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40233600" cy="4023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0A27"/>
    <a:srgbClr val="B10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9" d="100"/>
          <a:sy n="19" d="100"/>
        </p:scale>
        <p:origin x="23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17520" y="6584530"/>
            <a:ext cx="34198560" cy="14007253"/>
          </a:xfrm>
        </p:spPr>
        <p:txBody>
          <a:bodyPr anchor="b"/>
          <a:lstStyle>
            <a:lvl1pPr algn="ctr"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29200" y="21131956"/>
            <a:ext cx="30175200" cy="9713804"/>
          </a:xfrm>
        </p:spPr>
        <p:txBody>
          <a:bodyPr/>
          <a:lstStyle>
            <a:lvl1pPr marL="0" indent="0" algn="ctr">
              <a:buNone/>
              <a:defRPr sz="10560"/>
            </a:lvl1pPr>
            <a:lvl2pPr marL="2011680" indent="0" algn="ctr">
              <a:buNone/>
              <a:defRPr sz="8800"/>
            </a:lvl2pPr>
            <a:lvl3pPr marL="4023360" indent="0" algn="ctr">
              <a:buNone/>
              <a:defRPr sz="7920"/>
            </a:lvl3pPr>
            <a:lvl4pPr marL="6035040" indent="0" algn="ctr">
              <a:buNone/>
              <a:defRPr sz="7040"/>
            </a:lvl4pPr>
            <a:lvl5pPr marL="8046720" indent="0" algn="ctr">
              <a:buNone/>
              <a:defRPr sz="7040"/>
            </a:lvl5pPr>
            <a:lvl6pPr marL="10058400" indent="0" algn="ctr">
              <a:buNone/>
              <a:defRPr sz="7040"/>
            </a:lvl6pPr>
            <a:lvl7pPr marL="12070080" indent="0" algn="ctr">
              <a:buNone/>
              <a:defRPr sz="7040"/>
            </a:lvl7pPr>
            <a:lvl8pPr marL="14081760" indent="0" algn="ctr">
              <a:buNone/>
              <a:defRPr sz="7040"/>
            </a:lvl8pPr>
            <a:lvl9pPr marL="16093440" indent="0" algn="ctr">
              <a:buNone/>
              <a:defRPr sz="7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FD96-269E-4E1C-B6F3-1303C73BE94E}" type="datetimeFigureOut">
              <a:rPr lang="en-NG" smtClean="0"/>
              <a:t>09/03/2025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E956-7B1E-44E9-BDB5-89E82106C89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747871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FD96-269E-4E1C-B6F3-1303C73BE94E}" type="datetimeFigureOut">
              <a:rPr lang="en-NG" smtClean="0"/>
              <a:t>09/03/2025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E956-7B1E-44E9-BDB5-89E82106C89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6761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792172" y="2142067"/>
            <a:ext cx="8675370" cy="3409611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66062" y="2142067"/>
            <a:ext cx="25523190" cy="3409611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FD96-269E-4E1C-B6F3-1303C73BE94E}" type="datetimeFigureOut">
              <a:rPr lang="en-NG" smtClean="0"/>
              <a:t>09/03/2025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E956-7B1E-44E9-BDB5-89E82106C89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4754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FD96-269E-4E1C-B6F3-1303C73BE94E}" type="datetimeFigureOut">
              <a:rPr lang="en-NG" smtClean="0"/>
              <a:t>09/03/2025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E956-7B1E-44E9-BDB5-89E82106C89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403386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107" y="10030472"/>
            <a:ext cx="34701480" cy="16736057"/>
          </a:xfrm>
        </p:spPr>
        <p:txBody>
          <a:bodyPr anchor="b"/>
          <a:lstStyle>
            <a:lvl1pPr>
              <a:defRPr sz="2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5107" y="26924858"/>
            <a:ext cx="34701480" cy="8801097"/>
          </a:xfrm>
        </p:spPr>
        <p:txBody>
          <a:bodyPr/>
          <a:lstStyle>
            <a:lvl1pPr marL="0" indent="0">
              <a:buNone/>
              <a:defRPr sz="10560">
                <a:solidFill>
                  <a:schemeClr val="tx1"/>
                </a:solidFill>
              </a:defRPr>
            </a:lvl1pPr>
            <a:lvl2pPr marL="2011680" indent="0">
              <a:buNone/>
              <a:defRPr sz="8800">
                <a:solidFill>
                  <a:schemeClr val="tx1">
                    <a:tint val="75000"/>
                  </a:schemeClr>
                </a:solidFill>
              </a:defRPr>
            </a:lvl2pPr>
            <a:lvl3pPr marL="4023360" indent="0">
              <a:buNone/>
              <a:defRPr sz="7920">
                <a:solidFill>
                  <a:schemeClr val="tx1">
                    <a:tint val="75000"/>
                  </a:schemeClr>
                </a:solidFill>
              </a:defRPr>
            </a:lvl3pPr>
            <a:lvl4pPr marL="60350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4pPr>
            <a:lvl5pPr marL="804672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5pPr>
            <a:lvl6pPr marL="1005840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6pPr>
            <a:lvl7pPr marL="1207008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7pPr>
            <a:lvl8pPr marL="1408176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8pPr>
            <a:lvl9pPr marL="16093440" indent="0">
              <a:buNone/>
              <a:defRPr sz="7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FD96-269E-4E1C-B6F3-1303C73BE94E}" type="datetimeFigureOut">
              <a:rPr lang="en-NG" smtClean="0"/>
              <a:t>09/03/2025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E956-7B1E-44E9-BDB5-89E82106C89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6410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66060" y="10710333"/>
            <a:ext cx="17099280" cy="25527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368260" y="10710333"/>
            <a:ext cx="17099280" cy="255278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FD96-269E-4E1C-B6F3-1303C73BE94E}" type="datetimeFigureOut">
              <a:rPr lang="en-NG" smtClean="0"/>
              <a:t>09/03/2025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E956-7B1E-44E9-BDB5-89E82106C89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6711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0" y="2142076"/>
            <a:ext cx="34701480" cy="7776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1305" y="9862823"/>
            <a:ext cx="17020696" cy="4833617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1305" y="14696440"/>
            <a:ext cx="17020696" cy="2161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368262" y="9862823"/>
            <a:ext cx="17104520" cy="4833617"/>
          </a:xfrm>
        </p:spPr>
        <p:txBody>
          <a:bodyPr anchor="b"/>
          <a:lstStyle>
            <a:lvl1pPr marL="0" indent="0">
              <a:buNone/>
              <a:defRPr sz="10560" b="1"/>
            </a:lvl1pPr>
            <a:lvl2pPr marL="2011680" indent="0">
              <a:buNone/>
              <a:defRPr sz="8800" b="1"/>
            </a:lvl2pPr>
            <a:lvl3pPr marL="4023360" indent="0">
              <a:buNone/>
              <a:defRPr sz="7920" b="1"/>
            </a:lvl3pPr>
            <a:lvl4pPr marL="6035040" indent="0">
              <a:buNone/>
              <a:defRPr sz="7040" b="1"/>
            </a:lvl4pPr>
            <a:lvl5pPr marL="8046720" indent="0">
              <a:buNone/>
              <a:defRPr sz="7040" b="1"/>
            </a:lvl5pPr>
            <a:lvl6pPr marL="10058400" indent="0">
              <a:buNone/>
              <a:defRPr sz="7040" b="1"/>
            </a:lvl6pPr>
            <a:lvl7pPr marL="12070080" indent="0">
              <a:buNone/>
              <a:defRPr sz="7040" b="1"/>
            </a:lvl7pPr>
            <a:lvl8pPr marL="14081760" indent="0">
              <a:buNone/>
              <a:defRPr sz="7040" b="1"/>
            </a:lvl8pPr>
            <a:lvl9pPr marL="16093440" indent="0">
              <a:buNone/>
              <a:defRPr sz="7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368262" y="14696440"/>
            <a:ext cx="17104520" cy="21616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FD96-269E-4E1C-B6F3-1303C73BE94E}" type="datetimeFigureOut">
              <a:rPr lang="en-NG" smtClean="0"/>
              <a:t>09/03/2025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E956-7B1E-44E9-BDB5-89E82106C89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59010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FD96-269E-4E1C-B6F3-1303C73BE94E}" type="datetimeFigureOut">
              <a:rPr lang="en-NG" smtClean="0"/>
              <a:t>09/03/2025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E956-7B1E-44E9-BDB5-89E82106C89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78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FD96-269E-4E1C-B6F3-1303C73BE94E}" type="datetimeFigureOut">
              <a:rPr lang="en-NG" smtClean="0"/>
              <a:t>09/03/2025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E956-7B1E-44E9-BDB5-89E82106C89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60412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682240"/>
            <a:ext cx="12976383" cy="938784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4520" y="5792902"/>
            <a:ext cx="20368260" cy="28591933"/>
          </a:xfrm>
        </p:spPr>
        <p:txBody>
          <a:bodyPr/>
          <a:lstStyle>
            <a:lvl1pPr>
              <a:defRPr sz="14080"/>
            </a:lvl1pPr>
            <a:lvl2pPr>
              <a:defRPr sz="12320"/>
            </a:lvl2pPr>
            <a:lvl3pPr>
              <a:defRPr sz="10560"/>
            </a:lvl3pPr>
            <a:lvl4pPr>
              <a:defRPr sz="8800"/>
            </a:lvl4pPr>
            <a:lvl5pPr>
              <a:defRPr sz="8800"/>
            </a:lvl5pPr>
            <a:lvl6pPr>
              <a:defRPr sz="8800"/>
            </a:lvl6pPr>
            <a:lvl7pPr>
              <a:defRPr sz="8800"/>
            </a:lvl7pPr>
            <a:lvl8pPr>
              <a:defRPr sz="8800"/>
            </a:lvl8pPr>
            <a:lvl9pPr>
              <a:defRPr sz="8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12070080"/>
            <a:ext cx="12976383" cy="22361316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FD96-269E-4E1C-B6F3-1303C73BE94E}" type="datetimeFigureOut">
              <a:rPr lang="en-NG" smtClean="0"/>
              <a:t>09/03/2025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E956-7B1E-44E9-BDB5-89E82106C89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8786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301" y="2682240"/>
            <a:ext cx="12976383" cy="9387840"/>
          </a:xfrm>
        </p:spPr>
        <p:txBody>
          <a:bodyPr anchor="b"/>
          <a:lstStyle>
            <a:lvl1pPr>
              <a:defRPr sz="14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04520" y="5792902"/>
            <a:ext cx="20368260" cy="28591933"/>
          </a:xfrm>
        </p:spPr>
        <p:txBody>
          <a:bodyPr anchor="t"/>
          <a:lstStyle>
            <a:lvl1pPr marL="0" indent="0">
              <a:buNone/>
              <a:defRPr sz="14080"/>
            </a:lvl1pPr>
            <a:lvl2pPr marL="2011680" indent="0">
              <a:buNone/>
              <a:defRPr sz="12320"/>
            </a:lvl2pPr>
            <a:lvl3pPr marL="4023360" indent="0">
              <a:buNone/>
              <a:defRPr sz="10560"/>
            </a:lvl3pPr>
            <a:lvl4pPr marL="6035040" indent="0">
              <a:buNone/>
              <a:defRPr sz="8800"/>
            </a:lvl4pPr>
            <a:lvl5pPr marL="8046720" indent="0">
              <a:buNone/>
              <a:defRPr sz="8800"/>
            </a:lvl5pPr>
            <a:lvl6pPr marL="10058400" indent="0">
              <a:buNone/>
              <a:defRPr sz="8800"/>
            </a:lvl6pPr>
            <a:lvl7pPr marL="12070080" indent="0">
              <a:buNone/>
              <a:defRPr sz="8800"/>
            </a:lvl7pPr>
            <a:lvl8pPr marL="14081760" indent="0">
              <a:buNone/>
              <a:defRPr sz="8800"/>
            </a:lvl8pPr>
            <a:lvl9pPr marL="16093440" indent="0">
              <a:buNone/>
              <a:defRPr sz="8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71301" y="12070080"/>
            <a:ext cx="12976383" cy="22361316"/>
          </a:xfrm>
        </p:spPr>
        <p:txBody>
          <a:bodyPr/>
          <a:lstStyle>
            <a:lvl1pPr marL="0" indent="0">
              <a:buNone/>
              <a:defRPr sz="7040"/>
            </a:lvl1pPr>
            <a:lvl2pPr marL="2011680" indent="0">
              <a:buNone/>
              <a:defRPr sz="6160"/>
            </a:lvl2pPr>
            <a:lvl3pPr marL="4023360" indent="0">
              <a:buNone/>
              <a:defRPr sz="5280"/>
            </a:lvl3pPr>
            <a:lvl4pPr marL="6035040" indent="0">
              <a:buNone/>
              <a:defRPr sz="4400"/>
            </a:lvl4pPr>
            <a:lvl5pPr marL="8046720" indent="0">
              <a:buNone/>
              <a:defRPr sz="4400"/>
            </a:lvl5pPr>
            <a:lvl6pPr marL="10058400" indent="0">
              <a:buNone/>
              <a:defRPr sz="4400"/>
            </a:lvl6pPr>
            <a:lvl7pPr marL="12070080" indent="0">
              <a:buNone/>
              <a:defRPr sz="4400"/>
            </a:lvl7pPr>
            <a:lvl8pPr marL="14081760" indent="0">
              <a:buNone/>
              <a:defRPr sz="4400"/>
            </a:lvl8pPr>
            <a:lvl9pPr marL="16093440" indent="0">
              <a:buNone/>
              <a:defRPr sz="4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0FD96-269E-4E1C-B6F3-1303C73BE94E}" type="datetimeFigureOut">
              <a:rPr lang="en-NG" smtClean="0"/>
              <a:t>09/03/2025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5E956-7B1E-44E9-BDB5-89E82106C89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7486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66060" y="2142076"/>
            <a:ext cx="34701480" cy="7776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66060" y="10710333"/>
            <a:ext cx="34701480" cy="2552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66060" y="37290595"/>
            <a:ext cx="905256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0FD96-269E-4E1C-B6F3-1303C73BE94E}" type="datetimeFigureOut">
              <a:rPr lang="en-NG" smtClean="0"/>
              <a:t>09/03/2025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327380" y="37290595"/>
            <a:ext cx="1357884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414980" y="37290595"/>
            <a:ext cx="9052560" cy="21420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5E956-7B1E-44E9-BDB5-89E82106C897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2212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023360" rtl="0" eaLnBrk="1" latinLnBrk="0" hangingPunct="1">
        <a:lnSpc>
          <a:spcPct val="90000"/>
        </a:lnSpc>
        <a:spcBef>
          <a:spcPct val="0"/>
        </a:spcBef>
        <a:buNone/>
        <a:defRPr sz="193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5840" indent="-1005840" algn="l" defTabSz="4023360" rtl="0" eaLnBrk="1" latinLnBrk="0" hangingPunct="1">
        <a:lnSpc>
          <a:spcPct val="90000"/>
        </a:lnSpc>
        <a:spcBef>
          <a:spcPts val="4400"/>
        </a:spcBef>
        <a:buFont typeface="Arial" panose="020B0604020202020204" pitchFamily="34" charset="0"/>
        <a:buChar char="•"/>
        <a:defRPr sz="12320" kern="1200">
          <a:solidFill>
            <a:schemeClr val="tx1"/>
          </a:solidFill>
          <a:latin typeface="+mn-lt"/>
          <a:ea typeface="+mn-ea"/>
          <a:cs typeface="+mn-cs"/>
        </a:defRPr>
      </a:lvl1pPr>
      <a:lvl2pPr marL="30175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1056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8800" kern="1200">
          <a:solidFill>
            <a:schemeClr val="tx1"/>
          </a:solidFill>
          <a:latin typeface="+mn-lt"/>
          <a:ea typeface="+mn-ea"/>
          <a:cs typeface="+mn-cs"/>
        </a:defRPr>
      </a:lvl3pPr>
      <a:lvl4pPr marL="70408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905256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106424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307592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508760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7099280" indent="-1005840" algn="l" defTabSz="4023360" rtl="0" eaLnBrk="1" latinLnBrk="0" hangingPunct="1">
        <a:lnSpc>
          <a:spcPct val="90000"/>
        </a:lnSpc>
        <a:spcBef>
          <a:spcPts val="2200"/>
        </a:spcBef>
        <a:buFont typeface="Arial" panose="020B0604020202020204" pitchFamily="34" charset="0"/>
        <a:buChar char="•"/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1pPr>
      <a:lvl2pPr marL="20116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3pPr>
      <a:lvl4pPr marL="60350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4pPr>
      <a:lvl5pPr marL="804672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6pPr>
      <a:lvl7pPr marL="1207008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7pPr>
      <a:lvl8pPr marL="1408176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8pPr>
      <a:lvl9pPr marL="16093440" algn="l" defTabSz="4023360" rtl="0" eaLnBrk="1" latinLnBrk="0" hangingPunct="1">
        <a:defRPr sz="7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s.nereusprogram.org/sdg-report/" TargetMode="External"/><Relationship Id="rId2" Type="http://schemas.openxmlformats.org/officeDocument/2006/relationships/hyperlink" Target="https://www.sgi-network.org/2018/Denmark/Environmental_Policie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A11FF43-1D6F-4285-9DCB-7C3E6D9B2606}"/>
              </a:ext>
            </a:extLst>
          </p:cNvPr>
          <p:cNvSpPr/>
          <p:nvPr/>
        </p:nvSpPr>
        <p:spPr>
          <a:xfrm>
            <a:off x="11759" y="4119133"/>
            <a:ext cx="1399443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/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2015, a set of 17 intertwined goals were created by the United Nations general assembly aimed at achieving a more sustainable future for all, to be achieved by 2030 (UN, 2017). These goals serve as a blueprint for prosperity and stability among the people both for the present and future generation (UN, 2017).</a:t>
            </a:r>
            <a:endParaRPr lang="en-NG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2657DB-5A81-4737-BA71-6D2FF888B2E9}"/>
              </a:ext>
            </a:extLst>
          </p:cNvPr>
          <p:cNvSpPr/>
          <p:nvPr/>
        </p:nvSpPr>
        <p:spPr>
          <a:xfrm>
            <a:off x="19525129" y="31229754"/>
            <a:ext cx="20708471" cy="8578439"/>
          </a:xfrm>
          <a:prstGeom prst="rect">
            <a:avLst/>
          </a:prstGeom>
          <a:solidFill>
            <a:srgbClr val="B10F1B"/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3010"/>
              </a:spcAft>
            </a:pPr>
            <a:r>
              <a:rPr lang="en-US" sz="4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POLICY CHALLENGES </a:t>
            </a:r>
            <a:endParaRPr lang="en-NG" sz="42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3010"/>
              </a:spcAft>
            </a:pPr>
            <a:r>
              <a:rPr lang="en-US" sz="4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Some challenges that the country faces in her aim to achieve the SDGs are:</a:t>
            </a:r>
            <a:endParaRPr lang="en-NG" sz="42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89889" indent="-1289889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Inadequate resources. (</a:t>
            </a:r>
            <a:r>
              <a:rPr lang="x-none" sz="4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Fitton</a:t>
            </a:r>
            <a:r>
              <a:rPr lang="en-US" sz="4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al, 2021)</a:t>
            </a:r>
            <a:endParaRPr lang="en-NG" sz="42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89889" indent="-1289889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Clashing norms from different government paradigms (</a:t>
            </a:r>
            <a:r>
              <a:rPr lang="x-none" sz="4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Lund</a:t>
            </a:r>
            <a:r>
              <a:rPr lang="en-US" sz="4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2018)</a:t>
            </a:r>
            <a:endParaRPr lang="en-NG" sz="42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89889" indent="-1289889" algn="just">
              <a:lnSpc>
                <a:spcPct val="107000"/>
              </a:lnSpc>
              <a:spcAft>
                <a:spcPts val="3010"/>
              </a:spcAft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Educating the masses on the importance of SDGs</a:t>
            </a:r>
            <a:endParaRPr lang="en-NG" sz="42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3010"/>
              </a:spcAft>
            </a:pPr>
            <a:r>
              <a:rPr lang="en-US" sz="4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the Danish government to combat these challenges they need to</a:t>
            </a:r>
          </a:p>
          <a:p>
            <a:pPr marL="571500" indent="-571500" algn="just">
              <a:lnSpc>
                <a:spcPct val="107000"/>
              </a:lnSpc>
              <a:spcAft>
                <a:spcPts val="3010"/>
              </a:spcAft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 participation of stakeholders.</a:t>
            </a:r>
          </a:p>
          <a:p>
            <a:pPr marL="571500" indent="-571500" algn="just">
              <a:lnSpc>
                <a:spcPct val="107000"/>
              </a:lnSpc>
              <a:spcAft>
                <a:spcPts val="3010"/>
              </a:spcAft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Provide access to funding </a:t>
            </a:r>
          </a:p>
          <a:p>
            <a:pPr marL="571500" indent="-571500" algn="just">
              <a:lnSpc>
                <a:spcPct val="107000"/>
              </a:lnSpc>
              <a:spcAft>
                <a:spcPts val="3010"/>
              </a:spcAft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Invest in awareness programs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795F0E-443F-432A-8D10-651C4A63DB33}"/>
              </a:ext>
            </a:extLst>
          </p:cNvPr>
          <p:cNvSpPr/>
          <p:nvPr/>
        </p:nvSpPr>
        <p:spPr>
          <a:xfrm>
            <a:off x="14714412" y="44321"/>
            <a:ext cx="25519188" cy="1970732"/>
          </a:xfrm>
          <a:prstGeom prst="rect">
            <a:avLst/>
          </a:prstGeom>
          <a:solidFill>
            <a:srgbClr val="B10F1B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10"/>
              </a:spcAft>
            </a:pPr>
            <a:r>
              <a:rPr lang="en-US" sz="120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DENMARK’S POLICIES ON SDG 13</a:t>
            </a:r>
            <a:endParaRPr lang="en-NG" sz="120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4EA8BBB-F6FC-4A64-AB5F-7EE71A4666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06"/>
            <a:ext cx="10972800" cy="386604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C9F145E-6A0A-4AFC-84AD-4CCD59356D6D}"/>
              </a:ext>
            </a:extLst>
          </p:cNvPr>
          <p:cNvSpPr/>
          <p:nvPr/>
        </p:nvSpPr>
        <p:spPr>
          <a:xfrm>
            <a:off x="202605" y="20684116"/>
            <a:ext cx="12960706" cy="7183761"/>
          </a:xfrm>
          <a:prstGeom prst="rect">
            <a:avLst/>
          </a:prstGeom>
          <a:solidFill>
            <a:srgbClr val="B10F1B"/>
          </a:solidFill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3010"/>
              </a:spcAft>
            </a:pPr>
            <a:r>
              <a:rPr lang="en-US" sz="4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OF SDGS</a:t>
            </a:r>
            <a:endParaRPr lang="en-NG" sz="42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challenges hindering the actualization of the goals towards sustainability are;</a:t>
            </a:r>
          </a:p>
          <a:p>
            <a:pPr marL="857250" marR="0" indent="-8572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Implementation, such as policies, compliance and ensuring alignment with the local context.</a:t>
            </a:r>
          </a:p>
          <a:p>
            <a:pPr marL="857250" marR="0" indent="-8572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lack of political will.</a:t>
            </a:r>
          </a:p>
          <a:p>
            <a:pPr marL="857250" marR="0" indent="-8572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Instability, such as conflict between nations.</a:t>
            </a:r>
          </a:p>
          <a:p>
            <a:pPr marL="857250" marR="0" indent="-8572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Inadequate resources such as funding.</a:t>
            </a:r>
          </a:p>
          <a:p>
            <a:pPr marL="857250" marR="0" indent="-8572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Lack of technical know-how.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117D5A-984E-4057-B87E-E7E65E912FA9}"/>
              </a:ext>
            </a:extLst>
          </p:cNvPr>
          <p:cNvSpPr/>
          <p:nvPr/>
        </p:nvSpPr>
        <p:spPr>
          <a:xfrm>
            <a:off x="414846" y="34478726"/>
            <a:ext cx="18357248" cy="49895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lang="en-US" sz="4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conclusion, it is quite phenomenal how up the ladder Denmark is in the pursuance of the SDGs and how the country has strived to build energy-efficient infrastructures and reduce its carbon footprint. The Danish government realizes that the achievement of sustainability is a joint effort. Despite the challenges which they face in pursuing these goals, they take a forefront position in the achievement of these goals based on obvious results.</a:t>
            </a:r>
            <a:endParaRPr lang="en-US" sz="4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499797D-F18E-4D2F-A96B-9D6AFA3B2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147" y="28416793"/>
            <a:ext cx="5810933" cy="669118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9981C0E-4255-4921-B52B-217B214298D7}"/>
              </a:ext>
            </a:extLst>
          </p:cNvPr>
          <p:cNvSpPr/>
          <p:nvPr/>
        </p:nvSpPr>
        <p:spPr>
          <a:xfrm>
            <a:off x="14208796" y="10144440"/>
            <a:ext cx="25731555" cy="7039556"/>
          </a:xfrm>
          <a:prstGeom prst="rect">
            <a:avLst/>
          </a:prstGeom>
          <a:solidFill>
            <a:srgbClr val="B60A27"/>
          </a:solidFill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3010"/>
              </a:spcAft>
            </a:pPr>
            <a:r>
              <a:rPr lang="en-US" sz="42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DANISH POLICIES </a:t>
            </a:r>
            <a:endParaRPr lang="en-NG" sz="42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3010"/>
              </a:spcAft>
            </a:pPr>
            <a:r>
              <a:rPr lang="en-US" sz="4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Goal 13 of the SDGs centers on climate action, relating to climate change. The Danish government actively seeks to make this goal concrete and actionable with the following policies; </a:t>
            </a:r>
          </a:p>
          <a:p>
            <a:pPr marL="1289889" indent="-1289889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2017 SDGs action plan (Danish Government, 2017)</a:t>
            </a:r>
            <a:endParaRPr lang="en-NG" sz="42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89889" indent="-1289889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Mandatory annual and status reports to show transparency and accountability</a:t>
            </a:r>
            <a:endParaRPr lang="en-NG" sz="42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89889" indent="-1289889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government accesses legislative proposals in line with the SDGs</a:t>
            </a:r>
          </a:p>
          <a:p>
            <a:pPr marL="1289889" indent="-1289889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Parliamentary agreement to produce energy from renewable sources by 2030</a:t>
            </a:r>
          </a:p>
          <a:p>
            <a:pPr marL="1289889" indent="-1289889" algn="just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Phasing out fossil fuel cars by 2030</a:t>
            </a:r>
            <a:endParaRPr lang="en-NG" sz="42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289889" indent="-1289889" algn="just">
              <a:lnSpc>
                <a:spcPct val="107000"/>
              </a:lnSpc>
              <a:spcAft>
                <a:spcPts val="3010"/>
              </a:spcAft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Hosting of workshops to increase the engagements of companies in SDGs (</a:t>
            </a:r>
            <a:r>
              <a:rPr lang="x-none" sz="4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OECD</a:t>
            </a:r>
            <a:r>
              <a:rPr lang="en-US" sz="4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x-none" sz="4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2017)</a:t>
            </a:r>
            <a:endParaRPr lang="en-NG" sz="4200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94A9528-8FE4-42F2-BA19-D3F7FF8460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29" y="28416793"/>
            <a:ext cx="7367781" cy="5770699"/>
          </a:xfrm>
          <a:prstGeom prst="rect">
            <a:avLst/>
          </a:prstGeom>
        </p:spPr>
      </p:pic>
      <p:pic>
        <p:nvPicPr>
          <p:cNvPr id="1026" name="Picture 2" descr="Are UN's Sustainable Development Goals in the Doldrums Due to the Corona  Virus? By Jan Servaes and Muhammad Jameel Yusha'u">
            <a:extLst>
              <a:ext uri="{FF2B5EF4-FFF2-40B4-BE49-F238E27FC236}">
                <a16:creationId xmlns:a16="http://schemas.microsoft.com/office/drawing/2014/main" id="{11CD756D-FEB3-45E9-9802-3072BC604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25977" y="2600444"/>
            <a:ext cx="7780988" cy="6781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PORT – Oceans and Sustainable Development Goals: Co-Benefits, Climate  Change and Social Equity | Nereus Program">
            <a:extLst>
              <a:ext uri="{FF2B5EF4-FFF2-40B4-BE49-F238E27FC236}">
                <a16:creationId xmlns:a16="http://schemas.microsoft.com/office/drawing/2014/main" id="{AD1C954B-BC9D-4064-AADF-DC9EAEB2E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144440"/>
            <a:ext cx="12769161" cy="997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5E297B5-7337-4705-B8EB-FB1C5804DB9C}"/>
              </a:ext>
            </a:extLst>
          </p:cNvPr>
          <p:cNvSpPr txBox="1"/>
          <p:nvPr/>
        </p:nvSpPr>
        <p:spPr>
          <a:xfrm>
            <a:off x="202605" y="9483869"/>
            <a:ext cx="8292384" cy="737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BENEFITS OF SDGS</a:t>
            </a:r>
          </a:p>
        </p:txBody>
      </p:sp>
      <p:pic>
        <p:nvPicPr>
          <p:cNvPr id="1030" name="Picture 6" descr="SDG 13: Climate Change | Climate change, Sustainable development, Un sustainable  development goals">
            <a:extLst>
              <a:ext uri="{FF2B5EF4-FFF2-40B4-BE49-F238E27FC236}">
                <a16:creationId xmlns:a16="http://schemas.microsoft.com/office/drawing/2014/main" id="{BA43AA1E-D97C-4562-BFD4-90BFAC73A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32703" y="3136702"/>
            <a:ext cx="7386938" cy="624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U supports Namibia to mitigate climate change effects">
            <a:extLst>
              <a:ext uri="{FF2B5EF4-FFF2-40B4-BE49-F238E27FC236}">
                <a16:creationId xmlns:a16="http://schemas.microsoft.com/office/drawing/2014/main" id="{F430D007-650B-4244-84F8-742105382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5344" y="3136702"/>
            <a:ext cx="9945007" cy="624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8583244-68FE-4CE7-887B-5079FB9DCA80}"/>
              </a:ext>
            </a:extLst>
          </p:cNvPr>
          <p:cNvSpPr txBox="1"/>
          <p:nvPr/>
        </p:nvSpPr>
        <p:spPr>
          <a:xfrm>
            <a:off x="14208796" y="17845317"/>
            <a:ext cx="25731555" cy="7577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POLICY SUCCESSES </a:t>
            </a:r>
            <a:endParaRPr lang="en-US" sz="4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indent="-6858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4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2018, according to the climate change performance index, Denmark being a frontrunner in environmental policy, ranked 17</a:t>
            </a:r>
            <a:r>
              <a:rPr lang="en-US" sz="42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4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out of 178 countries (</a:t>
            </a:r>
            <a:r>
              <a:rPr lang="en-US" sz="4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Climate Action Network Europe, 2018)</a:t>
            </a:r>
            <a:r>
              <a:rPr lang="en-US" sz="4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85800" marR="0" indent="-6858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4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Approval on energy agreement by Folketing in June 2018 for the production of renewable energy leading to offshore windfarms (</a:t>
            </a:r>
            <a:r>
              <a:rPr lang="en-US" sz="4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Bertelsmann Stiftung, 2021)</a:t>
            </a:r>
            <a:r>
              <a:rPr lang="en-US" sz="4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685800" marR="0" indent="-6858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4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About 23% of energy consumed is from renewable energy sources with low water usage (</a:t>
            </a:r>
            <a:r>
              <a:rPr lang="en-US" sz="4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Climate Action Network Europe, 2018)</a:t>
            </a:r>
            <a:endParaRPr lang="en-US" sz="4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indent="-6858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4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About 20% reduction in carbon dioxide emission compared to the mid-1990s (</a:t>
            </a:r>
            <a:r>
              <a:rPr lang="en-US" sz="4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Bertelsmann Stiftung, 2021)</a:t>
            </a:r>
            <a:r>
              <a:rPr lang="en-US" sz="4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685800" marR="0" indent="-6858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Reduction in electricity taxes </a:t>
            </a:r>
            <a:endParaRPr lang="en-US" sz="4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marR="0" indent="-6858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Budget on green transport such as electric vehicles (Climate Action Network Europe, 2018)</a:t>
            </a:r>
            <a:r>
              <a:rPr lang="en-US" sz="4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AED7110-4BF0-4CB7-B582-E271D9D6A268}"/>
              </a:ext>
            </a:extLst>
          </p:cNvPr>
          <p:cNvSpPr txBox="1"/>
          <p:nvPr/>
        </p:nvSpPr>
        <p:spPr>
          <a:xfrm>
            <a:off x="14325978" y="26596131"/>
            <a:ext cx="31813500" cy="3915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THE POLICIES BECAME SUCCESSFUL </a:t>
            </a:r>
          </a:p>
          <a:p>
            <a:pPr marL="685800" marR="0" indent="-6858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4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Involvement of all actors across society </a:t>
            </a:r>
          </a:p>
          <a:p>
            <a:pPr marL="685800" marR="0" indent="-6858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4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Workshops by the government </a:t>
            </a:r>
          </a:p>
          <a:p>
            <a:pPr marL="685800" marR="0" indent="-6858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4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of the policies into business models and strategies by large companies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US" sz="4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Reports on accountability 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39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0F1B">
            <a:alpha val="7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25C712-9CE4-4808-AD31-FC5D814286C3}"/>
              </a:ext>
            </a:extLst>
          </p:cNvPr>
          <p:cNvSpPr txBox="1"/>
          <p:nvPr/>
        </p:nvSpPr>
        <p:spPr>
          <a:xfrm>
            <a:off x="564776" y="909758"/>
            <a:ext cx="39104047" cy="35552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67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67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6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Ban, K.M. (2016) Sustainable Development Goals.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67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Barretto</a:t>
            </a:r>
            <a:r>
              <a:rPr lang="en-US" sz="6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K.E. (2021) Engaging Citizens in Sustainable Development in Switzerland, France, Denmark, Malta, Sweden, and the Philippines.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6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Bertelsmann Stiftung (2021) Sustainable Governance Indicators 2020, Available at: </a:t>
            </a:r>
            <a:r>
              <a:rPr lang="en-US" sz="670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https://www.sgi-network.org/2018/Denmark/Environmental_Policies</a:t>
            </a:r>
            <a:r>
              <a:rPr lang="en-US" sz="6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(Accessed on 27 March, 2022).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6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Bowen, K.J., Cradock-Henry, N.A., Koch, F., Patterson, J., </a:t>
            </a:r>
            <a:r>
              <a:rPr lang="en-US" sz="67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Häyhä</a:t>
            </a:r>
            <a:r>
              <a:rPr lang="en-US" sz="6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T., Vogt, J. and </a:t>
            </a:r>
            <a:r>
              <a:rPr lang="en-US" sz="67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Barbi</a:t>
            </a:r>
            <a:r>
              <a:rPr lang="en-US" sz="6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F. (2017) Implementing the “Sustainable Development Goals”: towards addressing three key governance challenges—collective action, trade-offs, and accountability. Current opinion in environmental sustainability, 26, pp.90-96.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6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Danish Government. (2017) Report for Voluntary National Review: Denmark’s implementation of the 2030 Agenda for Sustainable Development, Ministry of Finance, Copenhagen, Denmark, Available at: (https://sustainabledevelopment.un.org/content/documents/16013Denmark.pdf) (Accessed on 25 March, 2022).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6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 Lorenzo, V., Prather, K.L., Chen, G.Q., </a:t>
            </a:r>
            <a:r>
              <a:rPr lang="en-US" sz="67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O'Day</a:t>
            </a:r>
            <a:r>
              <a:rPr lang="en-US" sz="6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E., von </a:t>
            </a:r>
            <a:r>
              <a:rPr lang="en-US" sz="67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Kameke</a:t>
            </a:r>
            <a:r>
              <a:rPr lang="en-US" sz="6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C., </a:t>
            </a:r>
            <a:r>
              <a:rPr lang="en-US" sz="67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Oyarzún</a:t>
            </a:r>
            <a:r>
              <a:rPr lang="en-US" sz="6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D.A., Hosta‐</a:t>
            </a:r>
            <a:r>
              <a:rPr lang="en-US" sz="67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Rigau</a:t>
            </a:r>
            <a:r>
              <a:rPr lang="en-US" sz="6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L., </a:t>
            </a:r>
            <a:r>
              <a:rPr lang="en-US" sz="67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Alsafar</a:t>
            </a:r>
            <a:r>
              <a:rPr lang="en-US" sz="6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H., Cao, C., Ji, W. and Okano, H. (2018) The power of synthetic biology for bioproduction, remediation, and pollution control: the UN's Sustainable Development Goals will inevitably require the application of molecular biology and biotechnology on a global scale. EMBO reports 19(4), p.e45658.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6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Fitton, J.M., Addo, K.A., Jayson-</a:t>
            </a:r>
            <a:r>
              <a:rPr lang="en-US" sz="67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Quashigah</a:t>
            </a:r>
            <a:r>
              <a:rPr lang="en-US" sz="6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P.N., Nagy, G.J., Gutiérrez, O., </a:t>
            </a:r>
            <a:r>
              <a:rPr lang="en-US" sz="67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Panario</a:t>
            </a:r>
            <a:r>
              <a:rPr lang="en-US" sz="6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D., </a:t>
            </a:r>
            <a:r>
              <a:rPr lang="en-US" sz="67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Carro</a:t>
            </a:r>
            <a:r>
              <a:rPr lang="en-US" sz="6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I., </a:t>
            </a:r>
            <a:r>
              <a:rPr lang="en-US" sz="67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Seijo</a:t>
            </a:r>
            <a:r>
              <a:rPr lang="en-US" sz="6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L., Segura, C., </a:t>
            </a:r>
            <a:r>
              <a:rPr lang="en-US" sz="67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Verocai</a:t>
            </a:r>
            <a:r>
              <a:rPr lang="en-US" sz="6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J.E. and </a:t>
            </a:r>
            <a:r>
              <a:rPr lang="en-US" sz="67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Luoma</a:t>
            </a:r>
            <a:r>
              <a:rPr lang="en-US" sz="6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S., 2021. Challenges to climate change adaptation in coastal small towns: Examples from Ghana, Uruguay, Finland, Denmark, and Alaska. Ocean &amp; Coastal Management, 212, pp.105787.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67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Hazlewood</a:t>
            </a:r>
            <a:r>
              <a:rPr lang="en-US" sz="6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P. and </a:t>
            </a:r>
            <a:r>
              <a:rPr lang="en-US" sz="67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Bouyé</a:t>
            </a:r>
            <a:r>
              <a:rPr lang="en-US" sz="6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(2018) Sustainable development goals: Setting a new course for people and planet.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6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Lund, D.H. (2018) Governance innovations for climate change adaptation in urban Denmark. Journal of environmental policy &amp; planning, 20(5), pp.632-644.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6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Nippon Foundation-Nereus Program. (2017) ‘Oceans and Sustainable Development Goals: Co-benefit, Climate Change and Social Equity’, Vancouver, p.28, Available at: </a:t>
            </a:r>
            <a:r>
              <a:rPr lang="en-US" sz="6700" u="sng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https://archives.nereusprogram.org/sdg-report/</a:t>
            </a:r>
            <a:r>
              <a:rPr lang="en-US" sz="6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(Accessed on: 25 March, 2022).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6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Organization of Economic Cooperation and Development (OECD). (2017) Digital economy outlook 2017, Available at:  (www.oecd.org) (Accessed 14 March, 2022).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6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United Nations General Assembly. (2017) Work of the Statistical Commission pertaining to the 2030 Agenda for Sustainable Development (A/RES/71/313 Archived 28 November 2020 at the </a:t>
            </a:r>
            <a:r>
              <a:rPr lang="en-US" sz="67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Wayback</a:t>
            </a:r>
            <a:r>
              <a:rPr lang="en-US" sz="67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Machine).</a:t>
            </a:r>
          </a:p>
        </p:txBody>
      </p:sp>
    </p:spTree>
    <p:extLst>
      <p:ext uri="{BB962C8B-B14F-4D97-AF65-F5344CB8AC3E}">
        <p14:creationId xmlns:p14="http://schemas.microsoft.com/office/powerpoint/2010/main" val="176821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18156</TotalTime>
  <Words>1096</Words>
  <Application>Microsoft Office PowerPoint</Application>
  <PresentationFormat>Custom</PresentationFormat>
  <Paragraphs>57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Efe Akpobasa</dc:creator>
  <cp:lastModifiedBy>Tayo Owonikoko</cp:lastModifiedBy>
  <cp:revision>9</cp:revision>
  <dcterms:created xsi:type="dcterms:W3CDTF">2022-03-14T16:18:37Z</dcterms:created>
  <dcterms:modified xsi:type="dcterms:W3CDTF">2025-09-03T00:36:53Z</dcterms:modified>
</cp:coreProperties>
</file>