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8" r:id="rId2"/>
    <p:sldId id="257" r:id="rId3"/>
  </p:sldIdLst>
  <p:sldSz cx="40233600" cy="4023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9" d="100"/>
          <a:sy n="19" d="100"/>
        </p:scale>
        <p:origin x="23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51FBA2-2E9E-411F-B2E5-DFBBE3DAF4B6}"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7E256F4A-CBCF-47A9-8031-4C464F0D0ABF}">
      <dgm:prSet phldrT="[Text]"/>
      <dgm:spPr/>
      <dgm:t>
        <a:bodyPr/>
        <a:lstStyle/>
        <a:p>
          <a:r>
            <a:rPr lang="en-US">
              <a:solidFill>
                <a:schemeClr val="tx1"/>
              </a:solidFill>
              <a:ea typeface="Times New Roman" panose="02020603050405020304" pitchFamily="18" charset="0"/>
              <a:cs typeface="Times New Roman" panose="02020603050405020304" pitchFamily="18" charset="0"/>
            </a:rPr>
            <a:t>The global 10 years’ framework of programs (</a:t>
          </a:r>
          <a:r>
            <a:rPr lang="x-none">
              <a:solidFill>
                <a:schemeClr val="tx1"/>
              </a:solidFill>
              <a:ea typeface="Times New Roman" panose="02020603050405020304" pitchFamily="18" charset="0"/>
              <a:cs typeface="Times New Roman" panose="02020603050405020304" pitchFamily="18" charset="0"/>
            </a:rPr>
            <a:t>Chan, </a:t>
          </a:r>
          <a:r>
            <a:rPr lang="en-US">
              <a:solidFill>
                <a:schemeClr val="tx1"/>
              </a:solidFill>
              <a:ea typeface="Times New Roman" panose="02020603050405020304" pitchFamily="18" charset="0"/>
              <a:cs typeface="Times New Roman" panose="02020603050405020304" pitchFamily="18" charset="0"/>
            </a:rPr>
            <a:t>et al,</a:t>
          </a:r>
          <a:r>
            <a:rPr lang="x-none">
              <a:solidFill>
                <a:schemeClr val="tx1"/>
              </a:solidFill>
              <a:ea typeface="Times New Roman" panose="02020603050405020304" pitchFamily="18" charset="0"/>
              <a:cs typeface="Times New Roman" panose="02020603050405020304" pitchFamily="18" charset="0"/>
            </a:rPr>
            <a:t>.</a:t>
          </a:r>
          <a:r>
            <a:rPr lang="en-US">
              <a:solidFill>
                <a:schemeClr val="tx1"/>
              </a:solidFill>
              <a:ea typeface="Times New Roman" panose="02020603050405020304" pitchFamily="18" charset="0"/>
              <a:cs typeface="Times New Roman" panose="02020603050405020304" pitchFamily="18" charset="0"/>
            </a:rPr>
            <a:t> 2018)</a:t>
          </a:r>
          <a:endParaRPr lang="en-US" dirty="0">
            <a:solidFill>
              <a:schemeClr val="tx1"/>
            </a:solidFill>
          </a:endParaRPr>
        </a:p>
      </dgm:t>
    </dgm:pt>
    <dgm:pt modelId="{8CA608DB-001E-4E73-A378-0B39170340FD}" type="parTrans" cxnId="{5ACDB85A-882A-4D48-BA77-E75057AB00DD}">
      <dgm:prSet/>
      <dgm:spPr/>
      <dgm:t>
        <a:bodyPr/>
        <a:lstStyle/>
        <a:p>
          <a:endParaRPr lang="en-US"/>
        </a:p>
      </dgm:t>
    </dgm:pt>
    <dgm:pt modelId="{0D7F1555-3400-49BE-A502-8FC78C782C13}" type="sibTrans" cxnId="{5ACDB85A-882A-4D48-BA77-E75057AB00DD}">
      <dgm:prSet/>
      <dgm:spPr/>
      <dgm:t>
        <a:bodyPr/>
        <a:lstStyle/>
        <a:p>
          <a:endParaRPr lang="en-US"/>
        </a:p>
      </dgm:t>
    </dgm:pt>
    <dgm:pt modelId="{BE727ADB-6D0E-4169-95AD-3150E486507A}">
      <dgm:prSet/>
      <dgm:spPr/>
      <dgm:t>
        <a:bodyPr/>
        <a:lstStyle/>
        <a:p>
          <a:r>
            <a:rPr lang="en-US">
              <a:solidFill>
                <a:schemeClr val="tx1"/>
              </a:solidFill>
              <a:ea typeface="Times New Roman" panose="02020603050405020304" pitchFamily="18" charset="0"/>
              <a:cs typeface="Times New Roman" panose="02020603050405020304" pitchFamily="18" charset="0"/>
            </a:rPr>
            <a:t>2011-2020 toxic-free everyday environment action plan.</a:t>
          </a:r>
          <a:endParaRPr lang="x-none" dirty="0">
            <a:solidFill>
              <a:schemeClr val="tx1"/>
            </a:solidFill>
            <a:ea typeface="Times New Roman" panose="02020603050405020304" pitchFamily="18" charset="0"/>
            <a:cs typeface="Times New Roman" panose="02020603050405020304" pitchFamily="18" charset="0"/>
          </a:endParaRPr>
        </a:p>
      </dgm:t>
    </dgm:pt>
    <dgm:pt modelId="{E7E8FA45-FD6C-4C64-B7DD-DB97356ACEC1}" type="parTrans" cxnId="{4EF83374-C13D-40D0-92A3-540B7A6894AC}">
      <dgm:prSet/>
      <dgm:spPr/>
      <dgm:t>
        <a:bodyPr/>
        <a:lstStyle/>
        <a:p>
          <a:endParaRPr lang="en-US"/>
        </a:p>
      </dgm:t>
    </dgm:pt>
    <dgm:pt modelId="{D20701B9-FC6E-4942-89DB-F1B1C5E330AE}" type="sibTrans" cxnId="{4EF83374-C13D-40D0-92A3-540B7A6894AC}">
      <dgm:prSet/>
      <dgm:spPr/>
      <dgm:t>
        <a:bodyPr/>
        <a:lstStyle/>
        <a:p>
          <a:endParaRPr lang="en-US"/>
        </a:p>
      </dgm:t>
    </dgm:pt>
    <dgm:pt modelId="{8B010A9B-34F3-453A-8DAA-044A60B1AE82}">
      <dgm:prSet/>
      <dgm:spPr/>
      <dgm:t>
        <a:bodyPr/>
        <a:lstStyle/>
        <a:p>
          <a:r>
            <a:rPr lang="en-US" dirty="0">
              <a:solidFill>
                <a:schemeClr val="tx1"/>
              </a:solidFill>
              <a:ea typeface="Times New Roman" panose="02020603050405020304" pitchFamily="18" charset="0"/>
              <a:cs typeface="Times New Roman" panose="02020603050405020304" pitchFamily="18" charset="0"/>
            </a:rPr>
            <a:t>2016 National Public Procurement Strategy.</a:t>
          </a:r>
          <a:endParaRPr lang="x-none" dirty="0">
            <a:solidFill>
              <a:schemeClr val="tx1"/>
            </a:solidFill>
            <a:ea typeface="Times New Roman" panose="02020603050405020304" pitchFamily="18" charset="0"/>
            <a:cs typeface="Times New Roman" panose="02020603050405020304" pitchFamily="18" charset="0"/>
          </a:endParaRPr>
        </a:p>
      </dgm:t>
    </dgm:pt>
    <dgm:pt modelId="{61265E68-5B45-4BB9-800F-6885824FFEDE}" type="parTrans" cxnId="{09C38CBC-7CFE-494E-B948-23913094A2D5}">
      <dgm:prSet/>
      <dgm:spPr/>
      <dgm:t>
        <a:bodyPr/>
        <a:lstStyle/>
        <a:p>
          <a:endParaRPr lang="en-US"/>
        </a:p>
      </dgm:t>
    </dgm:pt>
    <dgm:pt modelId="{7B5E2F8E-A2C4-4AA2-AEF0-553031156957}" type="sibTrans" cxnId="{09C38CBC-7CFE-494E-B948-23913094A2D5}">
      <dgm:prSet/>
      <dgm:spPr/>
      <dgm:t>
        <a:bodyPr/>
        <a:lstStyle/>
        <a:p>
          <a:endParaRPr lang="en-US"/>
        </a:p>
      </dgm:t>
    </dgm:pt>
    <dgm:pt modelId="{06A65CE2-7D90-40BE-9AA7-E2DE56E4A8B5}">
      <dgm:prSet/>
      <dgm:spPr/>
      <dgm:t>
        <a:bodyPr/>
        <a:lstStyle/>
        <a:p>
          <a:r>
            <a:rPr lang="en-US">
              <a:solidFill>
                <a:schemeClr val="tx1"/>
              </a:solidFill>
              <a:ea typeface="Times New Roman" panose="02020603050405020304" pitchFamily="18" charset="0"/>
              <a:cs typeface="Times New Roman" panose="02020603050405020304" pitchFamily="18" charset="0"/>
            </a:rPr>
            <a:t>Establishment of the National group on the enforcement of transboundary shipments of waste.</a:t>
          </a:r>
          <a:endParaRPr lang="x-none" dirty="0">
            <a:solidFill>
              <a:schemeClr val="tx1"/>
            </a:solidFill>
            <a:ea typeface="Times New Roman" panose="02020603050405020304" pitchFamily="18" charset="0"/>
            <a:cs typeface="Times New Roman" panose="02020603050405020304" pitchFamily="18" charset="0"/>
          </a:endParaRPr>
        </a:p>
      </dgm:t>
    </dgm:pt>
    <dgm:pt modelId="{7EA388FD-224D-426B-B13F-64E9B0224310}" type="parTrans" cxnId="{B53CB5C8-F15E-4A30-91B5-696EEAFC151B}">
      <dgm:prSet/>
      <dgm:spPr/>
      <dgm:t>
        <a:bodyPr/>
        <a:lstStyle/>
        <a:p>
          <a:endParaRPr lang="en-US"/>
        </a:p>
      </dgm:t>
    </dgm:pt>
    <dgm:pt modelId="{19D946FA-23B2-49E6-BFB7-9B09A858D6B9}" type="sibTrans" cxnId="{B53CB5C8-F15E-4A30-91B5-696EEAFC151B}">
      <dgm:prSet/>
      <dgm:spPr/>
      <dgm:t>
        <a:bodyPr/>
        <a:lstStyle/>
        <a:p>
          <a:endParaRPr lang="en-US"/>
        </a:p>
      </dgm:t>
    </dgm:pt>
    <dgm:pt modelId="{826D851B-65FF-445E-89A2-406B5F3A6AC0}">
      <dgm:prSet/>
      <dgm:spPr/>
      <dgm:t>
        <a:bodyPr/>
        <a:lstStyle/>
        <a:p>
          <a:r>
            <a:rPr lang="en-US" dirty="0">
              <a:solidFill>
                <a:schemeClr val="tx1"/>
              </a:solidFill>
              <a:ea typeface="Times New Roman" panose="02020603050405020304" pitchFamily="18" charset="0"/>
              <a:cs typeface="Times New Roman" panose="02020603050405020304" pitchFamily="18" charset="0"/>
            </a:rPr>
            <a:t>National Forum on Environmentally Smart Consumption</a:t>
          </a:r>
        </a:p>
      </dgm:t>
    </dgm:pt>
    <dgm:pt modelId="{F5F33858-5195-426C-900B-8FAE8652F21D}" type="parTrans" cxnId="{52989584-D8E5-4B60-9CA0-01401085BDD9}">
      <dgm:prSet/>
      <dgm:spPr/>
      <dgm:t>
        <a:bodyPr/>
        <a:lstStyle/>
        <a:p>
          <a:endParaRPr lang="en-US"/>
        </a:p>
      </dgm:t>
    </dgm:pt>
    <dgm:pt modelId="{8FC066D4-7878-480F-8E2C-83A72ADA03B4}" type="sibTrans" cxnId="{52989584-D8E5-4B60-9CA0-01401085BDD9}">
      <dgm:prSet/>
      <dgm:spPr/>
      <dgm:t>
        <a:bodyPr/>
        <a:lstStyle/>
        <a:p>
          <a:endParaRPr lang="en-US"/>
        </a:p>
      </dgm:t>
    </dgm:pt>
    <dgm:pt modelId="{FD1ED972-CECC-4B1C-A8B6-35A21332A7A1}">
      <dgm:prSet/>
      <dgm:spPr/>
      <dgm:t>
        <a:bodyPr/>
        <a:lstStyle/>
        <a:p>
          <a:r>
            <a:rPr lang="en-US" dirty="0">
              <a:solidFill>
                <a:schemeClr val="tx1"/>
              </a:solidFill>
            </a:rPr>
            <a:t>The promotion of repair, reuse and the sharing economy</a:t>
          </a:r>
          <a:endParaRPr lang="x-none" dirty="0">
            <a:solidFill>
              <a:schemeClr val="tx1"/>
            </a:solidFill>
            <a:ea typeface="Times New Roman" panose="02020603050405020304" pitchFamily="18" charset="0"/>
            <a:cs typeface="Times New Roman" panose="02020603050405020304" pitchFamily="18" charset="0"/>
          </a:endParaRPr>
        </a:p>
      </dgm:t>
    </dgm:pt>
    <dgm:pt modelId="{1315D442-9DC8-44C2-82EC-C1C86B5B279F}" type="parTrans" cxnId="{C4877584-7AEF-4D5A-A0D2-0FD4FDB298AC}">
      <dgm:prSet/>
      <dgm:spPr/>
      <dgm:t>
        <a:bodyPr/>
        <a:lstStyle/>
        <a:p>
          <a:endParaRPr lang="en-US"/>
        </a:p>
      </dgm:t>
    </dgm:pt>
    <dgm:pt modelId="{CBC15070-F435-40CE-A84C-28DC4BADE147}" type="sibTrans" cxnId="{C4877584-7AEF-4D5A-A0D2-0FD4FDB298AC}">
      <dgm:prSet/>
      <dgm:spPr/>
      <dgm:t>
        <a:bodyPr/>
        <a:lstStyle/>
        <a:p>
          <a:endParaRPr lang="en-US"/>
        </a:p>
      </dgm:t>
    </dgm:pt>
    <dgm:pt modelId="{FA60BF5C-5890-45AF-8939-648B0322CCDE}" type="pres">
      <dgm:prSet presAssocID="{8B51FBA2-2E9E-411F-B2E5-DFBBE3DAF4B6}" presName="diagram" presStyleCnt="0">
        <dgm:presLayoutVars>
          <dgm:dir/>
          <dgm:resizeHandles val="exact"/>
        </dgm:presLayoutVars>
      </dgm:prSet>
      <dgm:spPr/>
    </dgm:pt>
    <dgm:pt modelId="{FAD717D6-2941-454C-B548-EFA38CAE2967}" type="pres">
      <dgm:prSet presAssocID="{7E256F4A-CBCF-47A9-8031-4C464F0D0ABF}" presName="node" presStyleLbl="node1" presStyleIdx="0" presStyleCnt="6">
        <dgm:presLayoutVars>
          <dgm:bulletEnabled val="1"/>
        </dgm:presLayoutVars>
      </dgm:prSet>
      <dgm:spPr/>
    </dgm:pt>
    <dgm:pt modelId="{E478E863-B547-4774-8FDB-304D3E1EEAD5}" type="pres">
      <dgm:prSet presAssocID="{0D7F1555-3400-49BE-A502-8FC78C782C13}" presName="sibTrans" presStyleCnt="0"/>
      <dgm:spPr/>
    </dgm:pt>
    <dgm:pt modelId="{516A1763-589D-4A2D-AB07-5470F177CA6C}" type="pres">
      <dgm:prSet presAssocID="{BE727ADB-6D0E-4169-95AD-3150E486507A}" presName="node" presStyleLbl="node1" presStyleIdx="1" presStyleCnt="6">
        <dgm:presLayoutVars>
          <dgm:bulletEnabled val="1"/>
        </dgm:presLayoutVars>
      </dgm:prSet>
      <dgm:spPr/>
    </dgm:pt>
    <dgm:pt modelId="{848A9AEB-E80B-4828-BE56-F625CB53189E}" type="pres">
      <dgm:prSet presAssocID="{D20701B9-FC6E-4942-89DB-F1B1C5E330AE}" presName="sibTrans" presStyleCnt="0"/>
      <dgm:spPr/>
    </dgm:pt>
    <dgm:pt modelId="{01414165-FA8B-4C5E-8790-A345DACE5EDB}" type="pres">
      <dgm:prSet presAssocID="{8B010A9B-34F3-453A-8DAA-044A60B1AE82}" presName="node" presStyleLbl="node1" presStyleIdx="2" presStyleCnt="6">
        <dgm:presLayoutVars>
          <dgm:bulletEnabled val="1"/>
        </dgm:presLayoutVars>
      </dgm:prSet>
      <dgm:spPr/>
    </dgm:pt>
    <dgm:pt modelId="{2F0EA7E1-036B-42DD-BE70-372A1CBBC989}" type="pres">
      <dgm:prSet presAssocID="{7B5E2F8E-A2C4-4AA2-AEF0-553031156957}" presName="sibTrans" presStyleCnt="0"/>
      <dgm:spPr/>
    </dgm:pt>
    <dgm:pt modelId="{E921B24C-D2E7-46A8-B47A-B05CE478E001}" type="pres">
      <dgm:prSet presAssocID="{06A65CE2-7D90-40BE-9AA7-E2DE56E4A8B5}" presName="node" presStyleLbl="node1" presStyleIdx="3" presStyleCnt="6">
        <dgm:presLayoutVars>
          <dgm:bulletEnabled val="1"/>
        </dgm:presLayoutVars>
      </dgm:prSet>
      <dgm:spPr/>
    </dgm:pt>
    <dgm:pt modelId="{65F4639F-0CC0-48CD-9F7B-10EE24B4D5E2}" type="pres">
      <dgm:prSet presAssocID="{19D946FA-23B2-49E6-BFB7-9B09A858D6B9}" presName="sibTrans" presStyleCnt="0"/>
      <dgm:spPr/>
    </dgm:pt>
    <dgm:pt modelId="{86AA08FF-DC5D-45EF-9559-12B15C148495}" type="pres">
      <dgm:prSet presAssocID="{FD1ED972-CECC-4B1C-A8B6-35A21332A7A1}" presName="node" presStyleLbl="node1" presStyleIdx="4" presStyleCnt="6">
        <dgm:presLayoutVars>
          <dgm:bulletEnabled val="1"/>
        </dgm:presLayoutVars>
      </dgm:prSet>
      <dgm:spPr/>
    </dgm:pt>
    <dgm:pt modelId="{1BC1E222-DF59-4ED9-8255-C915AA062340}" type="pres">
      <dgm:prSet presAssocID="{CBC15070-F435-40CE-A84C-28DC4BADE147}" presName="sibTrans" presStyleCnt="0"/>
      <dgm:spPr/>
    </dgm:pt>
    <dgm:pt modelId="{DE8509DF-1BB5-416C-8DBE-469EDC2BB283}" type="pres">
      <dgm:prSet presAssocID="{826D851B-65FF-445E-89A2-406B5F3A6AC0}" presName="node" presStyleLbl="node1" presStyleIdx="5" presStyleCnt="6">
        <dgm:presLayoutVars>
          <dgm:bulletEnabled val="1"/>
        </dgm:presLayoutVars>
      </dgm:prSet>
      <dgm:spPr/>
    </dgm:pt>
  </dgm:ptLst>
  <dgm:cxnLst>
    <dgm:cxn modelId="{18CF6C5E-DA53-463A-852A-5BE515BFD5E0}" type="presOf" srcId="{BE727ADB-6D0E-4169-95AD-3150E486507A}" destId="{516A1763-589D-4A2D-AB07-5470F177CA6C}" srcOrd="0" destOrd="0" presId="urn:microsoft.com/office/officeart/2005/8/layout/default"/>
    <dgm:cxn modelId="{AAAAE442-ED7D-4C62-8112-3B2A3D873769}" type="presOf" srcId="{8B010A9B-34F3-453A-8DAA-044A60B1AE82}" destId="{01414165-FA8B-4C5E-8790-A345DACE5EDB}" srcOrd="0" destOrd="0" presId="urn:microsoft.com/office/officeart/2005/8/layout/default"/>
    <dgm:cxn modelId="{65F22A67-D321-4ED3-A590-924CB4450846}" type="presOf" srcId="{8B51FBA2-2E9E-411F-B2E5-DFBBE3DAF4B6}" destId="{FA60BF5C-5890-45AF-8939-648B0322CCDE}" srcOrd="0" destOrd="0" presId="urn:microsoft.com/office/officeart/2005/8/layout/default"/>
    <dgm:cxn modelId="{7B6E8F67-754D-466B-BA8C-671C63E1FDA4}" type="presOf" srcId="{826D851B-65FF-445E-89A2-406B5F3A6AC0}" destId="{DE8509DF-1BB5-416C-8DBE-469EDC2BB283}" srcOrd="0" destOrd="0" presId="urn:microsoft.com/office/officeart/2005/8/layout/default"/>
    <dgm:cxn modelId="{4EF83374-C13D-40D0-92A3-540B7A6894AC}" srcId="{8B51FBA2-2E9E-411F-B2E5-DFBBE3DAF4B6}" destId="{BE727ADB-6D0E-4169-95AD-3150E486507A}" srcOrd="1" destOrd="0" parTransId="{E7E8FA45-FD6C-4C64-B7DD-DB97356ACEC1}" sibTransId="{D20701B9-FC6E-4942-89DB-F1B1C5E330AE}"/>
    <dgm:cxn modelId="{0B10F256-76FB-40FD-ADEA-34134E055009}" type="presOf" srcId="{FD1ED972-CECC-4B1C-A8B6-35A21332A7A1}" destId="{86AA08FF-DC5D-45EF-9559-12B15C148495}" srcOrd="0" destOrd="0" presId="urn:microsoft.com/office/officeart/2005/8/layout/default"/>
    <dgm:cxn modelId="{5ACDB85A-882A-4D48-BA77-E75057AB00DD}" srcId="{8B51FBA2-2E9E-411F-B2E5-DFBBE3DAF4B6}" destId="{7E256F4A-CBCF-47A9-8031-4C464F0D0ABF}" srcOrd="0" destOrd="0" parTransId="{8CA608DB-001E-4E73-A378-0B39170340FD}" sibTransId="{0D7F1555-3400-49BE-A502-8FC78C782C13}"/>
    <dgm:cxn modelId="{C4877584-7AEF-4D5A-A0D2-0FD4FDB298AC}" srcId="{8B51FBA2-2E9E-411F-B2E5-DFBBE3DAF4B6}" destId="{FD1ED972-CECC-4B1C-A8B6-35A21332A7A1}" srcOrd="4" destOrd="0" parTransId="{1315D442-9DC8-44C2-82EC-C1C86B5B279F}" sibTransId="{CBC15070-F435-40CE-A84C-28DC4BADE147}"/>
    <dgm:cxn modelId="{52989584-D8E5-4B60-9CA0-01401085BDD9}" srcId="{8B51FBA2-2E9E-411F-B2E5-DFBBE3DAF4B6}" destId="{826D851B-65FF-445E-89A2-406B5F3A6AC0}" srcOrd="5" destOrd="0" parTransId="{F5F33858-5195-426C-900B-8FAE8652F21D}" sibTransId="{8FC066D4-7878-480F-8E2C-83A72ADA03B4}"/>
    <dgm:cxn modelId="{06C036A5-8F52-4F4C-B704-576E66393BAA}" type="presOf" srcId="{06A65CE2-7D90-40BE-9AA7-E2DE56E4A8B5}" destId="{E921B24C-D2E7-46A8-B47A-B05CE478E001}" srcOrd="0" destOrd="0" presId="urn:microsoft.com/office/officeart/2005/8/layout/default"/>
    <dgm:cxn modelId="{09C38CBC-7CFE-494E-B948-23913094A2D5}" srcId="{8B51FBA2-2E9E-411F-B2E5-DFBBE3DAF4B6}" destId="{8B010A9B-34F3-453A-8DAA-044A60B1AE82}" srcOrd="2" destOrd="0" parTransId="{61265E68-5B45-4BB9-800F-6885824FFEDE}" sibTransId="{7B5E2F8E-A2C4-4AA2-AEF0-553031156957}"/>
    <dgm:cxn modelId="{B53CB5C8-F15E-4A30-91B5-696EEAFC151B}" srcId="{8B51FBA2-2E9E-411F-B2E5-DFBBE3DAF4B6}" destId="{06A65CE2-7D90-40BE-9AA7-E2DE56E4A8B5}" srcOrd="3" destOrd="0" parTransId="{7EA388FD-224D-426B-B13F-64E9B0224310}" sibTransId="{19D946FA-23B2-49E6-BFB7-9B09A858D6B9}"/>
    <dgm:cxn modelId="{2B6072CD-EAE8-4171-9F09-388823A3566B}" type="presOf" srcId="{7E256F4A-CBCF-47A9-8031-4C464F0D0ABF}" destId="{FAD717D6-2941-454C-B548-EFA38CAE2967}" srcOrd="0" destOrd="0" presId="urn:microsoft.com/office/officeart/2005/8/layout/default"/>
    <dgm:cxn modelId="{4780A262-E96D-40D7-BAE0-BA5EEEEA5BD4}" type="presParOf" srcId="{FA60BF5C-5890-45AF-8939-648B0322CCDE}" destId="{FAD717D6-2941-454C-B548-EFA38CAE2967}" srcOrd="0" destOrd="0" presId="urn:microsoft.com/office/officeart/2005/8/layout/default"/>
    <dgm:cxn modelId="{2683CDA0-67C4-4277-904A-37CE6D90B9E9}" type="presParOf" srcId="{FA60BF5C-5890-45AF-8939-648B0322CCDE}" destId="{E478E863-B547-4774-8FDB-304D3E1EEAD5}" srcOrd="1" destOrd="0" presId="urn:microsoft.com/office/officeart/2005/8/layout/default"/>
    <dgm:cxn modelId="{19BDA540-00D2-4DFC-9D8D-62644F8C581F}" type="presParOf" srcId="{FA60BF5C-5890-45AF-8939-648B0322CCDE}" destId="{516A1763-589D-4A2D-AB07-5470F177CA6C}" srcOrd="2" destOrd="0" presId="urn:microsoft.com/office/officeart/2005/8/layout/default"/>
    <dgm:cxn modelId="{1BD7A644-ADD3-40CE-B232-30C217EF6670}" type="presParOf" srcId="{FA60BF5C-5890-45AF-8939-648B0322CCDE}" destId="{848A9AEB-E80B-4828-BE56-F625CB53189E}" srcOrd="3" destOrd="0" presId="urn:microsoft.com/office/officeart/2005/8/layout/default"/>
    <dgm:cxn modelId="{B93FB056-C653-46FB-9770-9C26739B1792}" type="presParOf" srcId="{FA60BF5C-5890-45AF-8939-648B0322CCDE}" destId="{01414165-FA8B-4C5E-8790-A345DACE5EDB}" srcOrd="4" destOrd="0" presId="urn:microsoft.com/office/officeart/2005/8/layout/default"/>
    <dgm:cxn modelId="{FE3F6AF9-C7F2-4CFB-8BBA-6E9B07C98A6D}" type="presParOf" srcId="{FA60BF5C-5890-45AF-8939-648B0322CCDE}" destId="{2F0EA7E1-036B-42DD-BE70-372A1CBBC989}" srcOrd="5" destOrd="0" presId="urn:microsoft.com/office/officeart/2005/8/layout/default"/>
    <dgm:cxn modelId="{D5EEAD0D-6169-430B-B316-B53C9E74A395}" type="presParOf" srcId="{FA60BF5C-5890-45AF-8939-648B0322CCDE}" destId="{E921B24C-D2E7-46A8-B47A-B05CE478E001}" srcOrd="6" destOrd="0" presId="urn:microsoft.com/office/officeart/2005/8/layout/default"/>
    <dgm:cxn modelId="{E985251F-C469-4AF9-9F8E-FC47A258CEB9}" type="presParOf" srcId="{FA60BF5C-5890-45AF-8939-648B0322CCDE}" destId="{65F4639F-0CC0-48CD-9F7B-10EE24B4D5E2}" srcOrd="7" destOrd="0" presId="urn:microsoft.com/office/officeart/2005/8/layout/default"/>
    <dgm:cxn modelId="{D0DE66CF-4756-4DAF-8564-EAACEC149B64}" type="presParOf" srcId="{FA60BF5C-5890-45AF-8939-648B0322CCDE}" destId="{86AA08FF-DC5D-45EF-9559-12B15C148495}" srcOrd="8" destOrd="0" presId="urn:microsoft.com/office/officeart/2005/8/layout/default"/>
    <dgm:cxn modelId="{18E2FBED-5DF3-4D9C-B73D-E54B6AB6F40B}" type="presParOf" srcId="{FA60BF5C-5890-45AF-8939-648B0322CCDE}" destId="{1BC1E222-DF59-4ED9-8255-C915AA062340}" srcOrd="9" destOrd="0" presId="urn:microsoft.com/office/officeart/2005/8/layout/default"/>
    <dgm:cxn modelId="{A6ADA2CA-FED1-4389-908F-EB521BB1E050}" type="presParOf" srcId="{FA60BF5C-5890-45AF-8939-648B0322CCDE}" destId="{DE8509DF-1BB5-416C-8DBE-469EDC2BB283}" srcOrd="10" destOrd="0" presId="urn:microsoft.com/office/officeart/2005/8/layout/default"/>
  </dgm:cxnLst>
  <dgm:bg/>
  <dgm:whole>
    <a:ln>
      <a:solidFill>
        <a:schemeClr val="lt1">
          <a:hueOff val="0"/>
          <a:satOff val="0"/>
          <a:lumOff val="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717D6-2941-454C-B548-EFA38CAE2967}">
      <dsp:nvSpPr>
        <dsp:cNvPr id="0" name=""/>
        <dsp:cNvSpPr/>
      </dsp:nvSpPr>
      <dsp:spPr>
        <a:xfrm>
          <a:off x="1067756" y="7395"/>
          <a:ext cx="6209438" cy="37256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solidFill>
                <a:schemeClr val="tx1"/>
              </a:solidFill>
              <a:ea typeface="Times New Roman" panose="02020603050405020304" pitchFamily="18" charset="0"/>
              <a:cs typeface="Times New Roman" panose="02020603050405020304" pitchFamily="18" charset="0"/>
            </a:rPr>
            <a:t>The global 10 years’ framework of programs (</a:t>
          </a:r>
          <a:r>
            <a:rPr lang="x-none" sz="4800" kern="1200">
              <a:solidFill>
                <a:schemeClr val="tx1"/>
              </a:solidFill>
              <a:ea typeface="Times New Roman" panose="02020603050405020304" pitchFamily="18" charset="0"/>
              <a:cs typeface="Times New Roman" panose="02020603050405020304" pitchFamily="18" charset="0"/>
            </a:rPr>
            <a:t>Chan, </a:t>
          </a:r>
          <a:r>
            <a:rPr lang="en-US" sz="4800" kern="1200">
              <a:solidFill>
                <a:schemeClr val="tx1"/>
              </a:solidFill>
              <a:ea typeface="Times New Roman" panose="02020603050405020304" pitchFamily="18" charset="0"/>
              <a:cs typeface="Times New Roman" panose="02020603050405020304" pitchFamily="18" charset="0"/>
            </a:rPr>
            <a:t>et al,</a:t>
          </a:r>
          <a:r>
            <a:rPr lang="x-none" sz="4800" kern="1200">
              <a:solidFill>
                <a:schemeClr val="tx1"/>
              </a:solidFill>
              <a:ea typeface="Times New Roman" panose="02020603050405020304" pitchFamily="18" charset="0"/>
              <a:cs typeface="Times New Roman" panose="02020603050405020304" pitchFamily="18" charset="0"/>
            </a:rPr>
            <a:t>.</a:t>
          </a:r>
          <a:r>
            <a:rPr lang="en-US" sz="4800" kern="1200">
              <a:solidFill>
                <a:schemeClr val="tx1"/>
              </a:solidFill>
              <a:ea typeface="Times New Roman" panose="02020603050405020304" pitchFamily="18" charset="0"/>
              <a:cs typeface="Times New Roman" panose="02020603050405020304" pitchFamily="18" charset="0"/>
            </a:rPr>
            <a:t> 2018)</a:t>
          </a:r>
          <a:endParaRPr lang="en-US" sz="4800" kern="1200" dirty="0">
            <a:solidFill>
              <a:schemeClr val="tx1"/>
            </a:solidFill>
          </a:endParaRPr>
        </a:p>
      </dsp:txBody>
      <dsp:txXfrm>
        <a:off x="1067756" y="7395"/>
        <a:ext cx="6209438" cy="3725663"/>
      </dsp:txXfrm>
    </dsp:sp>
    <dsp:sp modelId="{516A1763-589D-4A2D-AB07-5470F177CA6C}">
      <dsp:nvSpPr>
        <dsp:cNvPr id="0" name=""/>
        <dsp:cNvSpPr/>
      </dsp:nvSpPr>
      <dsp:spPr>
        <a:xfrm>
          <a:off x="7898139" y="7395"/>
          <a:ext cx="6209438" cy="3725663"/>
        </a:xfrm>
        <a:prstGeom prst="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solidFill>
                <a:schemeClr val="tx1"/>
              </a:solidFill>
              <a:ea typeface="Times New Roman" panose="02020603050405020304" pitchFamily="18" charset="0"/>
              <a:cs typeface="Times New Roman" panose="02020603050405020304" pitchFamily="18" charset="0"/>
            </a:rPr>
            <a:t>2011-2020 toxic-free everyday environment action plan.</a:t>
          </a:r>
          <a:endParaRPr lang="x-none" sz="4800" kern="1200" dirty="0">
            <a:solidFill>
              <a:schemeClr val="tx1"/>
            </a:solidFill>
            <a:ea typeface="Times New Roman" panose="02020603050405020304" pitchFamily="18" charset="0"/>
            <a:cs typeface="Times New Roman" panose="02020603050405020304" pitchFamily="18" charset="0"/>
          </a:endParaRPr>
        </a:p>
      </dsp:txBody>
      <dsp:txXfrm>
        <a:off x="7898139" y="7395"/>
        <a:ext cx="6209438" cy="3725663"/>
      </dsp:txXfrm>
    </dsp:sp>
    <dsp:sp modelId="{01414165-FA8B-4C5E-8790-A345DACE5EDB}">
      <dsp:nvSpPr>
        <dsp:cNvPr id="0" name=""/>
        <dsp:cNvSpPr/>
      </dsp:nvSpPr>
      <dsp:spPr>
        <a:xfrm>
          <a:off x="1067756" y="4354002"/>
          <a:ext cx="6209438" cy="3725663"/>
        </a:xfrm>
        <a:prstGeom prst="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ea typeface="Times New Roman" panose="02020603050405020304" pitchFamily="18" charset="0"/>
              <a:cs typeface="Times New Roman" panose="02020603050405020304" pitchFamily="18" charset="0"/>
            </a:rPr>
            <a:t>2016 National Public Procurement Strategy.</a:t>
          </a:r>
          <a:endParaRPr lang="x-none" sz="4800" kern="1200" dirty="0">
            <a:solidFill>
              <a:schemeClr val="tx1"/>
            </a:solidFill>
            <a:ea typeface="Times New Roman" panose="02020603050405020304" pitchFamily="18" charset="0"/>
            <a:cs typeface="Times New Roman" panose="02020603050405020304" pitchFamily="18" charset="0"/>
          </a:endParaRPr>
        </a:p>
      </dsp:txBody>
      <dsp:txXfrm>
        <a:off x="1067756" y="4354002"/>
        <a:ext cx="6209438" cy="3725663"/>
      </dsp:txXfrm>
    </dsp:sp>
    <dsp:sp modelId="{E921B24C-D2E7-46A8-B47A-B05CE478E001}">
      <dsp:nvSpPr>
        <dsp:cNvPr id="0" name=""/>
        <dsp:cNvSpPr/>
      </dsp:nvSpPr>
      <dsp:spPr>
        <a:xfrm>
          <a:off x="7898139" y="4354002"/>
          <a:ext cx="6209438" cy="3725663"/>
        </a:xfrm>
        <a:prstGeom prst="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solidFill>
                <a:schemeClr val="tx1"/>
              </a:solidFill>
              <a:ea typeface="Times New Roman" panose="02020603050405020304" pitchFamily="18" charset="0"/>
              <a:cs typeface="Times New Roman" panose="02020603050405020304" pitchFamily="18" charset="0"/>
            </a:rPr>
            <a:t>Establishment of the National group on the enforcement of transboundary shipments of waste.</a:t>
          </a:r>
          <a:endParaRPr lang="x-none" sz="4800" kern="1200" dirty="0">
            <a:solidFill>
              <a:schemeClr val="tx1"/>
            </a:solidFill>
            <a:ea typeface="Times New Roman" panose="02020603050405020304" pitchFamily="18" charset="0"/>
            <a:cs typeface="Times New Roman" panose="02020603050405020304" pitchFamily="18" charset="0"/>
          </a:endParaRPr>
        </a:p>
      </dsp:txBody>
      <dsp:txXfrm>
        <a:off x="7898139" y="4354002"/>
        <a:ext cx="6209438" cy="3725663"/>
      </dsp:txXfrm>
    </dsp:sp>
    <dsp:sp modelId="{86AA08FF-DC5D-45EF-9559-12B15C148495}">
      <dsp:nvSpPr>
        <dsp:cNvPr id="0" name=""/>
        <dsp:cNvSpPr/>
      </dsp:nvSpPr>
      <dsp:spPr>
        <a:xfrm>
          <a:off x="1067756" y="8700609"/>
          <a:ext cx="6209438" cy="3725663"/>
        </a:xfrm>
        <a:prstGeom prst="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rPr>
            <a:t>The promotion of repair, reuse and the sharing economy</a:t>
          </a:r>
          <a:endParaRPr lang="x-none" sz="4800" kern="1200" dirty="0">
            <a:solidFill>
              <a:schemeClr val="tx1"/>
            </a:solidFill>
            <a:ea typeface="Times New Roman" panose="02020603050405020304" pitchFamily="18" charset="0"/>
            <a:cs typeface="Times New Roman" panose="02020603050405020304" pitchFamily="18" charset="0"/>
          </a:endParaRPr>
        </a:p>
      </dsp:txBody>
      <dsp:txXfrm>
        <a:off x="1067756" y="8700609"/>
        <a:ext cx="6209438" cy="3725663"/>
      </dsp:txXfrm>
    </dsp:sp>
    <dsp:sp modelId="{DE8509DF-1BB5-416C-8DBE-469EDC2BB283}">
      <dsp:nvSpPr>
        <dsp:cNvPr id="0" name=""/>
        <dsp:cNvSpPr/>
      </dsp:nvSpPr>
      <dsp:spPr>
        <a:xfrm>
          <a:off x="7898139" y="8700609"/>
          <a:ext cx="6209438" cy="3725663"/>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ea typeface="Times New Roman" panose="02020603050405020304" pitchFamily="18" charset="0"/>
              <a:cs typeface="Times New Roman" panose="02020603050405020304" pitchFamily="18" charset="0"/>
            </a:rPr>
            <a:t>National Forum on Environmentally Smart Consumption</a:t>
          </a:r>
        </a:p>
      </dsp:txBody>
      <dsp:txXfrm>
        <a:off x="7898139" y="8700609"/>
        <a:ext cx="6209438" cy="37256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D0F6-A3FB-41C0-B4B7-F14E2D7AB79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44AB4503-CF7F-4A7A-8A69-F5FAF8BB88E1}"/>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1DBCC4F2-E675-4E2E-93DB-9C3B9C9C8A24}"/>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a:extLst>
              <a:ext uri="{FF2B5EF4-FFF2-40B4-BE49-F238E27FC236}">
                <a16:creationId xmlns:a16="http://schemas.microsoft.com/office/drawing/2014/main" id="{CFB29124-0FEB-4C7C-A8CE-B4C456A97D0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C0D3331-C8E2-447A-B7E6-081C975BBDA6}"/>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133763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3BC2-5B9F-4E05-BA20-897F47FB8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429037-7F4B-4884-BF17-DBECABAB1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CF545-8CAE-4424-AB7A-DFB5425D898C}"/>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a:extLst>
              <a:ext uri="{FF2B5EF4-FFF2-40B4-BE49-F238E27FC236}">
                <a16:creationId xmlns:a16="http://schemas.microsoft.com/office/drawing/2014/main" id="{2FB17E14-43A3-4BD8-A2FB-46188323EB1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5C4B65A-3190-4719-A1CF-DCEC6164B712}"/>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69988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1FE51-19C6-4EB7-AA08-5D0D2A051C91}"/>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68839-6B31-4E92-8D95-0F2C82281569}"/>
              </a:ext>
            </a:extLst>
          </p:cNvPr>
          <p:cNvSpPr>
            <a:spLocks noGrp="1"/>
          </p:cNvSpPr>
          <p:nvPr>
            <p:ph type="body" orient="vert" idx="1"/>
          </p:nvPr>
        </p:nvSpPr>
        <p:spPr>
          <a:xfrm>
            <a:off x="2766060" y="2142067"/>
            <a:ext cx="25523190"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99BF2-FAC7-4F08-A3D0-993CEF856FE5}"/>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a:extLst>
              <a:ext uri="{FF2B5EF4-FFF2-40B4-BE49-F238E27FC236}">
                <a16:creationId xmlns:a16="http://schemas.microsoft.com/office/drawing/2014/main" id="{FFBA332F-D861-4B1A-B1A4-61C3299274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212DDEC-0D2E-41B8-B0F8-B1E3060677B4}"/>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61347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8AF6-6B76-4AE1-B92E-27FDD4AD8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43EF0-FA99-45BC-964E-BCA261CBC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2EEFF-4C09-41BF-8E10-BBD1588B3CEB}"/>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a:extLst>
              <a:ext uri="{FF2B5EF4-FFF2-40B4-BE49-F238E27FC236}">
                <a16:creationId xmlns:a16="http://schemas.microsoft.com/office/drawing/2014/main" id="{52078CBA-E7F1-4C82-AD76-54926274B21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C550F31-F729-4826-AEC9-154AF77E74C8}"/>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154131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72D1-CB75-44FD-8A7B-AFFE74508E1D}"/>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68C3DAA7-3E81-452B-A9B5-860F5CE40A1E}"/>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F9A4D-A333-4E72-8E30-AEAF86D24B69}"/>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a:extLst>
              <a:ext uri="{FF2B5EF4-FFF2-40B4-BE49-F238E27FC236}">
                <a16:creationId xmlns:a16="http://schemas.microsoft.com/office/drawing/2014/main" id="{04D9CAAF-CF9B-4500-A6FF-A945CF05233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9360728-A2F7-459D-B422-07FE76E95732}"/>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29362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12CD-76BE-4D29-8173-973C3690D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01143-75AA-4303-8E4D-A6ABC4FF4C30}"/>
              </a:ext>
            </a:extLst>
          </p:cNvPr>
          <p:cNvSpPr>
            <a:spLocks noGrp="1"/>
          </p:cNvSpPr>
          <p:nvPr>
            <p:ph sz="half" idx="1"/>
          </p:nvPr>
        </p:nvSpPr>
        <p:spPr>
          <a:xfrm>
            <a:off x="2766060" y="10710333"/>
            <a:ext cx="170992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DB13A5-FCD9-4479-A3C1-CCC0C79AF92C}"/>
              </a:ext>
            </a:extLst>
          </p:cNvPr>
          <p:cNvSpPr>
            <a:spLocks noGrp="1"/>
          </p:cNvSpPr>
          <p:nvPr>
            <p:ph sz="half" idx="2"/>
          </p:nvPr>
        </p:nvSpPr>
        <p:spPr>
          <a:xfrm>
            <a:off x="20368260" y="10710333"/>
            <a:ext cx="170992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AE9636-336F-4F56-9B65-2AC93060AFAA}"/>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a:extLst>
              <a:ext uri="{FF2B5EF4-FFF2-40B4-BE49-F238E27FC236}">
                <a16:creationId xmlns:a16="http://schemas.microsoft.com/office/drawing/2014/main" id="{A1772073-8A76-4683-878C-D8DEF0B18B9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667382E-ABBC-4ED8-89E1-456FBCBA0DC8}"/>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63567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A2C5-40DF-4A39-B57D-4895C0EFAEAA}"/>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06B9CE-21D6-4329-86B4-D6B4A7AACBC8}"/>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a:extLst>
              <a:ext uri="{FF2B5EF4-FFF2-40B4-BE49-F238E27FC236}">
                <a16:creationId xmlns:a16="http://schemas.microsoft.com/office/drawing/2014/main" id="{6880F51F-06B4-45D5-B6B3-4F4516D8E180}"/>
              </a:ext>
            </a:extLst>
          </p:cNvPr>
          <p:cNvSpPr>
            <a:spLocks noGrp="1"/>
          </p:cNvSpPr>
          <p:nvPr>
            <p:ph sz="half" idx="2"/>
          </p:nvPr>
        </p:nvSpPr>
        <p:spPr>
          <a:xfrm>
            <a:off x="2771302" y="14696440"/>
            <a:ext cx="17020697"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29174-F04E-4823-BB46-802B6AF744CB}"/>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a:extLst>
              <a:ext uri="{FF2B5EF4-FFF2-40B4-BE49-F238E27FC236}">
                <a16:creationId xmlns:a16="http://schemas.microsoft.com/office/drawing/2014/main" id="{043EF9BB-2ADA-4F5E-B60F-C08A820692B9}"/>
              </a:ext>
            </a:extLst>
          </p:cNvPr>
          <p:cNvSpPr>
            <a:spLocks noGrp="1"/>
          </p:cNvSpPr>
          <p:nvPr>
            <p:ph sz="quarter" idx="4"/>
          </p:nvPr>
        </p:nvSpPr>
        <p:spPr>
          <a:xfrm>
            <a:off x="20368260" y="14696440"/>
            <a:ext cx="17104520"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C2569E-C2D4-4FD4-901B-DFF8DEFFC216}"/>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8" name="Footer Placeholder 7">
            <a:extLst>
              <a:ext uri="{FF2B5EF4-FFF2-40B4-BE49-F238E27FC236}">
                <a16:creationId xmlns:a16="http://schemas.microsoft.com/office/drawing/2014/main" id="{D84058B7-856B-4613-B947-8317829E4B3E}"/>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ED65F61-0D3C-44DD-9F94-9122F29EC858}"/>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49647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9C27-D317-42F0-9122-0821A563C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9102F-81BE-414D-969D-88E1EDD28ADB}"/>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4" name="Footer Placeholder 3">
            <a:extLst>
              <a:ext uri="{FF2B5EF4-FFF2-40B4-BE49-F238E27FC236}">
                <a16:creationId xmlns:a16="http://schemas.microsoft.com/office/drawing/2014/main" id="{7C47C82E-57BF-4A96-BA0A-BDC8B140B52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C85A18B-F85B-4822-9EF7-97ABB62A9DB2}"/>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18353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B6FFB-9029-448A-9F2C-E8B009CBC43B}"/>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3" name="Footer Placeholder 2">
            <a:extLst>
              <a:ext uri="{FF2B5EF4-FFF2-40B4-BE49-F238E27FC236}">
                <a16:creationId xmlns:a16="http://schemas.microsoft.com/office/drawing/2014/main" id="{490C8C70-3C1E-4B60-AAB4-0E3E11E9DB22}"/>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8AB47015-FBAB-4191-B94C-8188E959B548}"/>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53658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40BC-82DC-4D9C-B0B0-B812B1102225}"/>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AD4D9B48-31DC-45F0-A56D-85C7990D47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72D4D6-861C-4B19-9076-43DDEF48B2E2}"/>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a:extLst>
              <a:ext uri="{FF2B5EF4-FFF2-40B4-BE49-F238E27FC236}">
                <a16:creationId xmlns:a16="http://schemas.microsoft.com/office/drawing/2014/main" id="{3C8E7D05-A869-4CB3-86BE-08E6F1BC7B68}"/>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a:extLst>
              <a:ext uri="{FF2B5EF4-FFF2-40B4-BE49-F238E27FC236}">
                <a16:creationId xmlns:a16="http://schemas.microsoft.com/office/drawing/2014/main" id="{FFF8D5C4-FF8E-410A-BCC5-E6A9A4F96CA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ABCEDA2-1B4E-4D0F-92CD-9F46588E0746}"/>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83608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9EA5-1534-46CE-8D0B-EDF1953764F4}"/>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4A9C45D7-7D14-4FFC-9FE0-7A343731099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6317B1FB-31BC-4D7E-9D7A-C8A38DF28F85}"/>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a:extLst>
              <a:ext uri="{FF2B5EF4-FFF2-40B4-BE49-F238E27FC236}">
                <a16:creationId xmlns:a16="http://schemas.microsoft.com/office/drawing/2014/main" id="{AF249B58-4EBA-405E-97E9-4BF14CF25064}"/>
              </a:ext>
            </a:extLst>
          </p:cNvPr>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a:extLst>
              <a:ext uri="{FF2B5EF4-FFF2-40B4-BE49-F238E27FC236}">
                <a16:creationId xmlns:a16="http://schemas.microsoft.com/office/drawing/2014/main" id="{2FCF6231-8E2D-4D5D-A07A-256A4A2D536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5B35008-DB45-4C5E-8E0B-F609B84D0726}"/>
              </a:ext>
            </a:extLst>
          </p:cNvPr>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98363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A20FD1-28AA-4F79-B59B-9E509E0E3635}"/>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1C68A1-C97F-47F0-AA2D-AEBE792639E2}"/>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F50C4-7AB4-4BEE-89BD-97BE14D2428F}"/>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BB142E7E-AA5B-4E2A-9712-49BE2712F2C1}" type="datetimeFigureOut">
              <a:rPr lang="en-NG" smtClean="0"/>
              <a:t>09/03/2025</a:t>
            </a:fld>
            <a:endParaRPr lang="en-NG"/>
          </a:p>
        </p:txBody>
      </p:sp>
      <p:sp>
        <p:nvSpPr>
          <p:cNvPr id="5" name="Footer Placeholder 4">
            <a:extLst>
              <a:ext uri="{FF2B5EF4-FFF2-40B4-BE49-F238E27FC236}">
                <a16:creationId xmlns:a16="http://schemas.microsoft.com/office/drawing/2014/main" id="{5D1890EE-DCDF-43D6-B741-E835F463D92F}"/>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F32D2DD-3118-41B8-B3E7-F5C8A4AA23C0}"/>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AEE2B561-A121-4DF1-B187-C2C79CB619D6}" type="slidenum">
              <a:rPr lang="en-NG" smtClean="0"/>
              <a:t>‹#›</a:t>
            </a:fld>
            <a:endParaRPr lang="en-NG"/>
          </a:p>
        </p:txBody>
      </p:sp>
    </p:spTree>
    <p:extLst>
      <p:ext uri="{BB962C8B-B14F-4D97-AF65-F5344CB8AC3E}">
        <p14:creationId xmlns:p14="http://schemas.microsoft.com/office/powerpoint/2010/main" val="403872593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fif"/><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2000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E0B33-7A76-4046-B1AE-1361B28E3E10}"/>
              </a:ext>
            </a:extLst>
          </p:cNvPr>
          <p:cNvSpPr>
            <a:spLocks noGrp="1"/>
          </p:cNvSpPr>
          <p:nvPr>
            <p:ph type="title"/>
          </p:nvPr>
        </p:nvSpPr>
        <p:spPr>
          <a:xfrm>
            <a:off x="468630" y="297472"/>
            <a:ext cx="39296340" cy="3159661"/>
          </a:xfrm>
          <a:solidFill>
            <a:schemeClr val="accent1"/>
          </a:solidFill>
          <a:ln>
            <a:solidFill>
              <a:schemeClr val="accent1">
                <a:shade val="50000"/>
              </a:schemeClr>
            </a:solidFill>
          </a:ln>
        </p:spPr>
        <p:txBody>
          <a:bodyPr>
            <a:normAutofit/>
          </a:bodyPr>
          <a:lstStyle/>
          <a:p>
            <a:pPr algn="ctr"/>
            <a:r>
              <a:rPr lang="en-US" sz="10000" b="1" dirty="0"/>
              <a:t>SWEDISH POLICIES ON GOAL 12</a:t>
            </a:r>
          </a:p>
        </p:txBody>
      </p:sp>
      <p:sp>
        <p:nvSpPr>
          <p:cNvPr id="31" name="Rectangle 30">
            <a:extLst>
              <a:ext uri="{FF2B5EF4-FFF2-40B4-BE49-F238E27FC236}">
                <a16:creationId xmlns:a16="http://schemas.microsoft.com/office/drawing/2014/main" id="{16E00912-E2EB-483F-A646-95A21E8DC188}"/>
              </a:ext>
            </a:extLst>
          </p:cNvPr>
          <p:cNvSpPr>
            <a:spLocks noChangeAspect="1"/>
          </p:cNvSpPr>
          <p:nvPr/>
        </p:nvSpPr>
        <p:spPr>
          <a:xfrm>
            <a:off x="310444" y="4313520"/>
            <a:ext cx="13071414" cy="10779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5000" b="1" dirty="0">
              <a:solidFill>
                <a:schemeClr val="tx1"/>
              </a:solidFill>
              <a:latin typeface="Calibri" panose="020F0502020204030204" pitchFamily="34" charset="0"/>
              <a:cs typeface="Calibri" panose="020F0502020204030204" pitchFamily="34" charset="0"/>
            </a:endParaRPr>
          </a:p>
          <a:p>
            <a:pPr algn="just"/>
            <a:r>
              <a:rPr lang="en-US" sz="5000" dirty="0">
                <a:solidFill>
                  <a:schemeClr val="tx1"/>
                </a:solidFill>
                <a:latin typeface="Calibri" panose="020F0502020204030204" pitchFamily="34" charset="0"/>
                <a:cs typeface="Calibri" panose="020F0502020204030204" pitchFamily="34" charset="0"/>
              </a:rPr>
              <a:t>The Sustainable Development Goals(SDGs) are a collection of 17 goals that are designed to achieve a better and sustainable ecosystem. They are an expansion of the Millennium Development Goals. They were first declared in the United Nations “the future we want” 2012 General Assembly (Weitz, et al., 2015). These goals are built on the impression that economic, social and environmental growth and development are interrelated as such, the individual goals are to be pursued jointly. States in the international system also have to work collectively to make sure these goals are achieved.</a:t>
            </a:r>
          </a:p>
          <a:p>
            <a:pPr algn="just"/>
            <a:endParaRPr lang="en-US" sz="5000" dirty="0">
              <a:solidFill>
                <a:schemeClr val="tx1"/>
              </a:solidFill>
              <a:latin typeface="Calibri" panose="020F0502020204030204" pitchFamily="34" charset="0"/>
              <a:cs typeface="Calibri" panose="020F0502020204030204" pitchFamily="34" charset="0"/>
            </a:endParaRPr>
          </a:p>
          <a:p>
            <a:pPr algn="just"/>
            <a:endParaRPr lang="en-US" sz="5000" dirty="0">
              <a:solidFill>
                <a:schemeClr val="tx1"/>
              </a:solidFill>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23F49F68-C65A-4F83-AE6C-BD4C174D1DD7}"/>
              </a:ext>
            </a:extLst>
          </p:cNvPr>
          <p:cNvSpPr/>
          <p:nvPr/>
        </p:nvSpPr>
        <p:spPr>
          <a:xfrm>
            <a:off x="1330964" y="3963709"/>
            <a:ext cx="9631679" cy="80641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sz="5401" b="1" dirty="0">
              <a:solidFill>
                <a:schemeClr val="accent3">
                  <a:lumMod val="20000"/>
                  <a:lumOff val="80000"/>
                </a:schemeClr>
              </a:solidFill>
            </a:endParaRPr>
          </a:p>
          <a:p>
            <a:pPr algn="ctr"/>
            <a:r>
              <a:rPr lang="en-US" sz="5401" b="1" dirty="0">
                <a:solidFill>
                  <a:schemeClr val="accent3">
                    <a:lumMod val="20000"/>
                    <a:lumOff val="80000"/>
                  </a:schemeClr>
                </a:solidFill>
              </a:rPr>
              <a:t>INTRODUCTION</a:t>
            </a:r>
          </a:p>
          <a:p>
            <a:pPr algn="ctr"/>
            <a:endParaRPr lang="en-US" sz="5401" b="1" dirty="0">
              <a:solidFill>
                <a:schemeClr val="accent3">
                  <a:lumMod val="20000"/>
                  <a:lumOff val="80000"/>
                </a:schemeClr>
              </a:solidFill>
            </a:endParaRPr>
          </a:p>
        </p:txBody>
      </p:sp>
      <p:pic>
        <p:nvPicPr>
          <p:cNvPr id="33" name="Picture 32">
            <a:extLst>
              <a:ext uri="{FF2B5EF4-FFF2-40B4-BE49-F238E27FC236}">
                <a16:creationId xmlns:a16="http://schemas.microsoft.com/office/drawing/2014/main" id="{00597FC2-1680-4905-BF08-65AB67004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9760" y="3860343"/>
            <a:ext cx="12422925" cy="10341268"/>
          </a:xfrm>
          <a:prstGeom prst="rect">
            <a:avLst/>
          </a:prstGeom>
        </p:spPr>
      </p:pic>
      <p:pic>
        <p:nvPicPr>
          <p:cNvPr id="34" name="Picture 33">
            <a:extLst>
              <a:ext uri="{FF2B5EF4-FFF2-40B4-BE49-F238E27FC236}">
                <a16:creationId xmlns:a16="http://schemas.microsoft.com/office/drawing/2014/main" id="{5360C4B9-8367-4837-A726-B59D9E690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9757" y="-156049"/>
            <a:ext cx="7505588" cy="3962400"/>
          </a:xfrm>
          <a:prstGeom prst="rect">
            <a:avLst/>
          </a:prstGeom>
        </p:spPr>
      </p:pic>
      <p:pic>
        <p:nvPicPr>
          <p:cNvPr id="35" name="Picture 34">
            <a:extLst>
              <a:ext uri="{FF2B5EF4-FFF2-40B4-BE49-F238E27FC236}">
                <a16:creationId xmlns:a16="http://schemas.microsoft.com/office/drawing/2014/main" id="{73E4C050-F339-404F-9F97-65D7CE25A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413" y="-170001"/>
            <a:ext cx="7268744" cy="3962399"/>
          </a:xfrm>
          <a:prstGeom prst="rect">
            <a:avLst/>
          </a:prstGeom>
        </p:spPr>
      </p:pic>
      <p:sp>
        <p:nvSpPr>
          <p:cNvPr id="42" name="TextBox 41">
            <a:extLst>
              <a:ext uri="{FF2B5EF4-FFF2-40B4-BE49-F238E27FC236}">
                <a16:creationId xmlns:a16="http://schemas.microsoft.com/office/drawing/2014/main" id="{5E23C796-C2AB-4678-965C-CB2CB2AA8C3F}"/>
              </a:ext>
            </a:extLst>
          </p:cNvPr>
          <p:cNvSpPr txBox="1"/>
          <p:nvPr/>
        </p:nvSpPr>
        <p:spPr>
          <a:xfrm>
            <a:off x="163448" y="15925802"/>
            <a:ext cx="13071414" cy="4988289"/>
          </a:xfrm>
          <a:prstGeom prst="rect">
            <a:avLst/>
          </a:prstGeom>
          <a:noFill/>
          <a:ln>
            <a:solidFill>
              <a:schemeClr val="accent1">
                <a:shade val="50000"/>
              </a:schemeClr>
            </a:solidFill>
          </a:ln>
        </p:spPr>
        <p:txBody>
          <a:bodyPr wrap="square">
            <a:spAutoFit/>
          </a:bodyPr>
          <a:lstStyle/>
          <a:p>
            <a:pPr marL="685844" indent="-685844" algn="just">
              <a:lnSpc>
                <a:spcPct val="107000"/>
              </a:lnSpc>
              <a:buFont typeface="Arial" panose="020B0604020202020204" pitchFamily="34" charset="0"/>
              <a:buChar char="•"/>
            </a:pPr>
            <a:endParaRPr lang="en-US" sz="6000" dirty="0">
              <a:ea typeface="Times New Roman" panose="02020603050405020304" pitchFamily="18" charset="0"/>
              <a:cs typeface="Times New Roman" panose="02020603050405020304" pitchFamily="18" charset="0"/>
            </a:endParaRPr>
          </a:p>
          <a:p>
            <a:pPr marL="685844" indent="-685844" algn="just">
              <a:lnSpc>
                <a:spcPct val="107000"/>
              </a:lnSpc>
              <a:buFont typeface="Arial" panose="020B0604020202020204" pitchFamily="34" charset="0"/>
              <a:buChar char="•"/>
            </a:pPr>
            <a:r>
              <a:rPr lang="en-US" sz="6000" dirty="0">
                <a:ea typeface="Times New Roman" panose="02020603050405020304" pitchFamily="18" charset="0"/>
                <a:cs typeface="Times New Roman" panose="02020603050405020304" pitchFamily="18" charset="0"/>
              </a:rPr>
              <a:t>Gradual eradication of poverty and hunger worldwide.  </a:t>
            </a:r>
            <a:endParaRPr lang="x-none" sz="6000" dirty="0">
              <a:ea typeface="Times New Roman" panose="02020603050405020304" pitchFamily="18" charset="0"/>
              <a:cs typeface="Times New Roman" panose="02020603050405020304" pitchFamily="18" charset="0"/>
            </a:endParaRPr>
          </a:p>
          <a:p>
            <a:pPr marL="685844" indent="-685844" algn="just">
              <a:lnSpc>
                <a:spcPct val="107000"/>
              </a:lnSpc>
              <a:buFont typeface="Arial" panose="020B0604020202020204" pitchFamily="34" charset="0"/>
              <a:buChar char="•"/>
            </a:pPr>
            <a:r>
              <a:rPr lang="en-US" sz="6000" dirty="0">
                <a:ea typeface="Times New Roman" panose="02020603050405020304" pitchFamily="18" charset="0"/>
                <a:cs typeface="Times New Roman" panose="02020603050405020304" pitchFamily="18" charset="0"/>
              </a:rPr>
              <a:t>Reduction of environmental pollution.</a:t>
            </a:r>
            <a:endParaRPr lang="x-none" sz="6000" dirty="0">
              <a:ea typeface="Times New Roman" panose="02020603050405020304" pitchFamily="18" charset="0"/>
              <a:cs typeface="Times New Roman" panose="02020603050405020304" pitchFamily="18" charset="0"/>
            </a:endParaRPr>
          </a:p>
          <a:p>
            <a:pPr marL="685844" indent="-685844" algn="just">
              <a:lnSpc>
                <a:spcPct val="107000"/>
              </a:lnSpc>
              <a:spcAft>
                <a:spcPts val="4259"/>
              </a:spcAft>
              <a:buFont typeface="Arial" panose="020B0604020202020204" pitchFamily="34" charset="0"/>
              <a:buChar char="•"/>
            </a:pPr>
            <a:r>
              <a:rPr lang="en-US" sz="6000" dirty="0">
                <a:ea typeface="Times New Roman" panose="02020603050405020304" pitchFamily="18" charset="0"/>
                <a:cs typeface="Times New Roman" panose="02020603050405020304" pitchFamily="18" charset="0"/>
              </a:rPr>
              <a:t>Access to sustainable energy. </a:t>
            </a:r>
            <a:endParaRPr lang="en-NG" sz="6000" dirty="0"/>
          </a:p>
        </p:txBody>
      </p:sp>
      <p:sp>
        <p:nvSpPr>
          <p:cNvPr id="43" name="Rectangle 42">
            <a:extLst>
              <a:ext uri="{FF2B5EF4-FFF2-40B4-BE49-F238E27FC236}">
                <a16:creationId xmlns:a16="http://schemas.microsoft.com/office/drawing/2014/main" id="{E7A04BC5-40DD-4E4B-9DB1-AC976E53E1D6}"/>
              </a:ext>
            </a:extLst>
          </p:cNvPr>
          <p:cNvSpPr/>
          <p:nvPr/>
        </p:nvSpPr>
        <p:spPr>
          <a:xfrm>
            <a:off x="1834432" y="15495897"/>
            <a:ext cx="9631679" cy="80641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sz="5401" b="1" dirty="0">
              <a:solidFill>
                <a:schemeClr val="accent3">
                  <a:lumMod val="20000"/>
                  <a:lumOff val="80000"/>
                </a:schemeClr>
              </a:solidFill>
            </a:endParaRPr>
          </a:p>
          <a:p>
            <a:pPr algn="ctr"/>
            <a:endParaRPr lang="en-US" sz="5401" b="1" dirty="0">
              <a:ea typeface="Times New Roman" panose="02020603050405020304" pitchFamily="18" charset="0"/>
              <a:cs typeface="Times New Roman" panose="02020603050405020304" pitchFamily="18" charset="0"/>
            </a:endParaRPr>
          </a:p>
          <a:p>
            <a:pPr algn="ctr"/>
            <a:r>
              <a:rPr lang="en-US" sz="5401" b="1" dirty="0">
                <a:ea typeface="Times New Roman" panose="02020603050405020304" pitchFamily="18" charset="0"/>
                <a:cs typeface="Times New Roman" panose="02020603050405020304" pitchFamily="18" charset="0"/>
              </a:rPr>
              <a:t>BENEFITS OF SDGS</a:t>
            </a:r>
            <a:endParaRPr lang="x-none" sz="5401" dirty="0">
              <a:ea typeface="Times New Roman" panose="02020603050405020304" pitchFamily="18" charset="0"/>
              <a:cs typeface="Times New Roman" panose="02020603050405020304" pitchFamily="18" charset="0"/>
            </a:endParaRPr>
          </a:p>
          <a:p>
            <a:pPr algn="ctr"/>
            <a:endParaRPr lang="en-US" sz="5401" b="1" dirty="0">
              <a:solidFill>
                <a:schemeClr val="accent3">
                  <a:lumMod val="20000"/>
                  <a:lumOff val="80000"/>
                </a:schemeClr>
              </a:solidFill>
            </a:endParaRPr>
          </a:p>
          <a:p>
            <a:pPr algn="ctr"/>
            <a:endParaRPr lang="en-US" sz="5401" b="1" dirty="0">
              <a:solidFill>
                <a:schemeClr val="accent3">
                  <a:lumMod val="20000"/>
                  <a:lumOff val="80000"/>
                </a:schemeClr>
              </a:solidFill>
            </a:endParaRPr>
          </a:p>
        </p:txBody>
      </p:sp>
      <p:sp>
        <p:nvSpPr>
          <p:cNvPr id="47" name="TextBox 46">
            <a:extLst>
              <a:ext uri="{FF2B5EF4-FFF2-40B4-BE49-F238E27FC236}">
                <a16:creationId xmlns:a16="http://schemas.microsoft.com/office/drawing/2014/main" id="{4B9EF56B-F40F-4F20-A7B4-5B0B15D0CC1F}"/>
              </a:ext>
            </a:extLst>
          </p:cNvPr>
          <p:cNvSpPr txBox="1"/>
          <p:nvPr/>
        </p:nvSpPr>
        <p:spPr>
          <a:xfrm>
            <a:off x="163448" y="21562792"/>
            <a:ext cx="13071414" cy="10214976"/>
          </a:xfrm>
          <a:prstGeom prst="rect">
            <a:avLst/>
          </a:prstGeom>
          <a:noFill/>
          <a:ln>
            <a:solidFill>
              <a:schemeClr val="accent1">
                <a:shade val="50000"/>
              </a:schemeClr>
            </a:solidFill>
          </a:ln>
        </p:spPr>
        <p:txBody>
          <a:bodyPr wrap="square">
            <a:spAutoFit/>
          </a:bodyPr>
          <a:lstStyle/>
          <a:p>
            <a:pPr algn="just">
              <a:lnSpc>
                <a:spcPct val="107000"/>
              </a:lnSpc>
              <a:spcAft>
                <a:spcPts val="4259"/>
              </a:spcAft>
            </a:pPr>
            <a:endParaRPr lang="en-US" sz="5000" dirty="0">
              <a:ea typeface="Times New Roman" panose="02020603050405020304" pitchFamily="18" charset="0"/>
              <a:cs typeface="Times New Roman" panose="02020603050405020304" pitchFamily="18" charset="0"/>
            </a:endParaRPr>
          </a:p>
          <a:p>
            <a:pPr algn="just">
              <a:lnSpc>
                <a:spcPct val="107000"/>
              </a:lnSpc>
              <a:spcAft>
                <a:spcPts val="4259"/>
              </a:spcAft>
            </a:pPr>
            <a:r>
              <a:rPr lang="en-US" sz="5000" dirty="0">
                <a:ea typeface="Times New Roman" panose="02020603050405020304" pitchFamily="18" charset="0"/>
                <a:cs typeface="Times New Roman" panose="02020603050405020304" pitchFamily="18" charset="0"/>
              </a:rPr>
              <a:t>Some challenges faced in the achievement of these goals are:</a:t>
            </a:r>
            <a:endParaRPr lang="x-none" sz="5000" dirty="0">
              <a:ea typeface="Times New Roman" panose="02020603050405020304" pitchFamily="18" charset="0"/>
              <a:cs typeface="Times New Roman" panose="02020603050405020304" pitchFamily="18" charset="0"/>
            </a:endParaRPr>
          </a:p>
          <a:p>
            <a:pPr marL="685844" indent="-685844" algn="just">
              <a:lnSpc>
                <a:spcPct val="107000"/>
              </a:lnSpc>
              <a:buFont typeface="Arial" panose="020B0604020202020204" pitchFamily="34" charset="0"/>
              <a:buChar char="•"/>
            </a:pPr>
            <a:r>
              <a:rPr lang="en-US" sz="5000" dirty="0">
                <a:ea typeface="Times New Roman" panose="02020603050405020304" pitchFamily="18" charset="0"/>
                <a:cs typeface="Times New Roman" panose="02020603050405020304" pitchFamily="18" charset="0"/>
              </a:rPr>
              <a:t>Data deprivation as lack of reliable data makes it difficult to make and implement adequate policies </a:t>
            </a:r>
            <a:endParaRPr lang="x-none" sz="5000" dirty="0">
              <a:ea typeface="Times New Roman" panose="02020603050405020304" pitchFamily="18" charset="0"/>
              <a:cs typeface="Times New Roman" panose="02020603050405020304" pitchFamily="18" charset="0"/>
            </a:endParaRPr>
          </a:p>
          <a:p>
            <a:pPr marL="685844" indent="-685844" algn="just">
              <a:lnSpc>
                <a:spcPct val="107000"/>
              </a:lnSpc>
              <a:buFont typeface="Arial" panose="020B0604020202020204" pitchFamily="34" charset="0"/>
              <a:buChar char="•"/>
            </a:pPr>
            <a:r>
              <a:rPr lang="en-US" sz="5000" dirty="0">
                <a:ea typeface="Times New Roman" panose="02020603050405020304" pitchFamily="18" charset="0"/>
                <a:cs typeface="Times New Roman" panose="02020603050405020304" pitchFamily="18" charset="0"/>
              </a:rPr>
              <a:t>Priority: the issue of which of the goals to prioritize in their implementation. </a:t>
            </a:r>
          </a:p>
          <a:p>
            <a:pPr marL="685844" indent="-685844" algn="just">
              <a:lnSpc>
                <a:spcPct val="107000"/>
              </a:lnSpc>
              <a:buFont typeface="Arial" panose="020B0604020202020204" pitchFamily="34" charset="0"/>
              <a:buChar char="•"/>
            </a:pPr>
            <a:r>
              <a:rPr lang="en-US" sz="5000" dirty="0">
                <a:solidFill>
                  <a:srgbClr val="1C1B1C"/>
                </a:solidFill>
                <a:ea typeface="Times New Roman" panose="02020603050405020304" pitchFamily="18" charset="0"/>
                <a:cs typeface="Times New Roman" panose="02020603050405020304" pitchFamily="18" charset="0"/>
              </a:rPr>
              <a:t>Accountability: there is no efficient system to track progress or accountability (</a:t>
            </a:r>
            <a:r>
              <a:rPr lang="x-none" sz="5000" dirty="0">
                <a:solidFill>
                  <a:srgbClr val="222222"/>
                </a:solidFill>
                <a:ea typeface="Times New Roman" panose="02020603050405020304" pitchFamily="18" charset="0"/>
                <a:cs typeface="Times New Roman" panose="02020603050405020304" pitchFamily="18" charset="0"/>
              </a:rPr>
              <a:t>Yoshida, T</a:t>
            </a:r>
            <a:r>
              <a:rPr lang="en-US" sz="5000" dirty="0">
                <a:solidFill>
                  <a:srgbClr val="222222"/>
                </a:solidFill>
                <a:ea typeface="Times New Roman" panose="02020603050405020304" pitchFamily="18" charset="0"/>
                <a:cs typeface="Times New Roman" panose="02020603050405020304" pitchFamily="18" charset="0"/>
              </a:rPr>
              <a:t> et al., 2015)</a:t>
            </a:r>
            <a:r>
              <a:rPr lang="x-none" sz="5000" dirty="0">
                <a:solidFill>
                  <a:srgbClr val="222222"/>
                </a:solidFill>
                <a:ea typeface="Times New Roman" panose="02020603050405020304" pitchFamily="18" charset="0"/>
                <a:cs typeface="Times New Roman" panose="02020603050405020304" pitchFamily="18" charset="0"/>
              </a:rPr>
              <a:t>. </a:t>
            </a:r>
            <a:endParaRPr lang="en-US" sz="5000" dirty="0"/>
          </a:p>
        </p:txBody>
      </p:sp>
      <p:sp>
        <p:nvSpPr>
          <p:cNvPr id="49" name="Rectangle 48">
            <a:extLst>
              <a:ext uri="{FF2B5EF4-FFF2-40B4-BE49-F238E27FC236}">
                <a16:creationId xmlns:a16="http://schemas.microsoft.com/office/drawing/2014/main" id="{56DF7C60-D0B0-4D3F-97E1-94DA5D7023A0}"/>
              </a:ext>
            </a:extLst>
          </p:cNvPr>
          <p:cNvSpPr/>
          <p:nvPr/>
        </p:nvSpPr>
        <p:spPr>
          <a:xfrm>
            <a:off x="1834432" y="21355772"/>
            <a:ext cx="9631679" cy="80641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1" b="1" dirty="0">
                <a:solidFill>
                  <a:schemeClr val="accent3">
                    <a:lumMod val="20000"/>
                    <a:lumOff val="80000"/>
                  </a:schemeClr>
                </a:solidFill>
              </a:rPr>
              <a:t>CHALLENGES  OF SDGS</a:t>
            </a:r>
          </a:p>
        </p:txBody>
      </p:sp>
      <p:sp>
        <p:nvSpPr>
          <p:cNvPr id="51" name="TextBox 50">
            <a:extLst>
              <a:ext uri="{FF2B5EF4-FFF2-40B4-BE49-F238E27FC236}">
                <a16:creationId xmlns:a16="http://schemas.microsoft.com/office/drawing/2014/main" id="{603D7102-2735-44DE-8A48-E388858D8FF6}"/>
              </a:ext>
            </a:extLst>
          </p:cNvPr>
          <p:cNvSpPr txBox="1"/>
          <p:nvPr/>
        </p:nvSpPr>
        <p:spPr>
          <a:xfrm>
            <a:off x="13323051" y="14604821"/>
            <a:ext cx="12422925" cy="17316472"/>
          </a:xfrm>
          <a:prstGeom prst="rect">
            <a:avLst/>
          </a:prstGeom>
          <a:noFill/>
          <a:ln>
            <a:solidFill>
              <a:schemeClr val="accent1">
                <a:shade val="50000"/>
              </a:schemeClr>
            </a:solidFill>
          </a:ln>
        </p:spPr>
        <p:txBody>
          <a:bodyPr wrap="square">
            <a:spAutoFit/>
          </a:bodyPr>
          <a:lstStyle/>
          <a:p>
            <a:pPr algn="just">
              <a:lnSpc>
                <a:spcPct val="107000"/>
              </a:lnSpc>
              <a:spcAft>
                <a:spcPts val="4259"/>
              </a:spcAft>
            </a:pPr>
            <a:endParaRPr lang="en-US" sz="5401" dirty="0">
              <a:ea typeface="Times New Roman" panose="02020603050405020304" pitchFamily="18" charset="0"/>
              <a:cs typeface="Times New Roman" panose="02020603050405020304" pitchFamily="18" charset="0"/>
            </a:endParaRPr>
          </a:p>
          <a:p>
            <a:pPr marL="685800" indent="-685800" algn="just">
              <a:spcAft>
                <a:spcPts val="4259"/>
              </a:spcAft>
              <a:buFont typeface="Arial" panose="020B0604020202020204" pitchFamily="34" charset="0"/>
              <a:buChar char="•"/>
            </a:pPr>
            <a:r>
              <a:rPr lang="en-US" sz="5401" dirty="0">
                <a:ea typeface="Times New Roman" panose="02020603050405020304" pitchFamily="18" charset="0"/>
                <a:cs typeface="Times New Roman" panose="02020603050405020304" pitchFamily="18" charset="0"/>
              </a:rPr>
              <a:t>Goal 12 of the SDG is on responsible consumption and production. It calls for the prevention of waste through the efficient use of resources (</a:t>
            </a:r>
            <a:r>
              <a:rPr lang="x-none" sz="5401" dirty="0">
                <a:solidFill>
                  <a:srgbClr val="222222"/>
                </a:solidFill>
                <a:ea typeface="Times New Roman" panose="02020603050405020304" pitchFamily="18" charset="0"/>
                <a:cs typeface="Times New Roman" panose="02020603050405020304" pitchFamily="18" charset="0"/>
              </a:rPr>
              <a:t>United Nations Development Programme, 2016.</a:t>
            </a:r>
            <a:r>
              <a:rPr lang="en-US" sz="5401" dirty="0">
                <a:solidFill>
                  <a:srgbClr val="222222"/>
                </a:solidFill>
                <a:ea typeface="Times New Roman" panose="02020603050405020304" pitchFamily="18" charset="0"/>
                <a:cs typeface="Times New Roman" panose="02020603050405020304" pitchFamily="18" charset="0"/>
              </a:rPr>
              <a:t>)</a:t>
            </a:r>
            <a:r>
              <a:rPr lang="en-US" sz="5401" dirty="0">
                <a:ea typeface="Times New Roman" panose="02020603050405020304" pitchFamily="18" charset="0"/>
                <a:cs typeface="Times New Roman" panose="02020603050405020304" pitchFamily="18" charset="0"/>
              </a:rPr>
              <a:t>. </a:t>
            </a:r>
          </a:p>
          <a:p>
            <a:pPr marL="685800" indent="-685800" algn="just">
              <a:spcAft>
                <a:spcPts val="4259"/>
              </a:spcAft>
              <a:buFont typeface="Arial" panose="020B0604020202020204" pitchFamily="34" charset="0"/>
              <a:buChar char="•"/>
            </a:pPr>
            <a:r>
              <a:rPr lang="en-US" sz="5401" dirty="0">
                <a:ea typeface="Times New Roman" panose="02020603050405020304" pitchFamily="18" charset="0"/>
                <a:cs typeface="Times New Roman" panose="02020603050405020304" pitchFamily="18" charset="0"/>
              </a:rPr>
              <a:t>Sweden has implemented national policies to achieve SDG 12. </a:t>
            </a:r>
          </a:p>
          <a:p>
            <a:pPr marL="685800" indent="-685800" algn="just">
              <a:spcAft>
                <a:spcPts val="4259"/>
              </a:spcAft>
              <a:buFont typeface="Arial" panose="020B0604020202020204" pitchFamily="34" charset="0"/>
              <a:buChar char="•"/>
            </a:pPr>
            <a:r>
              <a:rPr lang="en-US" sz="5401" dirty="0">
                <a:ea typeface="Times New Roman" panose="02020603050405020304" pitchFamily="18" charset="0"/>
                <a:cs typeface="Times New Roman" panose="02020603050405020304" pitchFamily="18" charset="0"/>
              </a:rPr>
              <a:t>Sweden’s main messages in the achievement of this goal includes; toxic-free everyday life, a sustainable lifestyle, and the promotion of sustainable procurement </a:t>
            </a:r>
            <a:r>
              <a:rPr lang="en-US" sz="5400" dirty="0">
                <a:ea typeface="Times New Roman" panose="02020603050405020304" pitchFamily="18" charset="0"/>
                <a:cs typeface="Times New Roman" panose="02020603050405020304" pitchFamily="18" charset="0"/>
              </a:rPr>
              <a:t>(Regional Forum, 2018)</a:t>
            </a:r>
            <a:r>
              <a:rPr lang="en-US" sz="5401" dirty="0">
                <a:ea typeface="Times New Roman" panose="02020603050405020304" pitchFamily="18" charset="0"/>
                <a:cs typeface="Times New Roman" panose="02020603050405020304" pitchFamily="18" charset="0"/>
              </a:rPr>
              <a:t>. </a:t>
            </a:r>
          </a:p>
          <a:p>
            <a:pPr marL="685800" indent="-685800" algn="just">
              <a:spcAft>
                <a:spcPts val="4259"/>
              </a:spcAft>
              <a:buFont typeface="Arial" panose="020B0604020202020204" pitchFamily="34" charset="0"/>
              <a:buChar char="•"/>
            </a:pPr>
            <a:r>
              <a:rPr lang="en-US" sz="5401" dirty="0">
                <a:ea typeface="Times New Roman" panose="02020603050405020304" pitchFamily="18" charset="0"/>
                <a:cs typeface="Times New Roman" panose="02020603050405020304" pitchFamily="18" charset="0"/>
              </a:rPr>
              <a:t>The concern for sustainability and the policies that have been put in place to achieve this has significantly affected Sweden’s production and consumption actions </a:t>
            </a:r>
            <a:r>
              <a:rPr lang="en-US" sz="5400" dirty="0">
                <a:ea typeface="Times New Roman" panose="02020603050405020304" pitchFamily="18" charset="0"/>
                <a:cs typeface="Times New Roman" panose="02020603050405020304" pitchFamily="18" charset="0"/>
              </a:rPr>
              <a:t>(Regional Forum, 2018)</a:t>
            </a:r>
            <a:r>
              <a:rPr lang="en-US" sz="5401" dirty="0">
                <a:ea typeface="Times New Roman" panose="02020603050405020304" pitchFamily="18" charset="0"/>
                <a:cs typeface="Times New Roman" panose="02020603050405020304" pitchFamily="18" charset="0"/>
              </a:rPr>
              <a:t>.</a:t>
            </a:r>
            <a:endParaRPr lang="x-none" sz="5401" dirty="0">
              <a:ea typeface="Times New Roman" panose="02020603050405020304" pitchFamily="18" charset="0"/>
              <a:cs typeface="Times New Roman" panose="02020603050405020304" pitchFamily="18" charset="0"/>
            </a:endParaRPr>
          </a:p>
        </p:txBody>
      </p:sp>
      <p:graphicFrame>
        <p:nvGraphicFramePr>
          <p:cNvPr id="55" name="Diagram 54">
            <a:extLst>
              <a:ext uri="{FF2B5EF4-FFF2-40B4-BE49-F238E27FC236}">
                <a16:creationId xmlns:a16="http://schemas.microsoft.com/office/drawing/2014/main" id="{9194C8AE-72AF-4FFA-9C91-313663699914}"/>
              </a:ext>
            </a:extLst>
          </p:cNvPr>
          <p:cNvGraphicFramePr/>
          <p:nvPr>
            <p:extLst>
              <p:ext uri="{D42A27DB-BD31-4B8C-83A1-F6EECF244321}">
                <p14:modId xmlns:p14="http://schemas.microsoft.com/office/powerpoint/2010/main" val="1258398342"/>
              </p:ext>
            </p:extLst>
          </p:nvPr>
        </p:nvGraphicFramePr>
        <p:xfrm>
          <a:off x="25698614" y="5508506"/>
          <a:ext cx="15175335" cy="124336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6" name="Rectangle 55">
            <a:extLst>
              <a:ext uri="{FF2B5EF4-FFF2-40B4-BE49-F238E27FC236}">
                <a16:creationId xmlns:a16="http://schemas.microsoft.com/office/drawing/2014/main" id="{DF04E55D-A7E6-4D7A-86B0-E1A35C9784F2}"/>
              </a:ext>
            </a:extLst>
          </p:cNvPr>
          <p:cNvSpPr/>
          <p:nvPr/>
        </p:nvSpPr>
        <p:spPr>
          <a:xfrm>
            <a:off x="27317629" y="3972229"/>
            <a:ext cx="11380953" cy="126812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sz="5401" b="1" dirty="0">
              <a:solidFill>
                <a:schemeClr val="accent3">
                  <a:lumMod val="20000"/>
                  <a:lumOff val="80000"/>
                </a:schemeClr>
              </a:solidFill>
            </a:endParaRPr>
          </a:p>
          <a:p>
            <a:pPr algn="ctr"/>
            <a:r>
              <a:rPr lang="en-US" sz="5401" b="1" dirty="0">
                <a:solidFill>
                  <a:schemeClr val="accent3">
                    <a:lumMod val="20000"/>
                    <a:lumOff val="80000"/>
                  </a:schemeClr>
                </a:solidFill>
              </a:rPr>
              <a:t>SWEDISH POLICIES ON GOAL 12</a:t>
            </a:r>
          </a:p>
          <a:p>
            <a:pPr algn="ctr"/>
            <a:endParaRPr lang="en-US" sz="5401" b="1" dirty="0">
              <a:solidFill>
                <a:schemeClr val="accent3">
                  <a:lumMod val="20000"/>
                  <a:lumOff val="80000"/>
                </a:schemeClr>
              </a:solidFill>
            </a:endParaRPr>
          </a:p>
        </p:txBody>
      </p:sp>
      <p:sp>
        <p:nvSpPr>
          <p:cNvPr id="58" name="TextBox 57">
            <a:extLst>
              <a:ext uri="{FF2B5EF4-FFF2-40B4-BE49-F238E27FC236}">
                <a16:creationId xmlns:a16="http://schemas.microsoft.com/office/drawing/2014/main" id="{DF91015F-C67F-4429-911E-B63F92C670F9}"/>
              </a:ext>
            </a:extLst>
          </p:cNvPr>
          <p:cNvSpPr txBox="1"/>
          <p:nvPr/>
        </p:nvSpPr>
        <p:spPr>
          <a:xfrm>
            <a:off x="26217274" y="18786913"/>
            <a:ext cx="14138014" cy="21477033"/>
          </a:xfrm>
          <a:prstGeom prst="rect">
            <a:avLst/>
          </a:prstGeom>
          <a:noFill/>
          <a:ln>
            <a:solidFill>
              <a:schemeClr val="accent1">
                <a:shade val="50000"/>
              </a:schemeClr>
            </a:solidFill>
          </a:ln>
        </p:spPr>
        <p:txBody>
          <a:bodyPr wrap="square">
            <a:spAutoFit/>
          </a:bodyPr>
          <a:lstStyle/>
          <a:p>
            <a:pPr algn="just">
              <a:lnSpc>
                <a:spcPct val="107000"/>
              </a:lnSpc>
              <a:spcAft>
                <a:spcPts val="4259"/>
              </a:spcAft>
            </a:pPr>
            <a:endParaRPr lang="en-US" sz="5000" dirty="0">
              <a:ea typeface="Times New Roman" panose="02020603050405020304" pitchFamily="18" charset="0"/>
              <a:cs typeface="Times New Roman" panose="02020603050405020304" pitchFamily="18" charset="0"/>
            </a:endParaRPr>
          </a:p>
          <a:p>
            <a:pPr algn="just">
              <a:lnSpc>
                <a:spcPct val="107000"/>
              </a:lnSpc>
              <a:spcAft>
                <a:spcPts val="4259"/>
              </a:spcAft>
            </a:pPr>
            <a:r>
              <a:rPr lang="en-US" sz="5000" dirty="0">
                <a:ea typeface="Times New Roman" panose="02020603050405020304" pitchFamily="18" charset="0"/>
                <a:cs typeface="Times New Roman" panose="02020603050405020304" pitchFamily="18" charset="0"/>
              </a:rPr>
              <a:t>Sweden is a pacesetter in the implementation of the goals, thus ensuring policy compliance (Bauer et al., 2018). To ensure policy compliance, Sweden ensured the;</a:t>
            </a:r>
          </a:p>
          <a:p>
            <a:pPr marL="685800" indent="-685800" algn="just">
              <a:lnSpc>
                <a:spcPct val="107000"/>
              </a:lnSpc>
              <a:spcAft>
                <a:spcPts val="4259"/>
              </a:spcAft>
              <a:buFont typeface="Arial" panose="020B0604020202020204" pitchFamily="34" charset="0"/>
              <a:buChar char="•"/>
            </a:pPr>
            <a:r>
              <a:rPr lang="en-US" sz="5000" dirty="0">
                <a:ea typeface="Times New Roman" panose="02020603050405020304" pitchFamily="18" charset="0"/>
                <a:cs typeface="Times New Roman" panose="02020603050405020304" pitchFamily="18" charset="0"/>
              </a:rPr>
              <a:t>Establishment of national multi-stakeholder group (comprising of business representatives, academia the civil society sectors, local authorities, trade unions, representatives of culture and youth) for support and guide on implementation.</a:t>
            </a:r>
          </a:p>
          <a:p>
            <a:pPr marL="685800" indent="-685800" algn="just">
              <a:lnSpc>
                <a:spcPct val="107000"/>
              </a:lnSpc>
              <a:spcAft>
                <a:spcPts val="4259"/>
              </a:spcAft>
              <a:buFont typeface="Arial" panose="020B0604020202020204" pitchFamily="34" charset="0"/>
              <a:buChar char="•"/>
            </a:pPr>
            <a:r>
              <a:rPr lang="en-US" sz="5000" dirty="0">
                <a:ea typeface="Times New Roman" panose="02020603050405020304" pitchFamily="18" charset="0"/>
                <a:cs typeface="Times New Roman" panose="02020603050405020304" pitchFamily="18" charset="0"/>
              </a:rPr>
              <a:t>Establishment of the inter-ministerial working group on sustainable consumption and production and resource efficiency. </a:t>
            </a:r>
          </a:p>
          <a:p>
            <a:pPr algn="just">
              <a:lnSpc>
                <a:spcPct val="107000"/>
              </a:lnSpc>
              <a:spcAft>
                <a:spcPts val="4259"/>
              </a:spcAft>
            </a:pPr>
            <a:r>
              <a:rPr lang="en-US" sz="5000" dirty="0">
                <a:ea typeface="Times New Roman" panose="02020603050405020304" pitchFamily="18" charset="0"/>
                <a:cs typeface="Times New Roman" panose="02020603050405020304" pitchFamily="18" charset="0"/>
              </a:rPr>
              <a:t>These measures led to the successes of the policy implementation which is evident in the</a:t>
            </a:r>
          </a:p>
          <a:p>
            <a:pPr marL="685800" indent="-685800" algn="just">
              <a:lnSpc>
                <a:spcPct val="107000"/>
              </a:lnSpc>
              <a:spcAft>
                <a:spcPts val="4259"/>
              </a:spcAft>
              <a:buFont typeface="Arial" panose="020B0604020202020204" pitchFamily="34" charset="0"/>
              <a:buChar char="•"/>
            </a:pPr>
            <a:r>
              <a:rPr lang="en-US" sz="5000" dirty="0">
                <a:ea typeface="Times New Roman" panose="02020603050405020304" pitchFamily="18" charset="0"/>
                <a:cs typeface="Times New Roman" panose="02020603050405020304" pitchFamily="18" charset="0"/>
              </a:rPr>
              <a:t>increasing awareness among Swedish stakeholders as regards the importance of sustainable consumption patterns (Regional Forum, 2018)</a:t>
            </a:r>
          </a:p>
          <a:p>
            <a:pPr marL="685800" indent="-685800" algn="just">
              <a:lnSpc>
                <a:spcPct val="107000"/>
              </a:lnSpc>
              <a:spcAft>
                <a:spcPts val="4259"/>
              </a:spcAft>
              <a:buFont typeface="Arial" panose="020B0604020202020204" pitchFamily="34" charset="0"/>
              <a:buChar char="•"/>
            </a:pPr>
            <a:r>
              <a:rPr lang="en-US" sz="5000" dirty="0">
                <a:ea typeface="Times New Roman" panose="02020603050405020304" pitchFamily="18" charset="0"/>
                <a:cs typeface="Times New Roman" panose="02020603050405020304" pitchFamily="18" charset="0"/>
              </a:rPr>
              <a:t>Setting of laboratories for innovation in Stockholm (SEPA-2015), Gothenburg (City of Gothenburg-2016) and </a:t>
            </a:r>
            <a:r>
              <a:rPr lang="en-US" sz="5000" dirty="0" err="1">
                <a:ea typeface="Times New Roman" panose="02020603050405020304" pitchFamily="18" charset="0"/>
                <a:cs typeface="Times New Roman" panose="02020603050405020304" pitchFamily="18" charset="0"/>
              </a:rPr>
              <a:t>Umeå</a:t>
            </a:r>
            <a:r>
              <a:rPr lang="en-US" sz="5000" dirty="0">
                <a:ea typeface="Times New Roman" panose="02020603050405020304" pitchFamily="18" charset="0"/>
                <a:cs typeface="Times New Roman" panose="02020603050405020304" pitchFamily="18" charset="0"/>
              </a:rPr>
              <a:t> (City of Umeå-2017) (Regional Forum, 2018). </a:t>
            </a:r>
          </a:p>
        </p:txBody>
      </p:sp>
      <p:sp>
        <p:nvSpPr>
          <p:cNvPr id="61" name="Rectangle 60">
            <a:extLst>
              <a:ext uri="{FF2B5EF4-FFF2-40B4-BE49-F238E27FC236}">
                <a16:creationId xmlns:a16="http://schemas.microsoft.com/office/drawing/2014/main" id="{1985504C-39B6-4422-BB77-F57A35499BDD}"/>
              </a:ext>
            </a:extLst>
          </p:cNvPr>
          <p:cNvSpPr/>
          <p:nvPr/>
        </p:nvSpPr>
        <p:spPr>
          <a:xfrm>
            <a:off x="27317628" y="18152848"/>
            <a:ext cx="11380953" cy="126812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sz="5401" b="1" dirty="0">
              <a:solidFill>
                <a:schemeClr val="accent3">
                  <a:lumMod val="20000"/>
                  <a:lumOff val="80000"/>
                </a:schemeClr>
              </a:solidFill>
            </a:endParaRPr>
          </a:p>
          <a:p>
            <a:pPr algn="ctr"/>
            <a:r>
              <a:rPr lang="en-US" sz="5401" b="1" dirty="0">
                <a:solidFill>
                  <a:schemeClr val="accent3">
                    <a:lumMod val="20000"/>
                    <a:lumOff val="80000"/>
                  </a:schemeClr>
                </a:solidFill>
              </a:rPr>
              <a:t>POLICY SUCESSES</a:t>
            </a:r>
          </a:p>
          <a:p>
            <a:pPr algn="ctr"/>
            <a:endParaRPr lang="en-US" sz="5401" b="1" dirty="0">
              <a:solidFill>
                <a:schemeClr val="accent3">
                  <a:lumMod val="20000"/>
                  <a:lumOff val="80000"/>
                </a:schemeClr>
              </a:solidFill>
            </a:endParaRPr>
          </a:p>
        </p:txBody>
      </p:sp>
      <p:sp>
        <p:nvSpPr>
          <p:cNvPr id="63" name="TextBox 62">
            <a:extLst>
              <a:ext uri="{FF2B5EF4-FFF2-40B4-BE49-F238E27FC236}">
                <a16:creationId xmlns:a16="http://schemas.microsoft.com/office/drawing/2014/main" id="{0A51A5BF-FCBA-4392-A1A3-F1D173DAB2AA}"/>
              </a:ext>
            </a:extLst>
          </p:cNvPr>
          <p:cNvSpPr txBox="1"/>
          <p:nvPr/>
        </p:nvSpPr>
        <p:spPr>
          <a:xfrm>
            <a:off x="163448" y="32131967"/>
            <a:ext cx="13496312" cy="7717562"/>
          </a:xfrm>
          <a:prstGeom prst="rect">
            <a:avLst/>
          </a:prstGeom>
          <a:noFill/>
          <a:ln>
            <a:solidFill>
              <a:schemeClr val="accent1">
                <a:shade val="50000"/>
              </a:schemeClr>
            </a:solidFill>
          </a:ln>
        </p:spPr>
        <p:txBody>
          <a:bodyPr wrap="square">
            <a:spAutoFit/>
          </a:bodyPr>
          <a:lstStyle/>
          <a:p>
            <a:pPr>
              <a:lnSpc>
                <a:spcPct val="107000"/>
              </a:lnSpc>
              <a:spcBef>
                <a:spcPts val="6387"/>
              </a:spcBef>
              <a:spcAft>
                <a:spcPts val="4259"/>
              </a:spcAft>
            </a:pPr>
            <a:endParaRPr lang="x-none" sz="5400" dirty="0">
              <a:ea typeface="Times New Roman" panose="02020603050405020304" pitchFamily="18" charset="0"/>
              <a:cs typeface="Times New Roman" panose="02020603050405020304" pitchFamily="18" charset="0"/>
            </a:endParaRPr>
          </a:p>
          <a:p>
            <a:pPr marL="685800" indent="-685800">
              <a:lnSpc>
                <a:spcPct val="107000"/>
              </a:lnSpc>
              <a:buFont typeface="Arial" panose="020B0604020202020204" pitchFamily="34" charset="0"/>
              <a:buChar char="•"/>
            </a:pPr>
            <a:r>
              <a:rPr lang="en-US" sz="5400" dirty="0">
                <a:ea typeface="Times New Roman" panose="02020603050405020304" pitchFamily="18" charset="0"/>
                <a:cs typeface="Times New Roman" panose="02020603050405020304" pitchFamily="18" charset="0"/>
              </a:rPr>
              <a:t>Infrastructural challenges. </a:t>
            </a:r>
            <a:endParaRPr lang="x-none" sz="5400" dirty="0">
              <a:ea typeface="Times New Roman" panose="02020603050405020304" pitchFamily="18" charset="0"/>
              <a:cs typeface="Times New Roman" panose="02020603050405020304" pitchFamily="18" charset="0"/>
            </a:endParaRPr>
          </a:p>
          <a:p>
            <a:pPr marL="685800" indent="-685800">
              <a:lnSpc>
                <a:spcPct val="107000"/>
              </a:lnSpc>
              <a:buFont typeface="Arial" panose="020B0604020202020204" pitchFamily="34" charset="0"/>
              <a:buChar char="•"/>
            </a:pPr>
            <a:r>
              <a:rPr lang="en-US" sz="5400" dirty="0">
                <a:ea typeface="Times New Roman" panose="02020603050405020304" pitchFamily="18" charset="0"/>
                <a:cs typeface="Times New Roman" panose="02020603050405020304" pitchFamily="18" charset="0"/>
              </a:rPr>
              <a:t>Problem of social, economic and ecological integration in the overall education program.</a:t>
            </a:r>
            <a:endParaRPr lang="x-none" sz="5400" dirty="0">
              <a:ea typeface="Times New Roman" panose="02020603050405020304" pitchFamily="18" charset="0"/>
              <a:cs typeface="Times New Roman" panose="02020603050405020304" pitchFamily="18" charset="0"/>
            </a:endParaRPr>
          </a:p>
          <a:p>
            <a:pPr marL="685800" indent="-685800">
              <a:lnSpc>
                <a:spcPct val="107000"/>
              </a:lnSpc>
              <a:buFont typeface="Arial" panose="020B0604020202020204" pitchFamily="34" charset="0"/>
              <a:buChar char="•"/>
            </a:pPr>
            <a:r>
              <a:rPr lang="en-US" sz="5400" dirty="0">
                <a:ea typeface="Times New Roman" panose="02020603050405020304" pitchFamily="18" charset="0"/>
                <a:cs typeface="Times New Roman" panose="02020603050405020304" pitchFamily="18" charset="0"/>
              </a:rPr>
              <a:t>Coordination and implementation challenges.</a:t>
            </a:r>
            <a:endParaRPr lang="x-none" sz="5400" dirty="0">
              <a:ea typeface="Times New Roman" panose="02020603050405020304" pitchFamily="18" charset="0"/>
              <a:cs typeface="Times New Roman" panose="02020603050405020304" pitchFamily="18" charset="0"/>
            </a:endParaRPr>
          </a:p>
          <a:p>
            <a:pPr marL="685800" indent="-685800">
              <a:lnSpc>
                <a:spcPct val="107000"/>
              </a:lnSpc>
              <a:spcAft>
                <a:spcPts val="4259"/>
              </a:spcAft>
              <a:buFont typeface="Arial" panose="020B0604020202020204" pitchFamily="34" charset="0"/>
              <a:buChar char="•"/>
            </a:pPr>
            <a:r>
              <a:rPr lang="en-US" sz="5400" dirty="0">
                <a:ea typeface="Times New Roman" panose="02020603050405020304" pitchFamily="18" charset="0"/>
                <a:cs typeface="Times New Roman" panose="02020603050405020304" pitchFamily="18" charset="0"/>
              </a:rPr>
              <a:t>The management of the transition to sustainable consumption and resource use.</a:t>
            </a:r>
            <a:endParaRPr lang="x-none" sz="5400" dirty="0">
              <a:ea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033A42FB-BED5-4C42-82CC-0231084096D1}"/>
              </a:ext>
            </a:extLst>
          </p:cNvPr>
          <p:cNvSpPr/>
          <p:nvPr/>
        </p:nvSpPr>
        <p:spPr>
          <a:xfrm>
            <a:off x="1905369" y="31965576"/>
            <a:ext cx="10012469" cy="79651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sz="5401" b="1" dirty="0">
              <a:solidFill>
                <a:schemeClr val="accent3">
                  <a:lumMod val="20000"/>
                  <a:lumOff val="80000"/>
                </a:schemeClr>
              </a:solidFill>
            </a:endParaRPr>
          </a:p>
          <a:p>
            <a:pPr algn="ctr"/>
            <a:r>
              <a:rPr lang="en-US" sz="5401" b="1" dirty="0">
                <a:solidFill>
                  <a:schemeClr val="accent3">
                    <a:lumMod val="20000"/>
                    <a:lumOff val="80000"/>
                  </a:schemeClr>
                </a:solidFill>
              </a:rPr>
              <a:t>POLICY CHALLENGES</a:t>
            </a:r>
          </a:p>
          <a:p>
            <a:pPr algn="ctr"/>
            <a:endParaRPr lang="en-US" sz="5401" b="1" dirty="0">
              <a:solidFill>
                <a:schemeClr val="accent3">
                  <a:lumMod val="20000"/>
                  <a:lumOff val="80000"/>
                </a:schemeClr>
              </a:solidFill>
            </a:endParaRPr>
          </a:p>
        </p:txBody>
      </p:sp>
      <p:sp>
        <p:nvSpPr>
          <p:cNvPr id="65" name="Rectangle 64">
            <a:extLst>
              <a:ext uri="{FF2B5EF4-FFF2-40B4-BE49-F238E27FC236}">
                <a16:creationId xmlns:a16="http://schemas.microsoft.com/office/drawing/2014/main" id="{601A75AE-F50D-4790-8ACE-CFFE5F6EAA67}"/>
              </a:ext>
            </a:extLst>
          </p:cNvPr>
          <p:cNvSpPr/>
          <p:nvPr/>
        </p:nvSpPr>
        <p:spPr>
          <a:xfrm>
            <a:off x="14084335" y="14233443"/>
            <a:ext cx="11163627" cy="14554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nSpc>
                <a:spcPct val="107000"/>
              </a:lnSpc>
              <a:spcAft>
                <a:spcPts val="4259"/>
              </a:spcAft>
            </a:pPr>
            <a:r>
              <a:rPr lang="en-US" sz="5401" b="1" dirty="0">
                <a:ea typeface="Times New Roman" panose="02020603050405020304" pitchFamily="18" charset="0"/>
                <a:cs typeface="Times New Roman" panose="02020603050405020304" pitchFamily="18" charset="0"/>
              </a:rPr>
              <a:t>SDG 12 (RESPONSIPLE CONSUMPTION AND PRODUCTION)</a:t>
            </a:r>
            <a:endParaRPr lang="x-none" sz="5401" dirty="0">
              <a:ea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77EDA3AB-522F-4544-A94F-B78BD35995F5}"/>
              </a:ext>
            </a:extLst>
          </p:cNvPr>
          <p:cNvSpPr txBox="1"/>
          <p:nvPr/>
        </p:nvSpPr>
        <p:spPr>
          <a:xfrm>
            <a:off x="13956153" y="32665503"/>
            <a:ext cx="12125555" cy="7568097"/>
          </a:xfrm>
          <a:prstGeom prst="rect">
            <a:avLst/>
          </a:prstGeom>
          <a:noFill/>
          <a:ln>
            <a:solidFill>
              <a:schemeClr val="accent1">
                <a:shade val="50000"/>
              </a:schemeClr>
            </a:solidFill>
          </a:ln>
        </p:spPr>
        <p:txBody>
          <a:bodyPr wrap="square">
            <a:spAutoFit/>
          </a:bodyPr>
          <a:lstStyle/>
          <a:p>
            <a:pPr marL="0" marR="0">
              <a:lnSpc>
                <a:spcPct val="107000"/>
              </a:lnSpc>
              <a:spcBef>
                <a:spcPts val="0"/>
              </a:spcBef>
              <a:spcAft>
                <a:spcPts val="800"/>
              </a:spcAft>
            </a:pPr>
            <a:endParaRPr lang="en-US" sz="5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5000" dirty="0">
                <a:effectLst/>
                <a:latin typeface="Calibri" panose="020F0502020204030204" pitchFamily="34" charset="0"/>
                <a:ea typeface="Calibri" panose="020F0502020204030204" pitchFamily="34" charset="0"/>
                <a:cs typeface="Times New Roman" panose="02020603050405020304" pitchFamily="18" charset="0"/>
              </a:rPr>
              <a:t>Sweden has proven to be one of the leaders in implementing the SDGs including goal 12 in which several policies have been made. They put several measures to ensure the compliance of these policy yielding results as the importance of sustainable consumption and production has gained ground among stakeholders. </a:t>
            </a:r>
          </a:p>
        </p:txBody>
      </p:sp>
      <p:sp>
        <p:nvSpPr>
          <p:cNvPr id="68" name="Rectangle 67">
            <a:extLst>
              <a:ext uri="{FF2B5EF4-FFF2-40B4-BE49-F238E27FC236}">
                <a16:creationId xmlns:a16="http://schemas.microsoft.com/office/drawing/2014/main" id="{EBD6A000-B4D4-4BE1-A70B-0A11B726A64D}"/>
              </a:ext>
            </a:extLst>
          </p:cNvPr>
          <p:cNvSpPr/>
          <p:nvPr/>
        </p:nvSpPr>
        <p:spPr>
          <a:xfrm>
            <a:off x="15405499" y="32292671"/>
            <a:ext cx="8521301" cy="9063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sz="5401" b="1" dirty="0">
              <a:solidFill>
                <a:schemeClr val="accent3">
                  <a:lumMod val="20000"/>
                  <a:lumOff val="80000"/>
                </a:schemeClr>
              </a:solidFill>
            </a:endParaRPr>
          </a:p>
          <a:p>
            <a:pPr algn="ctr"/>
            <a:r>
              <a:rPr lang="en-US" sz="5401" b="1" dirty="0">
                <a:solidFill>
                  <a:schemeClr val="accent3">
                    <a:lumMod val="20000"/>
                    <a:lumOff val="80000"/>
                  </a:schemeClr>
                </a:solidFill>
              </a:rPr>
              <a:t>CONCLUISON</a:t>
            </a:r>
          </a:p>
          <a:p>
            <a:pPr algn="ctr"/>
            <a:endParaRPr lang="en-US" sz="5401" b="1" dirty="0">
              <a:solidFill>
                <a:schemeClr val="accent3">
                  <a:lumMod val="20000"/>
                  <a:lumOff val="80000"/>
                </a:schemeClr>
              </a:solidFill>
            </a:endParaRPr>
          </a:p>
        </p:txBody>
      </p:sp>
    </p:spTree>
    <p:extLst>
      <p:ext uri="{BB962C8B-B14F-4D97-AF65-F5344CB8AC3E}">
        <p14:creationId xmlns:p14="http://schemas.microsoft.com/office/powerpoint/2010/main" val="17695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alpha val="2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E46E69-1A89-4B2B-BD7B-722EE09F7289}"/>
              </a:ext>
            </a:extLst>
          </p:cNvPr>
          <p:cNvSpPr/>
          <p:nvPr/>
        </p:nvSpPr>
        <p:spPr>
          <a:xfrm>
            <a:off x="0" y="-215153"/>
            <a:ext cx="38994976" cy="40871189"/>
          </a:xfrm>
          <a:prstGeom prst="rect">
            <a:avLst/>
          </a:prstGeom>
        </p:spPr>
        <p:txBody>
          <a:bodyPr wrap="square">
            <a:spAutoFit/>
          </a:bodyPr>
          <a:lstStyle/>
          <a:p>
            <a:pPr algn="just">
              <a:lnSpc>
                <a:spcPct val="107000"/>
              </a:lnSpc>
              <a:spcAft>
                <a:spcPts val="4259"/>
              </a:spcAft>
            </a:pPr>
            <a:r>
              <a:rPr lang="en-US" sz="8000" b="1" dirty="0">
                <a:ea typeface="Calibri" panose="020F0502020204030204" pitchFamily="34" charset="0"/>
                <a:cs typeface="Times New Roman" panose="02020603050405020304" pitchFamily="18" charset="0"/>
              </a:rPr>
              <a:t>References</a:t>
            </a:r>
            <a:endParaRPr lang="en-NG" sz="8000" dirty="0">
              <a:ea typeface="Calibri" panose="020F0502020204030204" pitchFamily="34" charset="0"/>
              <a:cs typeface="Times New Roman" panose="02020603050405020304" pitchFamily="18" charset="0"/>
            </a:endParaRPr>
          </a:p>
          <a:p>
            <a:pPr marL="1143000" marR="0" indent="-1143000" algn="just">
              <a:lnSpc>
                <a:spcPct val="150000"/>
              </a:lnSpc>
              <a:spcBef>
                <a:spcPts val="0"/>
              </a:spcBef>
              <a:spcAft>
                <a:spcPts val="800"/>
              </a:spcAft>
              <a:buFont typeface="Arial" panose="020B0604020202020204" pitchFamily="34" charset="0"/>
              <a:buChar char="•"/>
            </a:pPr>
            <a:r>
              <a:rPr lang="en-US" sz="8000" dirty="0">
                <a:effectLst/>
                <a:ea typeface="Calibri" panose="020F0502020204030204" pitchFamily="34" charset="0"/>
                <a:cs typeface="Times New Roman" panose="02020603050405020304" pitchFamily="18" charset="0"/>
              </a:rPr>
              <a:t>Bauer, B., Watson, D. and </a:t>
            </a:r>
            <a:r>
              <a:rPr lang="en-US" sz="8000" dirty="0" err="1">
                <a:effectLst/>
                <a:ea typeface="Calibri" panose="020F0502020204030204" pitchFamily="34" charset="0"/>
                <a:cs typeface="Times New Roman" panose="02020603050405020304" pitchFamily="18" charset="0"/>
              </a:rPr>
              <a:t>Gylling</a:t>
            </a:r>
            <a:r>
              <a:rPr lang="en-US" sz="8000" dirty="0">
                <a:effectLst/>
                <a:ea typeface="Calibri" panose="020F0502020204030204" pitchFamily="34" charset="0"/>
                <a:cs typeface="Times New Roman" panose="02020603050405020304" pitchFamily="18" charset="0"/>
              </a:rPr>
              <a:t>, A.C. (2018). Sustainable Consumption and Production: An Analysis of Nordic Progress towards SDG12, and the way ahead. Nordic Council of Ministers.</a:t>
            </a:r>
          </a:p>
          <a:p>
            <a:pPr marL="1143000" marR="0" indent="-1143000" algn="just">
              <a:lnSpc>
                <a:spcPct val="150000"/>
              </a:lnSpc>
              <a:spcBef>
                <a:spcPts val="0"/>
              </a:spcBef>
              <a:spcAft>
                <a:spcPts val="800"/>
              </a:spcAft>
              <a:buFont typeface="Arial" panose="020B0604020202020204" pitchFamily="34" charset="0"/>
              <a:buChar char="•"/>
            </a:pPr>
            <a:r>
              <a:rPr lang="en-US" sz="8000" dirty="0">
                <a:effectLst/>
                <a:ea typeface="Calibri" panose="020F0502020204030204" pitchFamily="34" charset="0"/>
                <a:cs typeface="Times New Roman" panose="02020603050405020304" pitchFamily="18" charset="0"/>
              </a:rPr>
              <a:t>Chan, S., Weitz, N., Persson, Å. and Trimmer, C., (2018). SDG 12: Responsible consumption and production. A review of research needs. Technical annex to the </a:t>
            </a:r>
            <a:r>
              <a:rPr lang="en-US" sz="8000" dirty="0" err="1">
                <a:effectLst/>
                <a:ea typeface="Calibri" panose="020F0502020204030204" pitchFamily="34" charset="0"/>
                <a:cs typeface="Times New Roman" panose="02020603050405020304" pitchFamily="18" charset="0"/>
              </a:rPr>
              <a:t>Formas</a:t>
            </a:r>
            <a:r>
              <a:rPr lang="en-US" sz="8000" dirty="0">
                <a:effectLst/>
                <a:ea typeface="Calibri" panose="020F0502020204030204" pitchFamily="34" charset="0"/>
                <a:cs typeface="Times New Roman" panose="02020603050405020304" pitchFamily="18" charset="0"/>
              </a:rPr>
              <a:t> report </a:t>
            </a:r>
            <a:r>
              <a:rPr lang="en-US" sz="8000" dirty="0" err="1">
                <a:effectLst/>
                <a:ea typeface="Calibri" panose="020F0502020204030204" pitchFamily="34" charset="0"/>
                <a:cs typeface="Times New Roman" panose="02020603050405020304" pitchFamily="18" charset="0"/>
              </a:rPr>
              <a:t>forskning</a:t>
            </a:r>
            <a:r>
              <a:rPr lang="en-US" sz="8000" dirty="0">
                <a:effectLst/>
                <a:ea typeface="Calibri" panose="020F0502020204030204" pitchFamily="34" charset="0"/>
                <a:cs typeface="Times New Roman" panose="02020603050405020304" pitchFamily="18" charset="0"/>
              </a:rPr>
              <a:t> </a:t>
            </a:r>
            <a:r>
              <a:rPr lang="en-US" sz="8000" dirty="0" err="1">
                <a:effectLst/>
                <a:ea typeface="Calibri" panose="020F0502020204030204" pitchFamily="34" charset="0"/>
                <a:cs typeface="Times New Roman" panose="02020603050405020304" pitchFamily="18" charset="0"/>
              </a:rPr>
              <a:t>för</a:t>
            </a:r>
            <a:r>
              <a:rPr lang="en-US" sz="8000" dirty="0">
                <a:effectLst/>
                <a:ea typeface="Calibri" panose="020F0502020204030204" pitchFamily="34" charset="0"/>
                <a:cs typeface="Times New Roman" panose="02020603050405020304" pitchFamily="18" charset="0"/>
              </a:rPr>
              <a:t> agenda, 2030.</a:t>
            </a:r>
          </a:p>
          <a:p>
            <a:pPr marL="1143000" marR="0" indent="-1143000" algn="just">
              <a:lnSpc>
                <a:spcPct val="150000"/>
              </a:lnSpc>
              <a:spcBef>
                <a:spcPts val="0"/>
              </a:spcBef>
              <a:spcAft>
                <a:spcPts val="800"/>
              </a:spcAft>
              <a:buFont typeface="Arial" panose="020B0604020202020204" pitchFamily="34" charset="0"/>
              <a:buChar char="•"/>
            </a:pPr>
            <a:r>
              <a:rPr lang="en-US" sz="8000" dirty="0">
                <a:effectLst/>
                <a:ea typeface="Calibri" panose="020F0502020204030204" pitchFamily="34" charset="0"/>
                <a:cs typeface="Times New Roman" panose="02020603050405020304" pitchFamily="18" charset="0"/>
              </a:rPr>
              <a:t>Regional forum on sustainable development for the UNECE region Geneva (2018). Case Study // Round Table SDG 12: Successful approaches to delivering on Sustainable Consumption and Production by 2030.</a:t>
            </a:r>
          </a:p>
          <a:p>
            <a:pPr marL="1143000" marR="0" indent="-1143000" algn="just">
              <a:lnSpc>
                <a:spcPct val="150000"/>
              </a:lnSpc>
              <a:spcBef>
                <a:spcPts val="0"/>
              </a:spcBef>
              <a:spcAft>
                <a:spcPts val="800"/>
              </a:spcAft>
              <a:buFont typeface="Arial" panose="020B0604020202020204" pitchFamily="34" charset="0"/>
              <a:buChar char="•"/>
            </a:pPr>
            <a:r>
              <a:rPr lang="en-US" sz="8000" dirty="0" err="1">
                <a:effectLst/>
                <a:ea typeface="Calibri" panose="020F0502020204030204" pitchFamily="34" charset="0"/>
                <a:cs typeface="Times New Roman" panose="02020603050405020304" pitchFamily="18" charset="0"/>
              </a:rPr>
              <a:t>Schröder</a:t>
            </a:r>
            <a:r>
              <a:rPr lang="en-US" sz="8000" dirty="0">
                <a:effectLst/>
                <a:ea typeface="Calibri" panose="020F0502020204030204" pitchFamily="34" charset="0"/>
                <a:cs typeface="Times New Roman" panose="02020603050405020304" pitchFamily="18" charset="0"/>
              </a:rPr>
              <a:t>, P., </a:t>
            </a:r>
            <a:r>
              <a:rPr lang="en-US" sz="8000" dirty="0" err="1">
                <a:effectLst/>
                <a:ea typeface="Calibri" panose="020F0502020204030204" pitchFamily="34" charset="0"/>
                <a:cs typeface="Times New Roman" panose="02020603050405020304" pitchFamily="18" charset="0"/>
              </a:rPr>
              <a:t>Antonarakis</a:t>
            </a:r>
            <a:r>
              <a:rPr lang="en-US" sz="8000" dirty="0">
                <a:effectLst/>
                <a:ea typeface="Calibri" panose="020F0502020204030204" pitchFamily="34" charset="0"/>
                <a:cs typeface="Times New Roman" panose="02020603050405020304" pitchFamily="18" charset="0"/>
              </a:rPr>
              <a:t>, A.S., </a:t>
            </a:r>
            <a:r>
              <a:rPr lang="en-US" sz="8000" dirty="0" err="1">
                <a:effectLst/>
                <a:ea typeface="Calibri" panose="020F0502020204030204" pitchFamily="34" charset="0"/>
                <a:cs typeface="Times New Roman" panose="02020603050405020304" pitchFamily="18" charset="0"/>
              </a:rPr>
              <a:t>Brauer</a:t>
            </a:r>
            <a:r>
              <a:rPr lang="en-US" sz="8000" dirty="0">
                <a:effectLst/>
                <a:ea typeface="Calibri" panose="020F0502020204030204" pitchFamily="34" charset="0"/>
                <a:cs typeface="Times New Roman" panose="02020603050405020304" pitchFamily="18" charset="0"/>
              </a:rPr>
              <a:t>, J., Conteh, A., </a:t>
            </a:r>
            <a:r>
              <a:rPr lang="en-US" sz="8000" dirty="0" err="1">
                <a:effectLst/>
                <a:ea typeface="Calibri" panose="020F0502020204030204" pitchFamily="34" charset="0"/>
                <a:cs typeface="Times New Roman" panose="02020603050405020304" pitchFamily="18" charset="0"/>
              </a:rPr>
              <a:t>Kohsaka</a:t>
            </a:r>
            <a:r>
              <a:rPr lang="en-US" sz="8000" dirty="0">
                <a:effectLst/>
                <a:ea typeface="Calibri" panose="020F0502020204030204" pitchFamily="34" charset="0"/>
                <a:cs typeface="Times New Roman" panose="02020603050405020304" pitchFamily="18" charset="0"/>
              </a:rPr>
              <a:t>, R., Uchiyama, Y. and Pacheco, P., (2019) SDG 12: responsible consumption and production–Potential Benefits and impacts on forests and livelihoods. Sustainable Development Goals: Their Impacts on Forests and People; Katila, P., </a:t>
            </a:r>
            <a:r>
              <a:rPr lang="en-US" sz="8000" dirty="0" err="1">
                <a:effectLst/>
                <a:ea typeface="Calibri" panose="020F0502020204030204" pitchFamily="34" charset="0"/>
                <a:cs typeface="Times New Roman" panose="02020603050405020304" pitchFamily="18" charset="0"/>
              </a:rPr>
              <a:t>Colfer</a:t>
            </a:r>
            <a:r>
              <a:rPr lang="en-US" sz="8000" dirty="0">
                <a:effectLst/>
                <a:ea typeface="Calibri" panose="020F0502020204030204" pitchFamily="34" charset="0"/>
                <a:cs typeface="Times New Roman" panose="02020603050405020304" pitchFamily="18" charset="0"/>
              </a:rPr>
              <a:t>, CJP, de Jong, W., Galloway, G., Pacheco, P., Winkel, G., Eds, pp. 386-418.</a:t>
            </a:r>
          </a:p>
          <a:p>
            <a:pPr marL="1143000" marR="0" indent="-1143000" algn="just">
              <a:lnSpc>
                <a:spcPct val="150000"/>
              </a:lnSpc>
              <a:spcBef>
                <a:spcPts val="0"/>
              </a:spcBef>
              <a:spcAft>
                <a:spcPts val="800"/>
              </a:spcAft>
              <a:buFont typeface="Arial" panose="020B0604020202020204" pitchFamily="34" charset="0"/>
              <a:buChar char="•"/>
            </a:pPr>
            <a:r>
              <a:rPr lang="en-US" sz="8000" dirty="0">
                <a:effectLst/>
                <a:ea typeface="Calibri" panose="020F0502020204030204" pitchFamily="34" charset="0"/>
                <a:cs typeface="Times New Roman" panose="02020603050405020304" pitchFamily="18" charset="0"/>
              </a:rPr>
              <a:t>United Nations Development </a:t>
            </a:r>
            <a:r>
              <a:rPr lang="en-US" sz="8000" dirty="0" err="1">
                <a:effectLst/>
                <a:ea typeface="Calibri" panose="020F0502020204030204" pitchFamily="34" charset="0"/>
                <a:cs typeface="Times New Roman" panose="02020603050405020304" pitchFamily="18" charset="0"/>
              </a:rPr>
              <a:t>Programme</a:t>
            </a:r>
            <a:r>
              <a:rPr lang="en-US" sz="8000" dirty="0">
                <a:effectLst/>
                <a:ea typeface="Calibri" panose="020F0502020204030204" pitchFamily="34" charset="0"/>
                <a:cs typeface="Times New Roman" panose="02020603050405020304" pitchFamily="18" charset="0"/>
              </a:rPr>
              <a:t>. (2016) Goal 12: Responsible consumption and production.</a:t>
            </a:r>
          </a:p>
          <a:p>
            <a:pPr marL="1143000" marR="0" indent="-1143000" algn="just">
              <a:lnSpc>
                <a:spcPct val="150000"/>
              </a:lnSpc>
              <a:spcBef>
                <a:spcPts val="0"/>
              </a:spcBef>
              <a:spcAft>
                <a:spcPts val="800"/>
              </a:spcAft>
              <a:buFont typeface="Arial" panose="020B0604020202020204" pitchFamily="34" charset="0"/>
              <a:buChar char="•"/>
            </a:pPr>
            <a:r>
              <a:rPr lang="en-US" sz="8000" dirty="0">
                <a:effectLst/>
                <a:ea typeface="Calibri" panose="020F0502020204030204" pitchFamily="34" charset="0"/>
                <a:cs typeface="Times New Roman" panose="02020603050405020304" pitchFamily="18" charset="0"/>
              </a:rPr>
              <a:t>Weitz, N., Persson, Å., Nilsson, M. and </a:t>
            </a:r>
            <a:r>
              <a:rPr lang="en-US" sz="8000" dirty="0" err="1">
                <a:effectLst/>
                <a:ea typeface="Calibri" panose="020F0502020204030204" pitchFamily="34" charset="0"/>
                <a:cs typeface="Times New Roman" panose="02020603050405020304" pitchFamily="18" charset="0"/>
              </a:rPr>
              <a:t>Tenggren</a:t>
            </a:r>
            <a:r>
              <a:rPr lang="en-US" sz="8000" dirty="0">
                <a:effectLst/>
                <a:ea typeface="Calibri" panose="020F0502020204030204" pitchFamily="34" charset="0"/>
                <a:cs typeface="Times New Roman" panose="02020603050405020304" pitchFamily="18" charset="0"/>
              </a:rPr>
              <a:t>, S. (2015) Sustainable development goals for Sweden: insights on setting a national agenda. Stockholm Environment Institute.</a:t>
            </a:r>
          </a:p>
          <a:p>
            <a:pPr marL="1143000" marR="0" indent="-1143000" algn="just">
              <a:lnSpc>
                <a:spcPct val="150000"/>
              </a:lnSpc>
              <a:spcBef>
                <a:spcPts val="0"/>
              </a:spcBef>
              <a:spcAft>
                <a:spcPts val="800"/>
              </a:spcAft>
              <a:buFont typeface="Arial" panose="020B0604020202020204" pitchFamily="34" charset="0"/>
              <a:buChar char="•"/>
            </a:pPr>
            <a:r>
              <a:rPr lang="en-US" sz="8000" dirty="0">
                <a:effectLst/>
                <a:ea typeface="Calibri" panose="020F0502020204030204" pitchFamily="34" charset="0"/>
                <a:cs typeface="Times New Roman" panose="02020603050405020304" pitchFamily="18" charset="0"/>
              </a:rPr>
              <a:t>Yoshida, T. and </a:t>
            </a:r>
            <a:r>
              <a:rPr lang="en-US" sz="8000" dirty="0" err="1">
                <a:effectLst/>
                <a:ea typeface="Calibri" panose="020F0502020204030204" pitchFamily="34" charset="0"/>
                <a:cs typeface="Times New Roman" panose="02020603050405020304" pitchFamily="18" charset="0"/>
              </a:rPr>
              <a:t>Zusman</a:t>
            </a:r>
            <a:r>
              <a:rPr lang="en-US" sz="8000" dirty="0">
                <a:effectLst/>
                <a:ea typeface="Calibri" panose="020F0502020204030204" pitchFamily="34" charset="0"/>
                <a:cs typeface="Times New Roman" panose="02020603050405020304" pitchFamily="18" charset="0"/>
              </a:rPr>
              <a:t>, E. (2015) Achieving the multiple benefits of a sustainable development goal for energy.</a:t>
            </a:r>
          </a:p>
          <a:p>
            <a:pPr marL="1143000" indent="-1143000" algn="just">
              <a:lnSpc>
                <a:spcPct val="107000"/>
              </a:lnSpc>
              <a:buFont typeface="Arial" panose="020B0604020202020204" pitchFamily="34" charset="0"/>
              <a:buChar char="•"/>
            </a:pPr>
            <a:endParaRPr lang="en-NG" sz="8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699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16268</TotalTime>
  <Words>905</Words>
  <Application>Microsoft Office PowerPoint</Application>
  <PresentationFormat>Custom</PresentationFormat>
  <Paragraphs>60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SWEDISH POLICIES ON GOAL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 Godson</dc:creator>
  <cp:lastModifiedBy>Tayo Owonikoko</cp:lastModifiedBy>
  <cp:revision>21</cp:revision>
  <dcterms:created xsi:type="dcterms:W3CDTF">2022-03-13T13:55:17Z</dcterms:created>
  <dcterms:modified xsi:type="dcterms:W3CDTF">2025-09-03T00:28:05Z</dcterms:modified>
</cp:coreProperties>
</file>