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3" r:id="rId5"/>
  </p:sldMasterIdLst>
  <p:notesMasterIdLst>
    <p:notesMasterId r:id="rId56"/>
  </p:notesMasterIdLst>
  <p:handoutMasterIdLst>
    <p:handoutMasterId r:id="rId57"/>
  </p:handoutMasterIdLst>
  <p:sldIdLst>
    <p:sldId id="391" r:id="rId6"/>
    <p:sldId id="402" r:id="rId7"/>
    <p:sldId id="393" r:id="rId8"/>
    <p:sldId id="429" r:id="rId9"/>
    <p:sldId id="463" r:id="rId10"/>
    <p:sldId id="475" r:id="rId11"/>
    <p:sldId id="430" r:id="rId12"/>
    <p:sldId id="431" r:id="rId13"/>
    <p:sldId id="432" r:id="rId14"/>
    <p:sldId id="465" r:id="rId15"/>
    <p:sldId id="436" r:id="rId16"/>
    <p:sldId id="476" r:id="rId17"/>
    <p:sldId id="437" r:id="rId18"/>
    <p:sldId id="438" r:id="rId19"/>
    <p:sldId id="464" r:id="rId20"/>
    <p:sldId id="433" r:id="rId21"/>
    <p:sldId id="477" r:id="rId22"/>
    <p:sldId id="434" r:id="rId23"/>
    <p:sldId id="435" r:id="rId24"/>
    <p:sldId id="466" r:id="rId25"/>
    <p:sldId id="439" r:id="rId26"/>
    <p:sldId id="440" r:id="rId27"/>
    <p:sldId id="441" r:id="rId28"/>
    <p:sldId id="467" r:id="rId29"/>
    <p:sldId id="445" r:id="rId30"/>
    <p:sldId id="446" r:id="rId31"/>
    <p:sldId id="447" r:id="rId32"/>
    <p:sldId id="468" r:id="rId33"/>
    <p:sldId id="442" r:id="rId34"/>
    <p:sldId id="443" r:id="rId35"/>
    <p:sldId id="444" r:id="rId36"/>
    <p:sldId id="450" r:id="rId37"/>
    <p:sldId id="459" r:id="rId38"/>
    <p:sldId id="460" r:id="rId39"/>
    <p:sldId id="452" r:id="rId40"/>
    <p:sldId id="469" r:id="rId41"/>
    <p:sldId id="456" r:id="rId42"/>
    <p:sldId id="470" r:id="rId43"/>
    <p:sldId id="458" r:id="rId44"/>
    <p:sldId id="471" r:id="rId45"/>
    <p:sldId id="457" r:id="rId46"/>
    <p:sldId id="472" r:id="rId47"/>
    <p:sldId id="453" r:id="rId48"/>
    <p:sldId id="473" r:id="rId49"/>
    <p:sldId id="455" r:id="rId50"/>
    <p:sldId id="474" r:id="rId51"/>
    <p:sldId id="454" r:id="rId52"/>
    <p:sldId id="448" r:id="rId53"/>
    <p:sldId id="462" r:id="rId54"/>
    <p:sldId id="461" r:id="rId55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88F644BA-C29D-406D-8A3B-F017314EC0FB}">
          <p14:sldIdLst/>
        </p14:section>
        <p14:section name="Relatório" id="{E8EBEBA3-F7D7-40C1-B2EB-030491D1D3C7}">
          <p14:sldIdLst>
            <p14:sldId id="391"/>
            <p14:sldId id="402"/>
            <p14:sldId id="393"/>
            <p14:sldId id="429"/>
            <p14:sldId id="463"/>
            <p14:sldId id="475"/>
            <p14:sldId id="430"/>
            <p14:sldId id="431"/>
            <p14:sldId id="432"/>
            <p14:sldId id="465"/>
            <p14:sldId id="436"/>
            <p14:sldId id="476"/>
            <p14:sldId id="437"/>
            <p14:sldId id="438"/>
            <p14:sldId id="464"/>
            <p14:sldId id="433"/>
            <p14:sldId id="477"/>
            <p14:sldId id="434"/>
            <p14:sldId id="435"/>
            <p14:sldId id="466"/>
            <p14:sldId id="439"/>
            <p14:sldId id="440"/>
            <p14:sldId id="441"/>
            <p14:sldId id="467"/>
            <p14:sldId id="445"/>
            <p14:sldId id="446"/>
            <p14:sldId id="447"/>
            <p14:sldId id="468"/>
            <p14:sldId id="442"/>
            <p14:sldId id="443"/>
            <p14:sldId id="444"/>
            <p14:sldId id="450"/>
            <p14:sldId id="459"/>
            <p14:sldId id="460"/>
            <p14:sldId id="452"/>
            <p14:sldId id="469"/>
            <p14:sldId id="456"/>
            <p14:sldId id="470"/>
            <p14:sldId id="458"/>
            <p14:sldId id="471"/>
            <p14:sldId id="457"/>
            <p14:sldId id="472"/>
            <p14:sldId id="453"/>
            <p14:sldId id="473"/>
            <p14:sldId id="455"/>
            <p14:sldId id="474"/>
            <p14:sldId id="454"/>
            <p14:sldId id="448"/>
            <p14:sldId id="462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487ADD-7B33-E479-6996-929BE32F3B4C}" name="LUIZ Fernando Taboada Gomes Amaral" initials="LA" userId="S::luiz.amaral@fieb.org.br::3e006ecc-ef4c-4a35-b472-6c17e811bb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EAD"/>
    <a:srgbClr val="F3F3F3"/>
    <a:srgbClr val="00477B"/>
    <a:srgbClr val="008FF6"/>
    <a:srgbClr val="002E5E"/>
    <a:srgbClr val="008000"/>
    <a:srgbClr val="005EA9"/>
    <a:srgbClr val="EBEBEB"/>
    <a:srgbClr val="0091F8"/>
    <a:srgbClr val="00F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8DE5AB-9151-462C-B685-0427999AEC14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F582A55-24DD-4428-8C0A-F2E4BD6DC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1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19ADE-0369-4126-ACD7-3AB7E7515681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34D9-4BE0-44A7-A5C6-4293945E8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ED75-0B21-49F7-A773-7E5FB7D6A7AA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Espaço Reservado para Conteúdo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-6350"/>
            <a:ext cx="2743200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4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0B28-ECAC-4B54-858F-BD33D926E09F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00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4A6D-76C7-4764-8989-EBBA923A7525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82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66E1-2A1A-4847-84DD-D7E6799198ED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3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47BEA-0DDE-49AE-B013-EBEAEE2CF07F}" type="datetime1">
              <a:rPr lang="pt-BR" smtClean="0"/>
              <a:t>12/11/2023</a:t>
            </a:fld>
            <a:endParaRPr lang="en-US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A109B-B2A4-4616-BAFF-5F68FEA324E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4-31A4-4169-B862-559AD74ED000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Espaço Reservado para Conteúdo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-6349"/>
            <a:ext cx="2743200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145" y="83761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Gotham Bold" pitchFamily="50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7145" y="1580225"/>
            <a:ext cx="10515600" cy="4596739"/>
          </a:xfrm>
        </p:spPr>
        <p:txBody>
          <a:bodyPr>
            <a:normAutofit/>
          </a:bodyPr>
          <a:lstStyle>
            <a:lvl1pPr>
              <a:defRPr sz="2000">
                <a:latin typeface="Gotham Book" panose="02000604040000020004" pitchFamily="50" charset="0"/>
              </a:defRPr>
            </a:lvl1pPr>
            <a:lvl2pPr>
              <a:defRPr sz="1800">
                <a:latin typeface="Gotham Book" panose="02000604040000020004" pitchFamily="50" charset="0"/>
              </a:defRPr>
            </a:lvl2pPr>
            <a:lvl3pPr>
              <a:defRPr sz="1600">
                <a:latin typeface="Gotham Book" panose="02000604040000020004" pitchFamily="50" charset="0"/>
              </a:defRPr>
            </a:lvl3pPr>
            <a:lvl4pPr>
              <a:defRPr sz="1400">
                <a:latin typeface="Gotham Book" panose="02000604040000020004" pitchFamily="50" charset="0"/>
              </a:defRPr>
            </a:lvl4pPr>
            <a:lvl5pPr>
              <a:defRPr sz="1400">
                <a:latin typeface="Gotham Book" panose="02000604040000020004" pitchFamily="50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C57-076F-4D4E-AEA3-5C72B9E1D916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4" y="2"/>
            <a:ext cx="2726377" cy="11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Ícone 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5065"/>
            <a:ext cx="5922819" cy="3251921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413973"/>
            <a:ext cx="5922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1C1-9FB2-4D85-BB17-DB48C975E158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4" y="2"/>
            <a:ext cx="2726377" cy="1135063"/>
          </a:xfrm>
          <a:prstGeom prst="rect">
            <a:avLst/>
          </a:prstGeom>
        </p:spPr>
      </p:pic>
      <p:sp>
        <p:nvSpPr>
          <p:cNvPr id="9" name="Espaço Reservado para Imagem 12"/>
          <p:cNvSpPr>
            <a:spLocks noGrp="1"/>
          </p:cNvSpPr>
          <p:nvPr>
            <p:ph type="pic" sz="quarter" idx="13"/>
          </p:nvPr>
        </p:nvSpPr>
        <p:spPr>
          <a:xfrm>
            <a:off x="7203234" y="1135064"/>
            <a:ext cx="4716295" cy="4779096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45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Ícone fundo 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5065"/>
            <a:ext cx="5922819" cy="3251921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413973"/>
            <a:ext cx="5922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AD38-85A6-4328-8D9D-2ABEAC086BA5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sz="quarter" idx="13"/>
          </p:nvPr>
        </p:nvSpPr>
        <p:spPr>
          <a:xfrm>
            <a:off x="7203234" y="1135064"/>
            <a:ext cx="4716295" cy="4779096"/>
          </a:xfrm>
        </p:spPr>
        <p:txBody>
          <a:bodyPr/>
          <a:lstStyle/>
          <a:p>
            <a:endParaRPr lang="pt-BR"/>
          </a:p>
        </p:txBody>
      </p:sp>
      <p:pic>
        <p:nvPicPr>
          <p:cNvPr id="10" name="Espaço Reservado para Conteúdo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-6349"/>
            <a:ext cx="2743200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41837" y="3407230"/>
            <a:ext cx="4682836" cy="275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2A8-C76E-420D-B8C4-E3F1187D857F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Espaço Reservado para Conteúdo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-6349"/>
            <a:ext cx="2743200" cy="1141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>
          <a:xfrm>
            <a:off x="-10886" y="-6350"/>
            <a:ext cx="6542132" cy="6864351"/>
          </a:xfrm>
          <a:prstGeom prst="rect">
            <a:avLst/>
          </a:prstGeom>
        </p:spPr>
      </p:pic>
      <p:sp>
        <p:nvSpPr>
          <p:cNvPr id="12" name="Espaço Reservado para Conteúdo 11"/>
          <p:cNvSpPr>
            <a:spLocks noGrp="1"/>
          </p:cNvSpPr>
          <p:nvPr>
            <p:ph sz="quarter" idx="13"/>
          </p:nvPr>
        </p:nvSpPr>
        <p:spPr>
          <a:xfrm>
            <a:off x="381002" y="563563"/>
            <a:ext cx="5148263" cy="56562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8926287" y="1496219"/>
            <a:ext cx="2598387" cy="132556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8" name="Elipse 17"/>
          <p:cNvSpPr/>
          <p:nvPr userDrawn="1"/>
        </p:nvSpPr>
        <p:spPr>
          <a:xfrm>
            <a:off x="6683829" y="1135064"/>
            <a:ext cx="1926771" cy="19267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24275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2223-3443-4921-A85C-A8AF7AD3B58C}" type="datetime1">
              <a:rPr lang="pt-BR" smtClean="0"/>
              <a:t>12/11/2023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idx="1"/>
          </p:nvPr>
        </p:nvSpPr>
        <p:spPr>
          <a:xfrm>
            <a:off x="297279" y="1466437"/>
            <a:ext cx="10515600" cy="41863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4" y="2"/>
            <a:ext cx="2726377" cy="1135063"/>
          </a:xfrm>
          <a:prstGeom prst="rect">
            <a:avLst/>
          </a:prstGeom>
        </p:spPr>
      </p:pic>
      <p:sp>
        <p:nvSpPr>
          <p:cNvPr id="17" name="Espaço Reservado para Texto 16"/>
          <p:cNvSpPr>
            <a:spLocks noGrp="1"/>
          </p:cNvSpPr>
          <p:nvPr>
            <p:ph type="body" sz="quarter" idx="13"/>
          </p:nvPr>
        </p:nvSpPr>
        <p:spPr>
          <a:xfrm>
            <a:off x="296864" y="4288420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4"/>
          </p:nvPr>
        </p:nvSpPr>
        <p:spPr>
          <a:xfrm>
            <a:off x="3323111" y="4288418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5"/>
          </p:nvPr>
        </p:nvSpPr>
        <p:spPr>
          <a:xfrm>
            <a:off x="6270153" y="4288418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20" name="Espaço Reservado para Texto 18"/>
          <p:cNvSpPr>
            <a:spLocks noGrp="1"/>
          </p:cNvSpPr>
          <p:nvPr>
            <p:ph type="body" sz="quarter" idx="16"/>
          </p:nvPr>
        </p:nvSpPr>
        <p:spPr>
          <a:xfrm>
            <a:off x="9296400" y="4288420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367145" y="83761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Gotham Bold" pitchFamily="50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178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145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Gotham Bold" pitchFamily="50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7145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latin typeface="Gotham Book" panose="02000604040000020004" pitchFamily="50" charset="0"/>
              </a:defRPr>
            </a:lvl1pPr>
            <a:lvl2pPr>
              <a:defRPr sz="1800">
                <a:latin typeface="Gotham Book" panose="02000604040000020004" pitchFamily="50" charset="0"/>
              </a:defRPr>
            </a:lvl2pPr>
            <a:lvl3pPr>
              <a:defRPr sz="1600">
                <a:latin typeface="Gotham Book" panose="02000604040000020004" pitchFamily="50" charset="0"/>
              </a:defRPr>
            </a:lvl3pPr>
            <a:lvl4pPr>
              <a:defRPr sz="1400">
                <a:latin typeface="Gotham Book" panose="02000604040000020004" pitchFamily="50" charset="0"/>
              </a:defRPr>
            </a:lvl4pPr>
            <a:lvl5pPr>
              <a:defRPr sz="1400">
                <a:latin typeface="Gotham Book" panose="02000604040000020004" pitchFamily="50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584E-F62F-4F00-A273-DBFF7274126B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2" y="0"/>
            <a:ext cx="2726377" cy="11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6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apas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1A95-4913-46C6-A952-F5AC1F8E1E94}" type="datetime1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idx="1"/>
          </p:nvPr>
        </p:nvSpPr>
        <p:spPr>
          <a:xfrm>
            <a:off x="297279" y="1366661"/>
            <a:ext cx="10515600" cy="41863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endParaRPr lang="pt-BR"/>
          </a:p>
        </p:txBody>
      </p:sp>
      <p:sp>
        <p:nvSpPr>
          <p:cNvPr id="8" name="Espaço Reservado para Texto 8"/>
          <p:cNvSpPr>
            <a:spLocks noGrp="1"/>
          </p:cNvSpPr>
          <p:nvPr>
            <p:ph type="body" sz="quarter" idx="15"/>
          </p:nvPr>
        </p:nvSpPr>
        <p:spPr>
          <a:xfrm>
            <a:off x="297281" y="1996226"/>
            <a:ext cx="4666607" cy="397990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9" name="Espaço Reservado para Texto 9"/>
          <p:cNvSpPr>
            <a:spLocks noGrp="1"/>
          </p:cNvSpPr>
          <p:nvPr>
            <p:ph type="body" sz="quarter" idx="16"/>
          </p:nvPr>
        </p:nvSpPr>
        <p:spPr>
          <a:xfrm>
            <a:off x="6696969" y="1983347"/>
            <a:ext cx="5094288" cy="399247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7"/>
          </p:nvPr>
        </p:nvSpPr>
        <p:spPr>
          <a:xfrm>
            <a:off x="6696969" y="2750659"/>
            <a:ext cx="5094288" cy="399247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1" name="Espaço Reservado para Texto 11"/>
          <p:cNvSpPr>
            <a:spLocks noGrp="1"/>
          </p:cNvSpPr>
          <p:nvPr>
            <p:ph type="body" sz="quarter" idx="18"/>
          </p:nvPr>
        </p:nvSpPr>
        <p:spPr>
          <a:xfrm>
            <a:off x="6696969" y="3515425"/>
            <a:ext cx="5094288" cy="399247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9"/>
          </p:nvPr>
        </p:nvSpPr>
        <p:spPr>
          <a:xfrm>
            <a:off x="6696969" y="4202577"/>
            <a:ext cx="5094288" cy="399247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6696969" y="4889729"/>
            <a:ext cx="5094288" cy="399247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4" y="2"/>
            <a:ext cx="2726377" cy="1135063"/>
          </a:xfrm>
          <a:prstGeom prst="rect">
            <a:avLst/>
          </a:prstGeom>
        </p:spPr>
      </p:pic>
      <p:sp>
        <p:nvSpPr>
          <p:cNvPr id="15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6696969" y="5576881"/>
            <a:ext cx="5094288" cy="399247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367145" y="83761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Gotham Bold" pitchFamily="50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69703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34A2-69CA-4DA7-AFC8-F094066D337C}" type="datetime1">
              <a:rPr lang="pt-BR" smtClean="0"/>
              <a:t>12/11/2023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85" y="-6349"/>
            <a:ext cx="3494315" cy="1453943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8201" y="2598180"/>
            <a:ext cx="7043057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06674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E2E-3B60-431D-922F-0518E4715FCA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94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CE03-EF59-40EB-85BF-6C5AAEA64136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61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2476-7480-476D-B350-A8005E107EFB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14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4449-156A-407E-8F9E-A28B0E1CBCE3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096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809C8-2501-4CA1-98CA-64698E11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367-08A6-4FEF-B23D-D29060B2F439}" type="datetime1">
              <a:rPr lang="pt-BR" smtClean="0"/>
              <a:t>12/11/2023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B4957-5DE9-4C93-8818-707DA702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952D3-4E2C-4CB8-8925-CFE33383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082B-92C6-422A-8A55-74252E6A733F}" type="slidenum">
              <a:rPr lang="en-ID" smtClean="0"/>
              <a:t>‹nº›</a:t>
            </a:fld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3FAAEF-05D1-46C6-8691-CD3775C3C9B0}"/>
              </a:ext>
            </a:extLst>
          </p:cNvPr>
          <p:cNvSpPr/>
          <p:nvPr/>
        </p:nvSpPr>
        <p:spPr>
          <a:xfrm>
            <a:off x="-244" y="-1"/>
            <a:ext cx="9024659" cy="6850072"/>
          </a:xfrm>
          <a:custGeom>
            <a:avLst/>
            <a:gdLst>
              <a:gd name="connsiteX0" fmla="*/ 0 w 9024659"/>
              <a:gd name="connsiteY0" fmla="*/ 0 h 6850072"/>
              <a:gd name="connsiteX1" fmla="*/ 1685013 w 9024659"/>
              <a:gd name="connsiteY1" fmla="*/ 0 h 6850072"/>
              <a:gd name="connsiteX2" fmla="*/ 1766278 w 9024659"/>
              <a:gd name="connsiteY2" fmla="*/ 0 h 6850072"/>
              <a:gd name="connsiteX3" fmla="*/ 1847544 w 9024659"/>
              <a:gd name="connsiteY3" fmla="*/ 0 h 6850072"/>
              <a:gd name="connsiteX4" fmla="*/ 2341145 w 9024659"/>
              <a:gd name="connsiteY4" fmla="*/ 0 h 6850072"/>
              <a:gd name="connsiteX5" fmla="*/ 2886154 w 9024659"/>
              <a:gd name="connsiteY5" fmla="*/ 0 h 6850072"/>
              <a:gd name="connsiteX6" fmla="*/ 2967420 w 9024659"/>
              <a:gd name="connsiteY6" fmla="*/ 0 h 6850072"/>
              <a:gd name="connsiteX7" fmla="*/ 3048685 w 9024659"/>
              <a:gd name="connsiteY7" fmla="*/ 0 h 6850072"/>
              <a:gd name="connsiteX8" fmla="*/ 5468806 w 9024659"/>
              <a:gd name="connsiteY8" fmla="*/ 0 h 6850072"/>
              <a:gd name="connsiteX9" fmla="*/ 6669947 w 9024659"/>
              <a:gd name="connsiteY9" fmla="*/ 0 h 6850072"/>
              <a:gd name="connsiteX10" fmla="*/ 3914854 w 9024659"/>
              <a:gd name="connsiteY10" fmla="*/ 1133750 h 6850072"/>
              <a:gd name="connsiteX11" fmla="*/ 3912872 w 9024659"/>
              <a:gd name="connsiteY11" fmla="*/ 1135732 h 6850072"/>
              <a:gd name="connsiteX12" fmla="*/ 3734485 w 9024659"/>
              <a:gd name="connsiteY12" fmla="*/ 1268532 h 6850072"/>
              <a:gd name="connsiteX13" fmla="*/ 3730521 w 9024659"/>
              <a:gd name="connsiteY13" fmla="*/ 1272496 h 6850072"/>
              <a:gd name="connsiteX14" fmla="*/ 3607632 w 9024659"/>
              <a:gd name="connsiteY14" fmla="*/ 1379528 h 6850072"/>
              <a:gd name="connsiteX15" fmla="*/ 3605650 w 9024659"/>
              <a:gd name="connsiteY15" fmla="*/ 1381510 h 6850072"/>
              <a:gd name="connsiteX16" fmla="*/ 3250857 w 9024659"/>
              <a:gd name="connsiteY16" fmla="*/ 1857210 h 6850072"/>
              <a:gd name="connsiteX17" fmla="*/ 3169592 w 9024659"/>
              <a:gd name="connsiteY17" fmla="*/ 2140648 h 6850072"/>
              <a:gd name="connsiteX18" fmla="*/ 9024659 w 9024659"/>
              <a:gd name="connsiteY18" fmla="*/ 6850072 h 6850072"/>
              <a:gd name="connsiteX19" fmla="*/ 7823518 w 9024659"/>
              <a:gd name="connsiteY19" fmla="*/ 6850072 h 6850072"/>
              <a:gd name="connsiteX20" fmla="*/ 1673121 w 9024659"/>
              <a:gd name="connsiteY20" fmla="*/ 6850072 h 6850072"/>
              <a:gd name="connsiteX21" fmla="*/ 471980 w 9024659"/>
              <a:gd name="connsiteY21" fmla="*/ 6850072 h 6850072"/>
              <a:gd name="connsiteX22" fmla="*/ 467558 w 9024659"/>
              <a:gd name="connsiteY22" fmla="*/ 6838179 h 6850072"/>
              <a:gd name="connsiteX23" fmla="*/ 0 w 9024659"/>
              <a:gd name="connsiteY23" fmla="*/ 6838179 h 685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24659" h="6850072">
                <a:moveTo>
                  <a:pt x="0" y="0"/>
                </a:moveTo>
                <a:lnTo>
                  <a:pt x="1685013" y="0"/>
                </a:lnTo>
                <a:lnTo>
                  <a:pt x="1766278" y="0"/>
                </a:lnTo>
                <a:cubicBezTo>
                  <a:pt x="1792046" y="0"/>
                  <a:pt x="1819795" y="0"/>
                  <a:pt x="1847544" y="0"/>
                </a:cubicBezTo>
                <a:lnTo>
                  <a:pt x="2341145" y="0"/>
                </a:lnTo>
                <a:lnTo>
                  <a:pt x="2886154" y="0"/>
                </a:lnTo>
                <a:lnTo>
                  <a:pt x="2967420" y="0"/>
                </a:lnTo>
                <a:cubicBezTo>
                  <a:pt x="2993187" y="0"/>
                  <a:pt x="3020936" y="0"/>
                  <a:pt x="3048685" y="0"/>
                </a:cubicBezTo>
                <a:lnTo>
                  <a:pt x="5468806" y="0"/>
                </a:lnTo>
                <a:lnTo>
                  <a:pt x="6669947" y="0"/>
                </a:lnTo>
                <a:cubicBezTo>
                  <a:pt x="5764136" y="285420"/>
                  <a:pt x="4642278" y="634266"/>
                  <a:pt x="3914854" y="1133750"/>
                </a:cubicBezTo>
                <a:cubicBezTo>
                  <a:pt x="3914854" y="1133750"/>
                  <a:pt x="3912872" y="1135732"/>
                  <a:pt x="3912872" y="1135732"/>
                </a:cubicBezTo>
                <a:cubicBezTo>
                  <a:pt x="3849446" y="1179338"/>
                  <a:pt x="3789983" y="1222944"/>
                  <a:pt x="3734485" y="1268532"/>
                </a:cubicBezTo>
                <a:cubicBezTo>
                  <a:pt x="3732503" y="1270514"/>
                  <a:pt x="3732503" y="1270514"/>
                  <a:pt x="3730521" y="1272496"/>
                </a:cubicBezTo>
                <a:cubicBezTo>
                  <a:pt x="3686915" y="1308173"/>
                  <a:pt x="3645291" y="1343851"/>
                  <a:pt x="3607632" y="1379528"/>
                </a:cubicBezTo>
                <a:cubicBezTo>
                  <a:pt x="3607632" y="1379528"/>
                  <a:pt x="3605650" y="1381510"/>
                  <a:pt x="3605650" y="1381510"/>
                </a:cubicBezTo>
                <a:cubicBezTo>
                  <a:pt x="3449065" y="1528184"/>
                  <a:pt x="3328158" y="1686751"/>
                  <a:pt x="3250857" y="1857210"/>
                </a:cubicBezTo>
                <a:cubicBezTo>
                  <a:pt x="3211216" y="1948386"/>
                  <a:pt x="3183467" y="2041543"/>
                  <a:pt x="3169592" y="2140648"/>
                </a:cubicBezTo>
                <a:cubicBezTo>
                  <a:pt x="2923814" y="3530086"/>
                  <a:pt x="5278526" y="5379368"/>
                  <a:pt x="9024659" y="6850072"/>
                </a:cubicBezTo>
                <a:lnTo>
                  <a:pt x="7823518" y="6850072"/>
                </a:lnTo>
                <a:lnTo>
                  <a:pt x="1673121" y="6850072"/>
                </a:lnTo>
                <a:lnTo>
                  <a:pt x="471980" y="6850072"/>
                </a:lnTo>
                <a:lnTo>
                  <a:pt x="467558" y="6838179"/>
                </a:lnTo>
                <a:lnTo>
                  <a:pt x="0" y="6838179"/>
                </a:lnTo>
                <a:close/>
              </a:path>
            </a:pathLst>
          </a:custGeom>
          <a:solidFill>
            <a:srgbClr val="002E5E"/>
          </a:solidFill>
          <a:ln w="1981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B6614-388C-4975-B85E-EB02BDE375FA}"/>
              </a:ext>
            </a:extLst>
          </p:cNvPr>
          <p:cNvSpPr/>
          <p:nvPr/>
        </p:nvSpPr>
        <p:spPr>
          <a:xfrm>
            <a:off x="2798102" y="1137716"/>
            <a:ext cx="8859903" cy="5708393"/>
          </a:xfrm>
          <a:custGeom>
            <a:avLst/>
            <a:gdLst>
              <a:gd name="connsiteX0" fmla="*/ 8860499 w 8859901"/>
              <a:gd name="connsiteY0" fmla="*/ 5712358 h 5708393"/>
              <a:gd name="connsiteX1" fmla="*/ 8860499 w 8859901"/>
              <a:gd name="connsiteY1" fmla="*/ 5712358 h 5708393"/>
              <a:gd name="connsiteX2" fmla="*/ 1939072 w 8859901"/>
              <a:gd name="connsiteY2" fmla="*/ 5712358 h 5708393"/>
              <a:gd name="connsiteX3" fmla="*/ 165110 w 8859901"/>
              <a:gd name="connsiteY3" fmla="*/ 1062395 h 5708393"/>
              <a:gd name="connsiteX4" fmla="*/ 1114527 w 8859901"/>
              <a:gd name="connsiteY4" fmla="*/ 1982 h 5708393"/>
              <a:gd name="connsiteX5" fmla="*/ 1116509 w 8859901"/>
              <a:gd name="connsiteY5" fmla="*/ 0 h 5708393"/>
              <a:gd name="connsiteX6" fmla="*/ 936139 w 8859901"/>
              <a:gd name="connsiteY6" fmla="*/ 134781 h 5708393"/>
              <a:gd name="connsiteX7" fmla="*/ 932175 w 8859901"/>
              <a:gd name="connsiteY7" fmla="*/ 138746 h 5708393"/>
              <a:gd name="connsiteX8" fmla="*/ 809286 w 8859901"/>
              <a:gd name="connsiteY8" fmla="*/ 245778 h 5708393"/>
              <a:gd name="connsiteX9" fmla="*/ 807304 w 8859901"/>
              <a:gd name="connsiteY9" fmla="*/ 247760 h 5708393"/>
              <a:gd name="connsiteX10" fmla="*/ 371246 w 8859901"/>
              <a:gd name="connsiteY10" fmla="*/ 1006897 h 5708393"/>
              <a:gd name="connsiteX11" fmla="*/ 8860499 w 8859901"/>
              <a:gd name="connsiteY11" fmla="*/ 5712358 h 570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9901" h="5708393">
                <a:moveTo>
                  <a:pt x="8860499" y="5712358"/>
                </a:moveTo>
                <a:lnTo>
                  <a:pt x="8860499" y="5712358"/>
                </a:lnTo>
                <a:lnTo>
                  <a:pt x="1939072" y="5712358"/>
                </a:lnTo>
                <a:cubicBezTo>
                  <a:pt x="339533" y="4003803"/>
                  <a:pt x="-342303" y="2269483"/>
                  <a:pt x="165110" y="1062395"/>
                </a:cubicBezTo>
                <a:cubicBezTo>
                  <a:pt x="299891" y="741298"/>
                  <a:pt x="571436" y="358757"/>
                  <a:pt x="1114527" y="1982"/>
                </a:cubicBezTo>
                <a:cubicBezTo>
                  <a:pt x="1114527" y="1982"/>
                  <a:pt x="1116509" y="0"/>
                  <a:pt x="1116509" y="0"/>
                </a:cubicBezTo>
                <a:cubicBezTo>
                  <a:pt x="1053082" y="45588"/>
                  <a:pt x="991638" y="91176"/>
                  <a:pt x="936139" y="134781"/>
                </a:cubicBezTo>
                <a:cubicBezTo>
                  <a:pt x="934157" y="136764"/>
                  <a:pt x="934157" y="136764"/>
                  <a:pt x="932175" y="138746"/>
                </a:cubicBezTo>
                <a:cubicBezTo>
                  <a:pt x="888569" y="174423"/>
                  <a:pt x="846946" y="210101"/>
                  <a:pt x="809286" y="245778"/>
                </a:cubicBezTo>
                <a:cubicBezTo>
                  <a:pt x="809286" y="245778"/>
                  <a:pt x="807304" y="247760"/>
                  <a:pt x="807304" y="247760"/>
                </a:cubicBezTo>
                <a:cubicBezTo>
                  <a:pt x="523867" y="525251"/>
                  <a:pt x="410888" y="786886"/>
                  <a:pt x="371246" y="1006897"/>
                </a:cubicBezTo>
                <a:cubicBezTo>
                  <a:pt x="127450" y="2386426"/>
                  <a:pt x="4422620" y="5472526"/>
                  <a:pt x="8860499" y="5712358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504CF5"/>
              </a:gs>
            </a:gsLst>
            <a:lin ang="5400000" scaled="1"/>
          </a:gradFill>
          <a:ln w="1981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 sz="180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C1EDE4-B904-4CBB-85EE-9AF3420510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36749" y="0"/>
            <a:ext cx="10255251" cy="6846888"/>
          </a:xfrm>
          <a:custGeom>
            <a:avLst/>
            <a:gdLst>
              <a:gd name="connsiteX0" fmla="*/ 0 w 10255250"/>
              <a:gd name="connsiteY0" fmla="*/ 0 h 6846888"/>
              <a:gd name="connsiteX1" fmla="*/ 10255250 w 10255250"/>
              <a:gd name="connsiteY1" fmla="*/ 0 h 6846888"/>
              <a:gd name="connsiteX2" fmla="*/ 10255250 w 10255250"/>
              <a:gd name="connsiteY2" fmla="*/ 6846888 h 6846888"/>
              <a:gd name="connsiteX3" fmla="*/ 9517921 w 10255250"/>
              <a:gd name="connsiteY3" fmla="*/ 6846888 h 6846888"/>
              <a:gd name="connsiteX4" fmla="*/ 9306596 w 10255250"/>
              <a:gd name="connsiteY4" fmla="*/ 6831282 h 6846888"/>
              <a:gd name="connsiteX5" fmla="*/ 1232841 w 10255250"/>
              <a:gd name="connsiteY5" fmla="*/ 2156505 h 6846888"/>
              <a:gd name="connsiteX6" fmla="*/ 1668899 w 10255250"/>
              <a:gd name="connsiteY6" fmla="*/ 1397368 h 6846888"/>
              <a:gd name="connsiteX7" fmla="*/ 1670881 w 10255250"/>
              <a:gd name="connsiteY7" fmla="*/ 1395386 h 6846888"/>
              <a:gd name="connsiteX8" fmla="*/ 1793770 w 10255250"/>
              <a:gd name="connsiteY8" fmla="*/ 1288354 h 6846888"/>
              <a:gd name="connsiteX9" fmla="*/ 1797734 w 10255250"/>
              <a:gd name="connsiteY9" fmla="*/ 1284389 h 6846888"/>
              <a:gd name="connsiteX10" fmla="*/ 1964209 w 10255250"/>
              <a:gd name="connsiteY10" fmla="*/ 1159991 h 6846888"/>
              <a:gd name="connsiteX11" fmla="*/ 1976122 w 10255250"/>
              <a:gd name="connsiteY11" fmla="*/ 1151590 h 6846888"/>
              <a:gd name="connsiteX12" fmla="*/ 1978104 w 10255250"/>
              <a:gd name="connsiteY12" fmla="*/ 1149608 h 6846888"/>
              <a:gd name="connsiteX13" fmla="*/ 1964209 w 10255250"/>
              <a:gd name="connsiteY13" fmla="*/ 1159991 h 6846888"/>
              <a:gd name="connsiteX14" fmla="*/ 1794595 w 10255250"/>
              <a:gd name="connsiteY14" fmla="*/ 1279602 h 6846888"/>
              <a:gd name="connsiteX15" fmla="*/ 1797735 w 10255250"/>
              <a:gd name="connsiteY15" fmla="*/ 1276461 h 6846888"/>
              <a:gd name="connsiteX16" fmla="*/ 1976122 w 10255250"/>
              <a:gd name="connsiteY16" fmla="*/ 1143661 h 6846888"/>
              <a:gd name="connsiteX17" fmla="*/ 1978104 w 10255250"/>
              <a:gd name="connsiteY17" fmla="*/ 1141679 h 6846888"/>
              <a:gd name="connsiteX18" fmla="*/ 4733197 w 10255250"/>
              <a:gd name="connsiteY18" fmla="*/ 7929 h 6846888"/>
              <a:gd name="connsiteX19" fmla="*/ 3532057 w 10255250"/>
              <a:gd name="connsiteY19" fmla="*/ 7929 h 6846888"/>
              <a:gd name="connsiteX20" fmla="*/ 1111935 w 10255250"/>
              <a:gd name="connsiteY20" fmla="*/ 7929 h 6846888"/>
              <a:gd name="connsiteX21" fmla="*/ 1030670 w 10255250"/>
              <a:gd name="connsiteY21" fmla="*/ 7929 h 6846888"/>
              <a:gd name="connsiteX22" fmla="*/ 949404 w 10255250"/>
              <a:gd name="connsiteY22" fmla="*/ 7929 h 6846888"/>
              <a:gd name="connsiteX23" fmla="*/ 404395 w 10255250"/>
              <a:gd name="connsiteY23" fmla="*/ 7929 h 6846888"/>
              <a:gd name="connsiteX24" fmla="*/ 0 w 10255250"/>
              <a:gd name="connsiteY24" fmla="*/ 7929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255250" h="6846888">
                <a:moveTo>
                  <a:pt x="0" y="0"/>
                </a:moveTo>
                <a:lnTo>
                  <a:pt x="10255250" y="0"/>
                </a:lnTo>
                <a:lnTo>
                  <a:pt x="10255250" y="6846888"/>
                </a:lnTo>
                <a:lnTo>
                  <a:pt x="9517921" y="6846888"/>
                </a:lnTo>
                <a:lnTo>
                  <a:pt x="9306596" y="6831282"/>
                </a:lnTo>
                <a:cubicBezTo>
                  <a:pt x="5020201" y="6430920"/>
                  <a:pt x="996664" y="3492924"/>
                  <a:pt x="1232841" y="2156505"/>
                </a:cubicBezTo>
                <a:cubicBezTo>
                  <a:pt x="1272483" y="1936494"/>
                  <a:pt x="1385462" y="1674859"/>
                  <a:pt x="1668899" y="1397368"/>
                </a:cubicBezTo>
                <a:cubicBezTo>
                  <a:pt x="1668899" y="1397368"/>
                  <a:pt x="1670881" y="1395386"/>
                  <a:pt x="1670881" y="1395386"/>
                </a:cubicBezTo>
                <a:cubicBezTo>
                  <a:pt x="1708541" y="1359709"/>
                  <a:pt x="1750164" y="1324031"/>
                  <a:pt x="1793770" y="1288354"/>
                </a:cubicBezTo>
                <a:cubicBezTo>
                  <a:pt x="1795752" y="1286372"/>
                  <a:pt x="1795752" y="1286372"/>
                  <a:pt x="1797734" y="1284389"/>
                </a:cubicBezTo>
                <a:lnTo>
                  <a:pt x="1964209" y="1159991"/>
                </a:lnTo>
                <a:lnTo>
                  <a:pt x="1976122" y="1151590"/>
                </a:lnTo>
                <a:cubicBezTo>
                  <a:pt x="1976122" y="1151590"/>
                  <a:pt x="1978104" y="1149608"/>
                  <a:pt x="1978104" y="1149608"/>
                </a:cubicBezTo>
                <a:lnTo>
                  <a:pt x="1964209" y="1159991"/>
                </a:lnTo>
                <a:lnTo>
                  <a:pt x="1794595" y="1279602"/>
                </a:lnTo>
                <a:lnTo>
                  <a:pt x="1797735" y="1276461"/>
                </a:lnTo>
                <a:cubicBezTo>
                  <a:pt x="1853233" y="1230873"/>
                  <a:pt x="1912696" y="1187267"/>
                  <a:pt x="1976122" y="1143661"/>
                </a:cubicBezTo>
                <a:cubicBezTo>
                  <a:pt x="1976122" y="1143661"/>
                  <a:pt x="1978104" y="1141679"/>
                  <a:pt x="1978104" y="1141679"/>
                </a:cubicBezTo>
                <a:cubicBezTo>
                  <a:pt x="2705528" y="642195"/>
                  <a:pt x="3827386" y="293349"/>
                  <a:pt x="4733197" y="7929"/>
                </a:cubicBezTo>
                <a:lnTo>
                  <a:pt x="3532057" y="7929"/>
                </a:lnTo>
                <a:lnTo>
                  <a:pt x="1111935" y="7929"/>
                </a:lnTo>
                <a:cubicBezTo>
                  <a:pt x="1084186" y="7929"/>
                  <a:pt x="1056437" y="7929"/>
                  <a:pt x="1030670" y="7929"/>
                </a:cubicBezTo>
                <a:lnTo>
                  <a:pt x="949404" y="7929"/>
                </a:lnTo>
                <a:lnTo>
                  <a:pt x="404395" y="7929"/>
                </a:lnTo>
                <a:lnTo>
                  <a:pt x="0" y="79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97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iden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191" y="6403433"/>
            <a:ext cx="432002" cy="432000"/>
          </a:xfrm>
          <a:prstGeom prst="rect">
            <a:avLst/>
          </a:prstGeom>
        </p:spPr>
      </p:pic>
      <p:sp>
        <p:nvSpPr>
          <p:cNvPr id="3" name="CaixaDeTexto 2"/>
          <p:cNvSpPr txBox="1"/>
          <p:nvPr userDrawn="1"/>
        </p:nvSpPr>
        <p:spPr>
          <a:xfrm>
            <a:off x="10939241" y="6665851"/>
            <a:ext cx="914033" cy="1692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 CIMATEC © 2022</a:t>
            </a:r>
          </a:p>
        </p:txBody>
      </p:sp>
    </p:spTree>
    <p:extLst>
      <p:ext uri="{BB962C8B-B14F-4D97-AF65-F5344CB8AC3E}">
        <p14:creationId xmlns:p14="http://schemas.microsoft.com/office/powerpoint/2010/main" val="2916509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1093862"/>
            <a:ext cx="12192000" cy="5764138"/>
          </a:xfrm>
          <a:prstGeom prst="rect">
            <a:avLst/>
          </a:prstGeom>
          <a:solidFill>
            <a:srgbClr val="FFF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9502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Ícone 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5063"/>
            <a:ext cx="5922818" cy="3251921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413972"/>
            <a:ext cx="59228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092C-67B8-4F7F-8F7F-83C3B30329A6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2" y="0"/>
            <a:ext cx="2726377" cy="1135063"/>
          </a:xfrm>
          <a:prstGeom prst="rect">
            <a:avLst/>
          </a:prstGeom>
        </p:spPr>
      </p:pic>
      <p:sp>
        <p:nvSpPr>
          <p:cNvPr id="9" name="Espaço Reservado para Imagem 12"/>
          <p:cNvSpPr>
            <a:spLocks noGrp="1"/>
          </p:cNvSpPr>
          <p:nvPr>
            <p:ph type="pic" sz="quarter" idx="13"/>
          </p:nvPr>
        </p:nvSpPr>
        <p:spPr>
          <a:xfrm>
            <a:off x="7203234" y="1135064"/>
            <a:ext cx="4716294" cy="4779096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2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- Ícone fundo 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5063"/>
            <a:ext cx="5922818" cy="3251921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413972"/>
            <a:ext cx="59228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FCC-74AD-4EB9-B0EC-5DE09C3EB2AC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sz="quarter" idx="13"/>
          </p:nvPr>
        </p:nvSpPr>
        <p:spPr>
          <a:xfrm>
            <a:off x="7203234" y="1135064"/>
            <a:ext cx="4716294" cy="4779096"/>
          </a:xfrm>
        </p:spPr>
        <p:txBody>
          <a:bodyPr/>
          <a:lstStyle/>
          <a:p>
            <a:endParaRPr lang="pt-BR"/>
          </a:p>
        </p:txBody>
      </p:sp>
      <p:pic>
        <p:nvPicPr>
          <p:cNvPr id="10" name="Espaço Reservado para Conteúdo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-6350"/>
            <a:ext cx="2743200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41836" y="3407229"/>
            <a:ext cx="4682836" cy="275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289-1ABD-4B63-BA84-DB3B4F6056E2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Espaço Reservado para Conteúdo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-6350"/>
            <a:ext cx="2743200" cy="1141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>
          <a:xfrm>
            <a:off x="-10886" y="-6350"/>
            <a:ext cx="6542132" cy="6864350"/>
          </a:xfrm>
          <a:prstGeom prst="rect">
            <a:avLst/>
          </a:prstGeom>
        </p:spPr>
      </p:pic>
      <p:sp>
        <p:nvSpPr>
          <p:cNvPr id="12" name="Espaço Reservado para Conteúdo 11"/>
          <p:cNvSpPr>
            <a:spLocks noGrp="1"/>
          </p:cNvSpPr>
          <p:nvPr>
            <p:ph sz="quarter" idx="13"/>
          </p:nvPr>
        </p:nvSpPr>
        <p:spPr>
          <a:xfrm>
            <a:off x="381000" y="563563"/>
            <a:ext cx="5148263" cy="56562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8926287" y="1496218"/>
            <a:ext cx="2598386" cy="132556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8" name="Elipse 17"/>
          <p:cNvSpPr/>
          <p:nvPr userDrawn="1"/>
        </p:nvSpPr>
        <p:spPr>
          <a:xfrm>
            <a:off x="6683829" y="1135063"/>
            <a:ext cx="1926771" cy="19267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EAC9-6689-4AAA-A1B4-64A6CAB871F2}" type="datetime1">
              <a:rPr lang="pt-BR" smtClean="0"/>
              <a:t>12/11/2023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ítulo 14"/>
          <p:cNvSpPr>
            <a:spLocks noGrp="1"/>
          </p:cNvSpPr>
          <p:nvPr>
            <p:ph type="title"/>
          </p:nvPr>
        </p:nvSpPr>
        <p:spPr>
          <a:xfrm>
            <a:off x="297278" y="387375"/>
            <a:ext cx="8808085" cy="8083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idx="1"/>
          </p:nvPr>
        </p:nvSpPr>
        <p:spPr>
          <a:xfrm>
            <a:off x="297278" y="1466436"/>
            <a:ext cx="10515600" cy="41863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2" y="0"/>
            <a:ext cx="2726377" cy="1135063"/>
          </a:xfrm>
          <a:prstGeom prst="rect">
            <a:avLst/>
          </a:prstGeom>
        </p:spPr>
      </p:pic>
      <p:sp>
        <p:nvSpPr>
          <p:cNvPr id="17" name="Espaço Reservado para Texto 16"/>
          <p:cNvSpPr>
            <a:spLocks noGrp="1"/>
          </p:cNvSpPr>
          <p:nvPr>
            <p:ph type="body" sz="quarter" idx="13"/>
          </p:nvPr>
        </p:nvSpPr>
        <p:spPr>
          <a:xfrm>
            <a:off x="296864" y="4288419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4"/>
          </p:nvPr>
        </p:nvSpPr>
        <p:spPr>
          <a:xfrm>
            <a:off x="3323111" y="4288417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5"/>
          </p:nvPr>
        </p:nvSpPr>
        <p:spPr>
          <a:xfrm>
            <a:off x="6270153" y="4288417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20" name="Espaço Reservado para Texto 18"/>
          <p:cNvSpPr>
            <a:spLocks noGrp="1"/>
          </p:cNvSpPr>
          <p:nvPr>
            <p:ph type="body" sz="quarter" idx="16"/>
          </p:nvPr>
        </p:nvSpPr>
        <p:spPr>
          <a:xfrm>
            <a:off x="9296400" y="4288419"/>
            <a:ext cx="2514600" cy="13786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79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apas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6624-46B8-4813-9AE8-C0D96D45338F}" type="datetime1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297278" y="387375"/>
            <a:ext cx="8808085" cy="80837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idx="1"/>
          </p:nvPr>
        </p:nvSpPr>
        <p:spPr>
          <a:xfrm>
            <a:off x="297278" y="1366660"/>
            <a:ext cx="10515600" cy="41863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endParaRPr lang="pt-BR"/>
          </a:p>
        </p:txBody>
      </p:sp>
      <p:sp>
        <p:nvSpPr>
          <p:cNvPr id="8" name="Espaço Reservado para Texto 8"/>
          <p:cNvSpPr>
            <a:spLocks noGrp="1"/>
          </p:cNvSpPr>
          <p:nvPr>
            <p:ph type="body" sz="quarter" idx="15"/>
          </p:nvPr>
        </p:nvSpPr>
        <p:spPr>
          <a:xfrm>
            <a:off x="297279" y="1996225"/>
            <a:ext cx="4666607" cy="397990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9" name="Espaço Reservado para Texto 9"/>
          <p:cNvSpPr>
            <a:spLocks noGrp="1"/>
          </p:cNvSpPr>
          <p:nvPr>
            <p:ph type="body" sz="quarter" idx="16"/>
          </p:nvPr>
        </p:nvSpPr>
        <p:spPr>
          <a:xfrm>
            <a:off x="6696969" y="1983347"/>
            <a:ext cx="5094288" cy="399246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7"/>
          </p:nvPr>
        </p:nvSpPr>
        <p:spPr>
          <a:xfrm>
            <a:off x="6696969" y="2750659"/>
            <a:ext cx="5094288" cy="399246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1" name="Espaço Reservado para Texto 11"/>
          <p:cNvSpPr>
            <a:spLocks noGrp="1"/>
          </p:cNvSpPr>
          <p:nvPr>
            <p:ph type="body" sz="quarter" idx="18"/>
          </p:nvPr>
        </p:nvSpPr>
        <p:spPr>
          <a:xfrm>
            <a:off x="6696969" y="3515424"/>
            <a:ext cx="5094288" cy="399246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9"/>
          </p:nvPr>
        </p:nvSpPr>
        <p:spPr>
          <a:xfrm>
            <a:off x="6696969" y="4202576"/>
            <a:ext cx="5094288" cy="399246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6696969" y="4889728"/>
            <a:ext cx="5094288" cy="399246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2" y="0"/>
            <a:ext cx="2726377" cy="1135063"/>
          </a:xfrm>
          <a:prstGeom prst="rect">
            <a:avLst/>
          </a:prstGeom>
        </p:spPr>
      </p:pic>
      <p:sp>
        <p:nvSpPr>
          <p:cNvPr id="15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6696969" y="5576880"/>
            <a:ext cx="5094288" cy="399246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E67D-FA4B-4780-9922-B4E5BC24A707}" type="datetime1">
              <a:rPr lang="pt-BR" smtClean="0"/>
              <a:t>12/11/2023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86" y="-6350"/>
            <a:ext cx="3494314" cy="1453943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8200" y="2598179"/>
            <a:ext cx="7043057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8344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127-50C4-4C91-8208-215B24923E7B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6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3E47-9C16-496E-82B4-9AF9A45C524F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46" y="6239289"/>
            <a:ext cx="596147" cy="5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70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Gotham Bold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Gotham Book" panose="0200060404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Gotham Book" panose="0200060404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Gotham Book" panose="0200060404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Gotham Book" panose="0200060404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Gotham Book" panose="0200060404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89103"/>
            <a:ext cx="10515600" cy="4755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C201-F85B-44B5-9562-10BB2F0C56C5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7D67-D882-4149-9869-4729C49ECFF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46" y="6239289"/>
            <a:ext cx="596147" cy="5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10" r:id="rId14"/>
    <p:sldLayoutId id="2147483711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62709" y="1847596"/>
            <a:ext cx="1086729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b="0" i="0" dirty="0">
                <a:solidFill>
                  <a:schemeClr val="bg1"/>
                </a:solidFill>
                <a:effectLst/>
                <a:latin typeface="LatoWeb"/>
              </a:rPr>
              <a:t>Filtragem de sinais de áudio</a:t>
            </a:r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703385" y="3540367"/>
            <a:ext cx="0" cy="3317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43767" y="3641994"/>
            <a:ext cx="506251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cs typeface="Calibri"/>
              </a:rPr>
              <a:t>Discente: Jonas Cerqueira e Tayron Rodrigues </a:t>
            </a:r>
          </a:p>
          <a:p>
            <a:r>
              <a:rPr lang="pt-BR" sz="2000" b="1" dirty="0">
                <a:solidFill>
                  <a:schemeClr val="bg1"/>
                </a:solidFill>
                <a:cs typeface="Calibri"/>
              </a:rPr>
              <a:t>Docente: Dr. Eng. Lucas Silva</a:t>
            </a:r>
          </a:p>
          <a:p>
            <a:r>
              <a:rPr lang="pt-BR" sz="2000" b="1" dirty="0">
                <a:solidFill>
                  <a:schemeClr val="bg1"/>
                </a:solidFill>
                <a:cs typeface="Calibri"/>
              </a:rPr>
              <a:t>Matéria: Processamento digital de sinais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IIR- Passa-banda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250 - 2000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CHEBYSHEV2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8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11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42863-ED17-8799-4625-1FFF304C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54" y="2310830"/>
            <a:ext cx="9525289" cy="333995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1D8685-39A6-E7F3-ABC0-3CEA3C079D20}"/>
              </a:ext>
            </a:extLst>
          </p:cNvPr>
          <p:cNvSpPr txBox="1"/>
          <p:nvPr/>
        </p:nvSpPr>
        <p:spPr>
          <a:xfrm>
            <a:off x="4530080" y="160526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5. Resposta em frequência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2304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12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69FB00-66AC-9CD3-5D24-F1B6678D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44" y="2287360"/>
            <a:ext cx="9041912" cy="32363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1D8685-39A6-E7F3-ABC0-3CEA3C079D20}"/>
              </a:ext>
            </a:extLst>
          </p:cNvPr>
          <p:cNvSpPr txBox="1"/>
          <p:nvPr/>
        </p:nvSpPr>
        <p:spPr>
          <a:xfrm>
            <a:off x="4530080" y="1783496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5. Resposta em frequência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1756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ao impulso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236203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6. Resposta ao impulso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13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A58D3D-D2FA-9B82-4BA2-862D2489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2" y="2986360"/>
            <a:ext cx="8294914" cy="29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75187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7. Sinal filtrado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14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E42923-C3DE-C775-9FC1-CD389BE2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93" y="2407898"/>
            <a:ext cx="6130212" cy="33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4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IIR-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Passa-altas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2000 - 20000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CHEBYSHEV2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0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16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4761EA-E249-45B0-4619-2EFEB7A7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91" y="2187702"/>
            <a:ext cx="10457616" cy="36782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E2EE3B7-A011-7F72-9802-EDDBF9ABD694}"/>
              </a:ext>
            </a:extLst>
          </p:cNvPr>
          <p:cNvSpPr txBox="1"/>
          <p:nvPr/>
        </p:nvSpPr>
        <p:spPr>
          <a:xfrm>
            <a:off x="4530080" y="160526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8. Resposta em frequência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389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17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131CFA-A31F-8F03-C8D4-1A067069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82" y="2296845"/>
            <a:ext cx="9402633" cy="33679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E2EE3B7-A011-7F72-9802-EDDBF9ABD694}"/>
              </a:ext>
            </a:extLst>
          </p:cNvPr>
          <p:cNvSpPr txBox="1"/>
          <p:nvPr/>
        </p:nvSpPr>
        <p:spPr>
          <a:xfrm>
            <a:off x="4530080" y="160526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8. Resposta em frequência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8782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ao impulso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78" y="259163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9. Resposta ao impulso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18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F4DDC9-070D-3FF1-1355-357E4B83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3" y="2932349"/>
            <a:ext cx="8313575" cy="28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4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60526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10. Sinal Filtrado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19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37144F-B35F-442C-5C53-8FB99612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09" y="2280569"/>
            <a:ext cx="6699379" cy="36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9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Identificação do sinal original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Ordem dos filtros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Resposta em frequência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Resposta ao impulso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Exibição dos gráficos dos sinais filtrados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Comparação entre as formas de onda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Comparação entre os filtros utilizados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Observações pertinentes: </a:t>
            </a:r>
            <a:endParaRPr lang="pt-BR" dirty="0">
              <a:latin typeface="+mn-lt"/>
              <a:cs typeface="Calibri"/>
            </a:endParaRPr>
          </a:p>
          <a:p>
            <a:endParaRPr lang="pt-BR" dirty="0">
              <a:latin typeface="+mn-lt"/>
              <a:cs typeface="Calibri"/>
            </a:endParaRPr>
          </a:p>
          <a:p>
            <a:endParaRPr lang="pt-BR" dirty="0">
              <a:latin typeface="+mn-lt"/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EE6519-98B0-E0FB-1167-C5B458F6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FFDA39-EED9-255F-2A8C-BD93C4CE3FA7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8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FIR-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Passa-baixas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graves : 0 - 250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KEISER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76" y="2098450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11. resposta em frequência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21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9C755F-ED58-318C-D857-22F127A2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78" y="2628822"/>
            <a:ext cx="9032033" cy="32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ao impulso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897922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12. Resposta ao impulso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22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9012F3-BB82-98ED-7296-C2E2E9F1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67" y="2641698"/>
            <a:ext cx="9834465" cy="35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9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3" y="2013134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13. Sinal filtrado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23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673A84-1262-FF4E-B91D-6CE92F41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45" y="2455021"/>
            <a:ext cx="7242110" cy="40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FIR- Passa-banda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250 - 2000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KEISER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4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1" y="1845185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14. Resposta em frequência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25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EECE10-40DD-18DF-4F59-DBD6E6E1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5" y="2411533"/>
            <a:ext cx="9451910" cy="33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ao impulso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614055" y="1770540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15. Resposta ao impulso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26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A09D95-BEC4-9A59-2F1D-13A9D1B9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91489"/>
            <a:ext cx="110013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20748" y="1781209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16. Sinal filtrado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27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C8438D-3619-A004-29E1-C4A68FD2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39" y="2246451"/>
            <a:ext cx="7165910" cy="39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6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FIR-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Passa-altas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2000 - 20000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KEISER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0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2145040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17. Resposta em frequência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29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8AD6C1-CE8F-5907-6DB9-A94DBEC8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75" y="2597130"/>
            <a:ext cx="10133048" cy="36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+mn-lt"/>
                <a:cs typeface="Calibri"/>
              </a:rPr>
              <a:t>Identificação do sinal original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5E1E8D-3DBB-0BD9-6ECB-6E86B3E1A4AF}"/>
              </a:ext>
            </a:extLst>
          </p:cNvPr>
          <p:cNvSpPr txBox="1"/>
          <p:nvPr/>
        </p:nvSpPr>
        <p:spPr>
          <a:xfrm>
            <a:off x="367145" y="1170162"/>
            <a:ext cx="5068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2D3B45"/>
                </a:solidFill>
                <a:latin typeface="LatoWeb"/>
              </a:rPr>
              <a:t>Duração da gravação: 5s</a:t>
            </a:r>
          </a:p>
          <a:p>
            <a:r>
              <a:rPr lang="pt-BR" sz="1400" dirty="0">
                <a:solidFill>
                  <a:srgbClr val="2D3B45"/>
                </a:solidFill>
                <a:latin typeface="LatoWeb"/>
              </a:rPr>
              <a:t>Frequência de amostragem: 44.1kHz</a:t>
            </a:r>
          </a:p>
          <a:p>
            <a:r>
              <a:rPr lang="pt-BR" sz="1400" dirty="0">
                <a:solidFill>
                  <a:srgbClr val="2D3B45"/>
                </a:solidFill>
                <a:latin typeface="LatoWeb"/>
              </a:rPr>
              <a:t>Conteúdo: </a:t>
            </a:r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frase "processamento digital de sinais"</a:t>
            </a:r>
            <a:endParaRPr lang="pt-BR" sz="1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5002832" y="2161998"/>
            <a:ext cx="2186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1. Sinal de áudio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65E62-607F-EDBF-56DE-5A01FA1E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2" y="2608355"/>
            <a:ext cx="7324531" cy="40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2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ao impulso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944561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18. Resposta ao impulso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30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38E740-2D16-D16E-3715-8A091168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8" y="2376896"/>
            <a:ext cx="11268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1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72729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19. Sinal filtrado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31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98729C-CBA9-FE34-A204-68D09024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65" y="2231888"/>
            <a:ext cx="7539135" cy="41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66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Comparação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PASSA-BAIXAS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32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33AFB6-9090-CDEA-AD9A-713EE125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6" y="2010341"/>
            <a:ext cx="6901564" cy="38119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C8988B-EBC5-8728-E0A5-68CCB6851AFD}"/>
              </a:ext>
            </a:extLst>
          </p:cNvPr>
          <p:cNvSpPr txBox="1"/>
          <p:nvPr/>
        </p:nvSpPr>
        <p:spPr>
          <a:xfrm>
            <a:off x="7842446" y="2010341"/>
            <a:ext cx="3131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FIR: Janela KEISER</a:t>
            </a:r>
          </a:p>
          <a:p>
            <a:pPr algn="ctr"/>
            <a:r>
              <a:rPr lang="pt-BR" sz="1400" dirty="0">
                <a:solidFill>
                  <a:srgbClr val="2D3B45"/>
                </a:solidFill>
                <a:latin typeface="LatoWeb"/>
              </a:rPr>
              <a:t>IIR: Janela CHEBYSHEV2</a:t>
            </a: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D088A7-E404-EED6-0C87-8853F1247A2D}"/>
              </a:ext>
            </a:extLst>
          </p:cNvPr>
          <p:cNvSpPr txBox="1"/>
          <p:nvPr/>
        </p:nvSpPr>
        <p:spPr>
          <a:xfrm>
            <a:off x="2401158" y="1500026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20. Sinais filtrados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4446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Comparação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PASSA-ALTAS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33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1A7DD7-A8C0-26CB-102B-D239F745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" y="2155372"/>
            <a:ext cx="6408878" cy="35128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C49178-320D-542F-84FC-7EEDEB37B4A4}"/>
              </a:ext>
            </a:extLst>
          </p:cNvPr>
          <p:cNvSpPr txBox="1"/>
          <p:nvPr/>
        </p:nvSpPr>
        <p:spPr>
          <a:xfrm>
            <a:off x="7842446" y="2010341"/>
            <a:ext cx="3131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FIR: Janela KEISER</a:t>
            </a:r>
          </a:p>
          <a:p>
            <a:pPr algn="ctr"/>
            <a:r>
              <a:rPr lang="pt-BR" sz="1400" dirty="0">
                <a:solidFill>
                  <a:srgbClr val="2D3B45"/>
                </a:solidFill>
                <a:latin typeface="LatoWeb"/>
              </a:rPr>
              <a:t>IIR: Janela CHEBYSHEV2</a:t>
            </a: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810FAD-E1CC-3E27-690E-390D40EC0035}"/>
              </a:ext>
            </a:extLst>
          </p:cNvPr>
          <p:cNvSpPr txBox="1"/>
          <p:nvPr/>
        </p:nvSpPr>
        <p:spPr>
          <a:xfrm>
            <a:off x="2401158" y="1500026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21. Sinais filtrados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97183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Comparação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PASSA-BANDA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34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1A23C5-97F1-8A5D-BCBF-2A9B3325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9" y="2217008"/>
            <a:ext cx="6803572" cy="377927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BF114C-A2D1-C35C-2F79-90EE801327FB}"/>
              </a:ext>
            </a:extLst>
          </p:cNvPr>
          <p:cNvSpPr txBox="1"/>
          <p:nvPr/>
        </p:nvSpPr>
        <p:spPr>
          <a:xfrm>
            <a:off x="8221961" y="2374235"/>
            <a:ext cx="3131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FIR: Janela KEISER</a:t>
            </a:r>
          </a:p>
          <a:p>
            <a:pPr algn="ctr"/>
            <a:r>
              <a:rPr lang="pt-BR" sz="1400" dirty="0">
                <a:solidFill>
                  <a:srgbClr val="2D3B45"/>
                </a:solidFill>
                <a:latin typeface="LatoWeb"/>
              </a:rPr>
              <a:t>IIR: Janela CHEBYSHEV2</a:t>
            </a: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2BEE64-4B9D-4D33-FD52-690B3C56A881}"/>
              </a:ext>
            </a:extLst>
          </p:cNvPr>
          <p:cNvSpPr txBox="1"/>
          <p:nvPr/>
        </p:nvSpPr>
        <p:spPr>
          <a:xfrm>
            <a:off x="2655405" y="168197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22. Sinais filtrados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10547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+mn-lt"/>
                <a:cs typeface="Calibri"/>
              </a:rPr>
              <a:t>Identificação do sinal original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5E1E8D-3DBB-0BD9-6ECB-6E86B3E1A4AF}"/>
              </a:ext>
            </a:extLst>
          </p:cNvPr>
          <p:cNvSpPr txBox="1"/>
          <p:nvPr/>
        </p:nvSpPr>
        <p:spPr>
          <a:xfrm>
            <a:off x="367145" y="1170162"/>
            <a:ext cx="5068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2D3B45"/>
                </a:solidFill>
                <a:latin typeface="LatoWeb"/>
              </a:rPr>
              <a:t>Duração da gravação: 5s</a:t>
            </a:r>
          </a:p>
          <a:p>
            <a:r>
              <a:rPr lang="pt-BR" sz="1400" dirty="0">
                <a:solidFill>
                  <a:srgbClr val="2D3B45"/>
                </a:solidFill>
                <a:latin typeface="LatoWeb"/>
              </a:rPr>
              <a:t>Conteúdo: </a:t>
            </a:r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Música</a:t>
            </a:r>
            <a:endParaRPr lang="pt-BR" sz="1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5002832" y="2161998"/>
            <a:ext cx="2186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23. Sinal de áudio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35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EBE7FA-C100-9DAA-6364-3067A6A05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00" y="2718589"/>
            <a:ext cx="6657396" cy="36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7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IIR-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Passa-baixas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graves : 0 - 250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CHEBYSHEV2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34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78" y="259163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Tabela 1. Ordem dos filtros testados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37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745EDF-2373-7631-F4C8-86E89019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8" y="2157104"/>
            <a:ext cx="7875037" cy="4237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D48DD0A-8C69-B173-9234-47FF44C73188}"/>
              </a:ext>
            </a:extLst>
          </p:cNvPr>
          <p:cNvSpPr txBox="1"/>
          <p:nvPr/>
        </p:nvSpPr>
        <p:spPr>
          <a:xfrm>
            <a:off x="4530076" y="172729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24.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24048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IIR- Passa-banda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250 - 2000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CHEBYSHEV2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6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78" y="259163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Tabela 1. Ordem dos filtros testados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39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542F75-7EF5-372C-F051-2EA68F5F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8" y="2167965"/>
            <a:ext cx="7661917" cy="41883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4E6219-C3EC-078F-6329-D63970A0742F}"/>
              </a:ext>
            </a:extLst>
          </p:cNvPr>
          <p:cNvSpPr txBox="1"/>
          <p:nvPr/>
        </p:nvSpPr>
        <p:spPr>
          <a:xfrm>
            <a:off x="4530080" y="172729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25.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2944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145" y="83761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Topologias e caracterização </a:t>
            </a:r>
            <a:br>
              <a:rPr lang="pt-BR" dirty="0">
                <a:latin typeface="+mn-lt"/>
                <a:cs typeface="Calibri"/>
              </a:rPr>
            </a:br>
            <a:r>
              <a:rPr lang="pt-BR" dirty="0">
                <a:latin typeface="+mn-lt"/>
                <a:cs typeface="Calibri"/>
              </a:rPr>
              <a:t>dos filtros utilizados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78" y="259163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Tabela 1. Ordem dos filtros testados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4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38BE85B-36EA-D8F2-A915-950C5688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54531"/>
              </p:ext>
            </p:extLst>
          </p:nvPr>
        </p:nvGraphicFramePr>
        <p:xfrm>
          <a:off x="4057325" y="3091135"/>
          <a:ext cx="4077347" cy="185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715">
                  <a:extLst>
                    <a:ext uri="{9D8B030D-6E8A-4147-A177-3AD203B41FA5}">
                      <a16:colId xmlns:a16="http://schemas.microsoft.com/office/drawing/2014/main" val="1176301390"/>
                    </a:ext>
                  </a:extLst>
                </a:gridCol>
                <a:gridCol w="951855">
                  <a:extLst>
                    <a:ext uri="{9D8B030D-6E8A-4147-A177-3AD203B41FA5}">
                      <a16:colId xmlns:a16="http://schemas.microsoft.com/office/drawing/2014/main" val="2354059382"/>
                    </a:ext>
                  </a:extLst>
                </a:gridCol>
                <a:gridCol w="985004">
                  <a:extLst>
                    <a:ext uri="{9D8B030D-6E8A-4147-A177-3AD203B41FA5}">
                      <a16:colId xmlns:a16="http://schemas.microsoft.com/office/drawing/2014/main" val="144120693"/>
                    </a:ext>
                  </a:extLst>
                </a:gridCol>
                <a:gridCol w="1060773">
                  <a:extLst>
                    <a:ext uri="{9D8B030D-6E8A-4147-A177-3AD203B41FA5}">
                      <a16:colId xmlns:a16="http://schemas.microsoft.com/office/drawing/2014/main" val="3997638414"/>
                    </a:ext>
                  </a:extLst>
                </a:gridCol>
              </a:tblGrid>
              <a:tr h="3716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LOWPASS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HIGHPASS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BANDPASS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227990"/>
                  </a:ext>
                </a:extLst>
              </a:tr>
              <a:tr h="3716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IIR-CHEBY1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44278"/>
                  </a:ext>
                </a:extLst>
              </a:tr>
              <a:tr h="3716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IIR-CHEBY2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71500"/>
                  </a:ext>
                </a:extLst>
              </a:tr>
              <a:tr h="3716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IIR=BUTTER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02917"/>
                  </a:ext>
                </a:extLst>
              </a:tr>
              <a:tr h="3716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FIR-KEISER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640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160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1280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5E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1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45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IIR-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Passa-altas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2000 - 20000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CHEBYSHEV2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4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78" y="259163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Tabela 1. Ordem dos filtros testados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41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50CB25-27B9-895B-3BAE-0BE784BA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85" y="2157104"/>
            <a:ext cx="8145624" cy="45247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1E5F7E-140E-C791-FDF2-193164A7DF4E}"/>
              </a:ext>
            </a:extLst>
          </p:cNvPr>
          <p:cNvSpPr txBox="1"/>
          <p:nvPr/>
        </p:nvSpPr>
        <p:spPr>
          <a:xfrm>
            <a:off x="4530080" y="172729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26.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19503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FIR-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Passa-baixas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graves : 0 - 250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KEISER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693736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27. Sinal filtrado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43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4D0D121-3385-7177-F246-7E9661DA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86" y="2205324"/>
            <a:ext cx="7380514" cy="39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32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FIR- Passa-banda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250 - 2000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KEISER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Passa-banda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45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1CF77F-CA3F-293A-EA32-CA39EE1A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9" y="2218618"/>
            <a:ext cx="7661919" cy="42988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D6E6AF-A36E-869E-AB2C-CB8736218CCB}"/>
              </a:ext>
            </a:extLst>
          </p:cNvPr>
          <p:cNvSpPr txBox="1"/>
          <p:nvPr/>
        </p:nvSpPr>
        <p:spPr>
          <a:xfrm>
            <a:off x="4530080" y="1693736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28.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53891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FIR-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Passa-altas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agudos : 2000 - 20000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KEISER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FIR- </a:t>
            </a:r>
            <a:r>
              <a:rPr lang="pt-BR" dirty="0" err="1">
                <a:latin typeface="+mn-lt"/>
                <a:cs typeface="Calibri"/>
              </a:rPr>
              <a:t>Passa-altas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47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0C218A-D3EF-7BDA-2454-9DB7AC21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2" y="2236066"/>
            <a:ext cx="7520473" cy="412028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44291C-E227-879B-9331-E069DAF59F27}"/>
              </a:ext>
            </a:extLst>
          </p:cNvPr>
          <p:cNvSpPr txBox="1"/>
          <p:nvPr/>
        </p:nvSpPr>
        <p:spPr>
          <a:xfrm>
            <a:off x="4530080" y="1693736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29.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25353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Comparação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PASSA-BANDA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48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D99BA8-26DF-723A-5413-863B4FBF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8" y="2200579"/>
            <a:ext cx="7593422" cy="42912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D41053-1FCD-E104-B6C6-309A0DAA1DC0}"/>
              </a:ext>
            </a:extLst>
          </p:cNvPr>
          <p:cNvSpPr txBox="1"/>
          <p:nvPr/>
        </p:nvSpPr>
        <p:spPr>
          <a:xfrm>
            <a:off x="9339943" y="2640563"/>
            <a:ext cx="232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ORDEM FIR- 1280</a:t>
            </a:r>
          </a:p>
          <a:p>
            <a:r>
              <a:rPr lang="pt-BR" dirty="0"/>
              <a:t>ORDEM IIR - 12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ED6EDF-F378-D329-D00D-863F239FD724}"/>
              </a:ext>
            </a:extLst>
          </p:cNvPr>
          <p:cNvSpPr txBox="1"/>
          <p:nvPr/>
        </p:nvSpPr>
        <p:spPr>
          <a:xfrm>
            <a:off x="2635259" y="1749034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30.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11526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Comparação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PASSA-ALTAS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49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F1E9-F7BC-DEEA-3E4A-0F9F6D31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0" y="2129444"/>
            <a:ext cx="7539135" cy="41281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A8F8B3-F123-802C-D0B3-ED9AEF50F03F}"/>
              </a:ext>
            </a:extLst>
          </p:cNvPr>
          <p:cNvSpPr txBox="1"/>
          <p:nvPr/>
        </p:nvSpPr>
        <p:spPr>
          <a:xfrm>
            <a:off x="8819761" y="2668555"/>
            <a:ext cx="232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ORDEM FIR- 160</a:t>
            </a:r>
          </a:p>
          <a:p>
            <a:r>
              <a:rPr lang="pt-BR" dirty="0"/>
              <a:t>ORDEM IIR - 7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937D4-B227-31E0-B791-9A3E0A5447A2}"/>
              </a:ext>
            </a:extLst>
          </p:cNvPr>
          <p:cNvSpPr txBox="1"/>
          <p:nvPr/>
        </p:nvSpPr>
        <p:spPr>
          <a:xfrm>
            <a:off x="2635259" y="1749034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31.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889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62354" y="2644170"/>
            <a:ext cx="1086729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FILTRO IIR- </a:t>
            </a:r>
            <a:r>
              <a:rPr lang="pt-BR" sz="4800" dirty="0" err="1">
                <a:solidFill>
                  <a:schemeClr val="bg1"/>
                </a:solidFill>
                <a:latin typeface="LatoWeb"/>
                <a:cs typeface="Calibri"/>
              </a:rPr>
              <a:t>Passa-baixas</a:t>
            </a:r>
            <a:r>
              <a:rPr lang="pt-BR" sz="4800" dirty="0">
                <a:solidFill>
                  <a:schemeClr val="bg1"/>
                </a:solidFill>
                <a:latin typeface="LatoWeb"/>
                <a:cs typeface="Calibri"/>
              </a:rPr>
              <a:t> </a:t>
            </a:r>
          </a:p>
          <a:p>
            <a:pPr algn="ctr"/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64745" y="3505944"/>
            <a:ext cx="50625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cs typeface="Calibri"/>
              </a:rPr>
              <a:t>Faixa dos graves : 0 - 250 Hz</a:t>
            </a:r>
          </a:p>
          <a:p>
            <a:pPr algn="ctr"/>
            <a:r>
              <a:rPr lang="pt-BR" sz="2000" b="1" dirty="0" err="1">
                <a:solidFill>
                  <a:schemeClr val="bg1"/>
                </a:solidFill>
                <a:cs typeface="Calibri"/>
              </a:rPr>
              <a:t>Janelamento</a:t>
            </a:r>
            <a:r>
              <a:rPr lang="pt-BR" sz="2000" b="1" dirty="0">
                <a:solidFill>
                  <a:schemeClr val="bg1"/>
                </a:solidFill>
                <a:cs typeface="Calibri"/>
              </a:rPr>
              <a:t>: CHEBYSHEV2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768C2D-ABA4-0602-7B4E-8D095BD12D08}"/>
              </a:ext>
            </a:extLst>
          </p:cNvPr>
          <p:cNvSpPr/>
          <p:nvPr/>
        </p:nvSpPr>
        <p:spPr>
          <a:xfrm>
            <a:off x="11430001" y="6139543"/>
            <a:ext cx="761997" cy="718457"/>
          </a:xfrm>
          <a:prstGeom prst="rect">
            <a:avLst/>
          </a:prstGeom>
          <a:solidFill>
            <a:srgbClr val="004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30"/>
    </mc:Choice>
    <mc:Fallback xmlns="">
      <p:transition advTm="2923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Comparação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PASSA-BAIXAS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50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A51B4D-7014-5DED-9D01-CACAF530D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4" y="2200578"/>
            <a:ext cx="7498028" cy="41167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C81A013-8081-CA0C-826E-29B93B969123}"/>
              </a:ext>
            </a:extLst>
          </p:cNvPr>
          <p:cNvSpPr txBox="1"/>
          <p:nvPr/>
        </p:nvSpPr>
        <p:spPr>
          <a:xfrm>
            <a:off x="8610600" y="2640563"/>
            <a:ext cx="232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ORDEM FIR- 640</a:t>
            </a:r>
          </a:p>
          <a:p>
            <a:r>
              <a:rPr lang="pt-BR" dirty="0"/>
              <a:t>ORDEM IIR - 7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F29AF9-8153-B3D7-E605-92D15D1C06AC}"/>
              </a:ext>
            </a:extLst>
          </p:cNvPr>
          <p:cNvSpPr txBox="1"/>
          <p:nvPr/>
        </p:nvSpPr>
        <p:spPr>
          <a:xfrm>
            <a:off x="2635259" y="1749034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32. Sinal filtrado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00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r>
              <a:rPr lang="pt-BR" dirty="0">
                <a:latin typeface="+mn-lt"/>
                <a:cs typeface="Calibri"/>
              </a:rPr>
              <a:t> 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60526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2. Resposta em frequência 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6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531C4D-8D73-73DD-BE66-3412BE7D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9" y="2242242"/>
            <a:ext cx="10587439" cy="3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r>
              <a:rPr lang="pt-BR" dirty="0">
                <a:latin typeface="+mn-lt"/>
                <a:cs typeface="Calibri"/>
              </a:rPr>
              <a:t> 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em frequência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530080" y="1605267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2. Resposta em frequência 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7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698B4D-B533-94A0-532D-5A0A94B8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51" y="2259664"/>
            <a:ext cx="10355696" cy="37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resposta ao impulso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778897" y="2591633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3. resposta ao impulso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8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424AC3-A258-9B5C-A3EA-08548FE3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8" y="3069213"/>
            <a:ext cx="7875037" cy="28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8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68" y="279704"/>
            <a:ext cx="8935475" cy="1325563"/>
          </a:xfrm>
        </p:spPr>
        <p:txBody>
          <a:bodyPr/>
          <a:lstStyle/>
          <a:p>
            <a:r>
              <a:rPr lang="pt-BR" dirty="0">
                <a:latin typeface="+mn-lt"/>
                <a:cs typeface="Calibri"/>
              </a:rPr>
              <a:t>FILTRO IIR- </a:t>
            </a:r>
            <a:r>
              <a:rPr lang="pt-BR" dirty="0" err="1">
                <a:latin typeface="+mn-lt"/>
                <a:cs typeface="Calibri"/>
              </a:rPr>
              <a:t>Passa-baixas</a:t>
            </a:r>
            <a:br>
              <a:rPr lang="pt-BR" dirty="0">
                <a:latin typeface="+mn-lt"/>
                <a:cs typeface="Calibri"/>
              </a:rPr>
            </a:br>
            <a:r>
              <a:rPr lang="pt-BR" sz="2800" dirty="0">
                <a:latin typeface="+mn-lt"/>
                <a:cs typeface="Calibri"/>
              </a:rPr>
              <a:t>sinal filtrado</a:t>
            </a:r>
            <a:endParaRPr lang="pt-BR" dirty="0">
              <a:latin typeface="+mn-lt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D22046-05C7-79CD-8C12-0E6DCEC9C481}"/>
              </a:ext>
            </a:extLst>
          </p:cNvPr>
          <p:cNvSpPr txBox="1"/>
          <p:nvPr/>
        </p:nvSpPr>
        <p:spPr>
          <a:xfrm>
            <a:off x="4371458" y="1451378"/>
            <a:ext cx="313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2D3B45"/>
                </a:solidFill>
                <a:effectLst/>
                <a:latin typeface="LatoWeb"/>
              </a:rPr>
              <a:t>Figura 4. Sinal filtrado</a:t>
            </a:r>
            <a:endParaRPr lang="pt-BR" sz="1400" dirty="0"/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85CDC5BD-3DF8-3328-FCF7-A138CBD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D67-D882-4149-9869-4729C49ECFF8}" type="slidenum">
              <a:rPr lang="pt-BR" smtClean="0"/>
              <a:t>9</a:t>
            </a:fld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44BDB3-2554-811D-BBEF-E84D8EC56293}"/>
              </a:ext>
            </a:extLst>
          </p:cNvPr>
          <p:cNvSpPr/>
          <p:nvPr/>
        </p:nvSpPr>
        <p:spPr>
          <a:xfrm>
            <a:off x="11439331" y="6176963"/>
            <a:ext cx="752669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6A447C-7784-37D6-E940-5B98A5D0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46" y="1981927"/>
            <a:ext cx="7333861" cy="39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7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leta - Institucional">
      <a:dk1>
        <a:srgbClr val="363636"/>
      </a:dk1>
      <a:lt1>
        <a:srgbClr val="FFFFFF"/>
      </a:lt1>
      <a:dk2>
        <a:srgbClr val="005EA9"/>
      </a:dk2>
      <a:lt2>
        <a:srgbClr val="FFFFFF"/>
      </a:lt2>
      <a:accent1>
        <a:srgbClr val="008FF6"/>
      </a:accent1>
      <a:accent2>
        <a:srgbClr val="008FF6"/>
      </a:accent2>
      <a:accent3>
        <a:srgbClr val="D8D8D8"/>
      </a:accent3>
      <a:accent4>
        <a:srgbClr val="005EA9"/>
      </a:accent4>
      <a:accent5>
        <a:srgbClr val="002A5E"/>
      </a:accent5>
      <a:accent6>
        <a:srgbClr val="262626"/>
      </a:accent6>
      <a:hlink>
        <a:srgbClr val="BFBFBF"/>
      </a:hlink>
      <a:folHlink>
        <a:srgbClr val="008FF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Paleta - Institucional">
      <a:dk1>
        <a:srgbClr val="363636"/>
      </a:dk1>
      <a:lt1>
        <a:srgbClr val="FFFFFF"/>
      </a:lt1>
      <a:dk2>
        <a:srgbClr val="005EA9"/>
      </a:dk2>
      <a:lt2>
        <a:srgbClr val="FFFFFF"/>
      </a:lt2>
      <a:accent1>
        <a:srgbClr val="008FF6"/>
      </a:accent1>
      <a:accent2>
        <a:srgbClr val="008FF6"/>
      </a:accent2>
      <a:accent3>
        <a:srgbClr val="D8D8D8"/>
      </a:accent3>
      <a:accent4>
        <a:srgbClr val="005EA9"/>
      </a:accent4>
      <a:accent5>
        <a:srgbClr val="002A5E"/>
      </a:accent5>
      <a:accent6>
        <a:srgbClr val="262626"/>
      </a:accent6>
      <a:hlink>
        <a:srgbClr val="BFBFBF"/>
      </a:hlink>
      <a:folHlink>
        <a:srgbClr val="008FF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6404D0140E5248A170A712EBFC19EB" ma:contentTypeVersion="18" ma:contentTypeDescription="Crie um novo documento." ma:contentTypeScope="" ma:versionID="0529c859f0f14e5584b67c35f3ba543f">
  <xsd:schema xmlns:xsd="http://www.w3.org/2001/XMLSchema" xmlns:xs="http://www.w3.org/2001/XMLSchema" xmlns:p="http://schemas.microsoft.com/office/2006/metadata/properties" xmlns:ns2="8f830d7b-551b-4f40-b069-253a60979efb" xmlns:ns3="457595d5-dbd4-4765-b72f-d771dccd69fd" targetNamespace="http://schemas.microsoft.com/office/2006/metadata/properties" ma:root="true" ma:fieldsID="8f6a4ae7dfef3c70495908d2a1fa30a2" ns2:_="" ns3:_="">
    <xsd:import namespace="8f830d7b-551b-4f40-b069-253a60979efb"/>
    <xsd:import namespace="457595d5-dbd4-4765-b72f-d771dccd69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Observa_x00e7__x00f5_e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30d7b-551b-4f40-b069-253a60979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Observa_x00e7__x00f5_es" ma:index="13" nillable="true" ma:displayName="Observações" ma:format="Dropdown" ma:internalName="Observa_x00e7__x00f5_es">
      <xsd:simpleType>
        <xsd:restriction base="dms:Text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1000289-e8e0-4655-aaa4-6ce2e2879b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_Flow_SignoffStatus" ma:index="24" nillable="true" ma:displayName="Status de liberação" ma:internalName="Status_x0020_de_x0020_libera_x00e7__x00e3_o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595d5-dbd4-4765-b72f-d771dccd69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9f36f41e-6420-462e-b0c7-797be5fa2111}" ma:internalName="TaxCatchAll" ma:showField="CatchAllData" ma:web="457595d5-dbd4-4765-b72f-d771dccd69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serva_x00e7__x00f5_es xmlns="8f830d7b-551b-4f40-b069-253a60979efb" xsi:nil="true"/>
    <TaxCatchAll xmlns="457595d5-dbd4-4765-b72f-d771dccd69fd" xsi:nil="true"/>
    <lcf76f155ced4ddcb4097134ff3c332f xmlns="8f830d7b-551b-4f40-b069-253a60979efb">
      <Terms xmlns="http://schemas.microsoft.com/office/infopath/2007/PartnerControls"/>
    </lcf76f155ced4ddcb4097134ff3c332f>
    <_Flow_SignoffStatus xmlns="8f830d7b-551b-4f40-b069-253a60979efb" xsi:nil="true"/>
  </documentManagement>
</p:properties>
</file>

<file path=customXml/itemProps1.xml><?xml version="1.0" encoding="utf-8"?>
<ds:datastoreItem xmlns:ds="http://schemas.openxmlformats.org/officeDocument/2006/customXml" ds:itemID="{ED565EC0-6BD1-4CD2-9615-9C32851AA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30d7b-551b-4f40-b069-253a60979efb"/>
    <ds:schemaRef ds:uri="457595d5-dbd4-4765-b72f-d771dccd69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9C7006-89F3-4F6F-A77C-3155D2455F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D4D335-8B71-47F5-9E7A-793AB1B131CA}">
  <ds:schemaRefs>
    <ds:schemaRef ds:uri="5d617eb7-9949-4164-937f-8f9af32e4d2c"/>
    <ds:schemaRef ds:uri="9a351155-bcd0-4060-9f2e-e117bed2e43f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8f830d7b-551b-4f40-b069-253a60979efb"/>
    <ds:schemaRef ds:uri="457595d5-dbd4-4765-b72f-d771dccd69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789</Words>
  <Application>Microsoft Office PowerPoint</Application>
  <PresentationFormat>Widescreen</PresentationFormat>
  <Paragraphs>198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Gotham Bold</vt:lpstr>
      <vt:lpstr>Gotham Book</vt:lpstr>
      <vt:lpstr>LatoWeb</vt:lpstr>
      <vt:lpstr>Tema do Office</vt:lpstr>
      <vt:lpstr>2_Tema do Office</vt:lpstr>
      <vt:lpstr>Apresentação do PowerPoint</vt:lpstr>
      <vt:lpstr>Sumário</vt:lpstr>
      <vt:lpstr>Identificação do sinal original </vt:lpstr>
      <vt:lpstr>Topologias e caracterização  dos filtros utilizados</vt:lpstr>
      <vt:lpstr>Apresentação do PowerPoint</vt:lpstr>
      <vt:lpstr>FILTRO IIR- Passa-baixas  resposta em frequência</vt:lpstr>
      <vt:lpstr>FILTRO IIR- Passa-baixas  resposta em frequência</vt:lpstr>
      <vt:lpstr>FILTRO IIR- Passa-baixas resposta ao impulso</vt:lpstr>
      <vt:lpstr>FILTRO IIR- Passa-baixas sinal filtrado</vt:lpstr>
      <vt:lpstr>Apresentação do PowerPoint</vt:lpstr>
      <vt:lpstr>FILTRO IIR- Passa-banda resposta em frequência</vt:lpstr>
      <vt:lpstr>FILTRO IIR- Passa-banda resposta em frequência</vt:lpstr>
      <vt:lpstr>FILTRO IIR- Passa-banda resposta ao impulso</vt:lpstr>
      <vt:lpstr>FILTRO IIR- Passa-banda sinal filtrado</vt:lpstr>
      <vt:lpstr>Apresentação do PowerPoint</vt:lpstr>
      <vt:lpstr>FILTRO IIR- Passa-altas resposta em frequência</vt:lpstr>
      <vt:lpstr>FILTRO IIR- Passa-altas resposta em frequência</vt:lpstr>
      <vt:lpstr>FILTRO IIR- Passa-altas resposta ao impulso</vt:lpstr>
      <vt:lpstr>FILTRO IIR- Passa-altas sinal filtrado</vt:lpstr>
      <vt:lpstr>Apresentação do PowerPoint</vt:lpstr>
      <vt:lpstr>FILTRO FIR- Passa-baixas resposta em frequência</vt:lpstr>
      <vt:lpstr>FILTRO FIR- Passa-baixas resposta ao impulso</vt:lpstr>
      <vt:lpstr>FILTRO FIR- Passa-baixas sinal filtrado</vt:lpstr>
      <vt:lpstr>Apresentação do PowerPoint</vt:lpstr>
      <vt:lpstr>FILTRO FIR- Passa-banda resposta em frequência</vt:lpstr>
      <vt:lpstr>FILTRO FIR- Passa-banda resposta ao impulso</vt:lpstr>
      <vt:lpstr>FILTRO FIR- Passa-banda sinal filtrado</vt:lpstr>
      <vt:lpstr>Apresentação do PowerPoint</vt:lpstr>
      <vt:lpstr>FILTRO FIR- Passa-altas resposta em frequência</vt:lpstr>
      <vt:lpstr>FILTRO FIR- Passa-altas resposta ao impulso</vt:lpstr>
      <vt:lpstr>FILTRO FIR- Passa-altas sinal filtrado</vt:lpstr>
      <vt:lpstr>Comparação PASSA-BAIXAS</vt:lpstr>
      <vt:lpstr>Comparação PASSA-ALTAS</vt:lpstr>
      <vt:lpstr>Comparação PASSA-BANDA</vt:lpstr>
      <vt:lpstr>Identificação do sinal original </vt:lpstr>
      <vt:lpstr>Apresentação do PowerPoint</vt:lpstr>
      <vt:lpstr>FILTRO IIR- Passa-baixas sinal filtrado</vt:lpstr>
      <vt:lpstr>Apresentação do PowerPoint</vt:lpstr>
      <vt:lpstr>FILTRO IIR- Passa-banda sinal filtrado</vt:lpstr>
      <vt:lpstr>Apresentação do PowerPoint</vt:lpstr>
      <vt:lpstr>FILTRO IIR- Passa-altas sinal filtrado</vt:lpstr>
      <vt:lpstr>Apresentação do PowerPoint</vt:lpstr>
      <vt:lpstr>FILTRO FIR- Passa-baixas sinal filtrado</vt:lpstr>
      <vt:lpstr>Apresentação do PowerPoint</vt:lpstr>
      <vt:lpstr>FILTRO FIR- Passa-banda sinal filtrado</vt:lpstr>
      <vt:lpstr>Apresentação do PowerPoint</vt:lpstr>
      <vt:lpstr>FILTRO FIR- Passa-altas sinal filtrado</vt:lpstr>
      <vt:lpstr>Comparação PASSA-BANDA</vt:lpstr>
      <vt:lpstr>Comparação PASSA-ALTAS</vt:lpstr>
      <vt:lpstr>Comparação PASSA-BAIXAS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Janaína de Sousa Silva</dc:creator>
  <cp:lastModifiedBy>Tayron Rodrigues de Oliveira</cp:lastModifiedBy>
  <cp:revision>174</cp:revision>
  <dcterms:created xsi:type="dcterms:W3CDTF">2021-04-15T15:23:38Z</dcterms:created>
  <dcterms:modified xsi:type="dcterms:W3CDTF">2023-11-12T22:09:21Z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0x010100E46404D0140E5248A170A712EBFC19EB</vt:lpwstr>
  </property>
  <property fmtid="{D5CDD505-2E9C-101B-9397-08002B2CF9AE}" pid="3" name="MediaServiceImageTags">
    <vt:lpwstr/>
  </property>
</Properties>
</file>