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Roboto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60676" y="2199000"/>
            <a:ext cx="1504500" cy="745500"/>
          </a:xfrm>
          <a:prstGeom prst="homePlat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4294967295" type="body"/>
          </p:nvPr>
        </p:nvSpPr>
        <p:spPr>
          <a:xfrm>
            <a:off x="120198" y="2336550"/>
            <a:ext cx="14556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April 7th</a:t>
            </a:r>
          </a:p>
        </p:txBody>
      </p:sp>
      <p:grpSp>
        <p:nvGrpSpPr>
          <p:cNvPr id="69" name="Shape 69"/>
          <p:cNvGrpSpPr/>
          <p:nvPr/>
        </p:nvGrpSpPr>
        <p:grpSpPr>
          <a:xfrm>
            <a:off x="912819" y="1610215"/>
            <a:ext cx="198899" cy="593656"/>
            <a:chOff x="777446" y="1610215"/>
            <a:chExt cx="198899" cy="593656"/>
          </a:xfrm>
        </p:grpSpPr>
        <p:cxnSp>
          <p:nvCxnSpPr>
            <p:cNvPr id="70" name="Shape 7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" name="Shape 71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Shape 72"/>
          <p:cNvSpPr txBox="1"/>
          <p:nvPr>
            <p:ph idx="4294967295" type="body"/>
          </p:nvPr>
        </p:nvSpPr>
        <p:spPr>
          <a:xfrm>
            <a:off x="0" y="1183225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Tech Landscape Overview </a:t>
            </a:r>
          </a:p>
        </p:txBody>
      </p:sp>
      <p:sp>
        <p:nvSpPr>
          <p:cNvPr id="73" name="Shape 73"/>
          <p:cNvSpPr/>
          <p:nvPr/>
        </p:nvSpPr>
        <p:spPr>
          <a:xfrm>
            <a:off x="1263450" y="2199000"/>
            <a:ext cx="1557599" cy="7455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4294967295" type="body"/>
          </p:nvPr>
        </p:nvSpPr>
        <p:spPr>
          <a:xfrm>
            <a:off x="1426966" y="2336550"/>
            <a:ext cx="13155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April 12th</a:t>
            </a:r>
          </a:p>
        </p:txBody>
      </p:sp>
      <p:grpSp>
        <p:nvGrpSpPr>
          <p:cNvPr id="75" name="Shape 75"/>
          <p:cNvGrpSpPr/>
          <p:nvPr/>
        </p:nvGrpSpPr>
        <p:grpSpPr>
          <a:xfrm>
            <a:off x="1942807" y="2892320"/>
            <a:ext cx="198899" cy="593655"/>
            <a:chOff x="2223534" y="2938957"/>
            <a:chExt cx="198899" cy="593655"/>
          </a:xfrm>
        </p:grpSpPr>
        <p:cxnSp>
          <p:nvCxnSpPr>
            <p:cNvPr id="76" name="Shape 76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Shape 77"/>
            <p:cNvSpPr/>
            <p:nvPr/>
          </p:nvSpPr>
          <p:spPr>
            <a:xfrm flipH="1" rot="10800000">
              <a:off x="2223534" y="3333713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Shape 78"/>
          <p:cNvSpPr txBox="1"/>
          <p:nvPr>
            <p:ph idx="4294967295" type="body"/>
          </p:nvPr>
        </p:nvSpPr>
        <p:spPr>
          <a:xfrm>
            <a:off x="863162" y="3417950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Building Your Bio and Elevator Pitch</a:t>
            </a:r>
          </a:p>
        </p:txBody>
      </p:sp>
      <p:sp>
        <p:nvSpPr>
          <p:cNvPr id="79" name="Shape 79"/>
          <p:cNvSpPr/>
          <p:nvPr/>
        </p:nvSpPr>
        <p:spPr>
          <a:xfrm>
            <a:off x="2468824" y="2214900"/>
            <a:ext cx="1700700" cy="7137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4294967295" type="body"/>
          </p:nvPr>
        </p:nvSpPr>
        <p:spPr>
          <a:xfrm>
            <a:off x="2597354" y="2336550"/>
            <a:ext cx="13155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April 20th &amp; 21st</a:t>
            </a:r>
          </a:p>
        </p:txBody>
      </p:sp>
      <p:grpSp>
        <p:nvGrpSpPr>
          <p:cNvPr id="81" name="Shape 81"/>
          <p:cNvGrpSpPr/>
          <p:nvPr/>
        </p:nvGrpSpPr>
        <p:grpSpPr>
          <a:xfrm>
            <a:off x="3219732" y="1610215"/>
            <a:ext cx="198899" cy="593656"/>
            <a:chOff x="3918083" y="1610215"/>
            <a:chExt cx="198899" cy="593656"/>
          </a:xfrm>
        </p:grpSpPr>
        <p:cxnSp>
          <p:nvCxnSpPr>
            <p:cNvPr id="82" name="Shape 8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" name="Shape 83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 txBox="1"/>
          <p:nvPr>
            <p:ph idx="4294967295" type="body"/>
          </p:nvPr>
        </p:nvSpPr>
        <p:spPr>
          <a:xfrm>
            <a:off x="2197769" y="816337"/>
            <a:ext cx="2242799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Behavioral Interviewing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Online Presence</a:t>
            </a:r>
          </a:p>
        </p:txBody>
      </p:sp>
      <p:sp>
        <p:nvSpPr>
          <p:cNvPr id="85" name="Shape 85"/>
          <p:cNvSpPr/>
          <p:nvPr/>
        </p:nvSpPr>
        <p:spPr>
          <a:xfrm>
            <a:off x="3811398" y="2214887"/>
            <a:ext cx="1605300" cy="7137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6" name="Shape 86"/>
          <p:cNvGrpSpPr/>
          <p:nvPr/>
        </p:nvGrpSpPr>
        <p:grpSpPr>
          <a:xfrm>
            <a:off x="4472544" y="2892320"/>
            <a:ext cx="198899" cy="593655"/>
            <a:chOff x="5958946" y="2938957"/>
            <a:chExt cx="198899" cy="593655"/>
          </a:xfrm>
        </p:grpSpPr>
        <p:cxnSp>
          <p:nvCxnSpPr>
            <p:cNvPr id="87" name="Shape 87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" name="Shape 88"/>
            <p:cNvSpPr/>
            <p:nvPr/>
          </p:nvSpPr>
          <p:spPr>
            <a:xfrm flipH="1" rot="10800000">
              <a:off x="5958946" y="3333713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idx="4294967295" type="body"/>
          </p:nvPr>
        </p:nvSpPr>
        <p:spPr>
          <a:xfrm>
            <a:off x="3376777" y="3420850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Technical Interviewing</a:t>
            </a:r>
          </a:p>
        </p:txBody>
      </p:sp>
      <p:grpSp>
        <p:nvGrpSpPr>
          <p:cNvPr id="90" name="Shape 90"/>
          <p:cNvGrpSpPr/>
          <p:nvPr/>
        </p:nvGrpSpPr>
        <p:grpSpPr>
          <a:xfrm>
            <a:off x="5732132" y="1722640"/>
            <a:ext cx="198899" cy="593656"/>
            <a:chOff x="3918083" y="1610215"/>
            <a:chExt cx="198899" cy="593656"/>
          </a:xfrm>
        </p:grpSpPr>
        <p:cxnSp>
          <p:nvCxnSpPr>
            <p:cNvPr id="91" name="Shape 9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" name="Shape 92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idx="4294967295" type="body"/>
          </p:nvPr>
        </p:nvSpPr>
        <p:spPr>
          <a:xfrm>
            <a:off x="4710166" y="1079325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Mock Interviewing and Elevator Pitch Practice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902050" y="121575"/>
            <a:ext cx="50469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March FT</a:t>
            </a:r>
            <a:r>
              <a:rPr b="1" lang="en" sz="1800">
                <a:solidFill>
                  <a:srgbClr val="FFFFFF"/>
                </a:solidFill>
              </a:rPr>
              <a:t>_Career Services Schedule</a:t>
            </a:r>
          </a:p>
        </p:txBody>
      </p:sp>
      <p:sp>
        <p:nvSpPr>
          <p:cNvPr id="95" name="Shape 95"/>
          <p:cNvSpPr txBox="1"/>
          <p:nvPr>
            <p:ph idx="4294967295" type="body"/>
          </p:nvPr>
        </p:nvSpPr>
        <p:spPr>
          <a:xfrm>
            <a:off x="3956291" y="2276500"/>
            <a:ext cx="13155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April 27th</a:t>
            </a:r>
          </a:p>
        </p:txBody>
      </p:sp>
      <p:sp>
        <p:nvSpPr>
          <p:cNvPr id="96" name="Shape 96"/>
          <p:cNvSpPr/>
          <p:nvPr/>
        </p:nvSpPr>
        <p:spPr>
          <a:xfrm>
            <a:off x="5062548" y="2214887"/>
            <a:ext cx="1605300" cy="7137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6322948" y="2214887"/>
            <a:ext cx="1605300" cy="7137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560874" y="2214899"/>
            <a:ext cx="1504500" cy="7137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4294967295" type="body"/>
          </p:nvPr>
        </p:nvSpPr>
        <p:spPr>
          <a:xfrm>
            <a:off x="5271791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May 2nd-4th</a:t>
            </a:r>
          </a:p>
        </p:txBody>
      </p:sp>
      <p:sp>
        <p:nvSpPr>
          <p:cNvPr id="100" name="Shape 100"/>
          <p:cNvSpPr txBox="1"/>
          <p:nvPr>
            <p:ph idx="4294967295" type="body"/>
          </p:nvPr>
        </p:nvSpPr>
        <p:spPr>
          <a:xfrm>
            <a:off x="6556416" y="2336550"/>
            <a:ext cx="13155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Week of May 1st &amp; 8th</a:t>
            </a:r>
          </a:p>
        </p:txBody>
      </p:sp>
      <p:sp>
        <p:nvSpPr>
          <p:cNvPr id="101" name="Shape 101"/>
          <p:cNvSpPr txBox="1"/>
          <p:nvPr>
            <p:ph idx="4294967295" type="body"/>
          </p:nvPr>
        </p:nvSpPr>
        <p:spPr>
          <a:xfrm>
            <a:off x="7689566" y="2336550"/>
            <a:ext cx="13155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DD (TBD)</a:t>
            </a:r>
          </a:p>
        </p:txBody>
      </p:sp>
      <p:sp>
        <p:nvSpPr>
          <p:cNvPr id="102" name="Shape 102"/>
          <p:cNvSpPr txBox="1"/>
          <p:nvPr>
            <p:ph idx="4294967295" type="body"/>
          </p:nvPr>
        </p:nvSpPr>
        <p:spPr>
          <a:xfrm>
            <a:off x="5931016" y="3368950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BCS-Career Profile Support</a:t>
            </a:r>
          </a:p>
        </p:txBody>
      </p:sp>
      <p:grpSp>
        <p:nvGrpSpPr>
          <p:cNvPr id="103" name="Shape 103"/>
          <p:cNvGrpSpPr/>
          <p:nvPr/>
        </p:nvGrpSpPr>
        <p:grpSpPr>
          <a:xfrm>
            <a:off x="7014919" y="2892320"/>
            <a:ext cx="198900" cy="593655"/>
            <a:chOff x="5958946" y="2938957"/>
            <a:chExt cx="198900" cy="593655"/>
          </a:xfrm>
        </p:grpSpPr>
        <p:cxnSp>
          <p:nvCxnSpPr>
            <p:cNvPr id="104" name="Shape 104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Shape 105"/>
            <p:cNvSpPr/>
            <p:nvPr/>
          </p:nvSpPr>
          <p:spPr>
            <a:xfrm flipH="1" rot="10800000">
              <a:off x="5958946" y="3333713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