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60" r:id="rId4"/>
    <p:sldId id="257"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79D5334-FB84-4001-B6E7-B42CE159B4AE}" type="datetimeFigureOut">
              <a:rPr lang="fr-FR" smtClean="0"/>
              <a:t>08/11/2023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37B855D-5368-4454-97AC-293165103ADB}" type="slidenum">
              <a:rPr lang="fr-FR" smtClean="0"/>
              <a:t>‹N°›</a:t>
            </a:fld>
            <a:endParaRPr lang="fr-FR"/>
          </a:p>
        </p:txBody>
      </p:sp>
    </p:spTree>
    <p:extLst>
      <p:ext uri="{BB962C8B-B14F-4D97-AF65-F5344CB8AC3E}">
        <p14:creationId xmlns:p14="http://schemas.microsoft.com/office/powerpoint/2010/main" val="216898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79D5334-FB84-4001-B6E7-B42CE159B4AE}" type="datetimeFigureOut">
              <a:rPr lang="fr-FR" smtClean="0"/>
              <a:t>08/11/2023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7B855D-5368-4454-97AC-293165103ADB}" type="slidenum">
              <a:rPr lang="fr-FR" smtClean="0"/>
              <a:t>‹N°›</a:t>
            </a:fld>
            <a:endParaRPr lang="fr-FR"/>
          </a:p>
        </p:txBody>
      </p:sp>
    </p:spTree>
    <p:extLst>
      <p:ext uri="{BB962C8B-B14F-4D97-AF65-F5344CB8AC3E}">
        <p14:creationId xmlns:p14="http://schemas.microsoft.com/office/powerpoint/2010/main" val="275264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79D5334-FB84-4001-B6E7-B42CE159B4AE}" type="datetimeFigureOut">
              <a:rPr lang="fr-FR" smtClean="0"/>
              <a:t>08/11/2023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7B855D-5368-4454-97AC-293165103ADB}" type="slidenum">
              <a:rPr lang="fr-FR" smtClean="0"/>
              <a:t>‹N°›</a:t>
            </a:fld>
            <a:endParaRPr lang="fr-FR"/>
          </a:p>
        </p:txBody>
      </p:sp>
    </p:spTree>
    <p:extLst>
      <p:ext uri="{BB962C8B-B14F-4D97-AF65-F5344CB8AC3E}">
        <p14:creationId xmlns:p14="http://schemas.microsoft.com/office/powerpoint/2010/main" val="3838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79D5334-FB84-4001-B6E7-B42CE159B4AE}" type="datetimeFigureOut">
              <a:rPr lang="fr-FR" smtClean="0"/>
              <a:t>08/11/2023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37B855D-5368-4454-97AC-293165103ADB}" type="slidenum">
              <a:rPr lang="fr-FR" smtClean="0"/>
              <a:t>‹N°›</a:t>
            </a:fld>
            <a:endParaRPr lang="fr-FR"/>
          </a:p>
        </p:txBody>
      </p:sp>
    </p:spTree>
    <p:extLst>
      <p:ext uri="{BB962C8B-B14F-4D97-AF65-F5344CB8AC3E}">
        <p14:creationId xmlns:p14="http://schemas.microsoft.com/office/powerpoint/2010/main" val="387411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579D5334-FB84-4001-B6E7-B42CE159B4AE}" type="datetimeFigureOut">
              <a:rPr lang="fr-FR" smtClean="0"/>
              <a:t>08/11/2023</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37B855D-5368-4454-97AC-293165103ADB}" type="slidenum">
              <a:rPr lang="fr-FR" smtClean="0"/>
              <a:t>‹N°›</a:t>
            </a:fld>
            <a:endParaRPr lang="fr-FR"/>
          </a:p>
        </p:txBody>
      </p:sp>
    </p:spTree>
    <p:extLst>
      <p:ext uri="{BB962C8B-B14F-4D97-AF65-F5344CB8AC3E}">
        <p14:creationId xmlns:p14="http://schemas.microsoft.com/office/powerpoint/2010/main" val="16409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9D5334-FB84-4001-B6E7-B42CE159B4AE}" type="datetimeFigureOut">
              <a:rPr lang="fr-FR" smtClean="0"/>
              <a:t>08/11/2023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37B855D-5368-4454-97AC-293165103ADB}" type="slidenum">
              <a:rPr lang="fr-FR" smtClean="0"/>
              <a:t>‹N°›</a:t>
            </a:fld>
            <a:endParaRPr lang="fr-FR"/>
          </a:p>
        </p:txBody>
      </p:sp>
    </p:spTree>
    <p:extLst>
      <p:ext uri="{BB962C8B-B14F-4D97-AF65-F5344CB8AC3E}">
        <p14:creationId xmlns:p14="http://schemas.microsoft.com/office/powerpoint/2010/main" val="313553685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79D5334-FB84-4001-B6E7-B42CE159B4AE}" type="datetimeFigureOut">
              <a:rPr lang="fr-FR" smtClean="0"/>
              <a:t>08/11/2023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37B855D-5368-4454-97AC-293165103ADB}" type="slidenum">
              <a:rPr lang="fr-FR" smtClean="0"/>
              <a:t>‹N°›</a:t>
            </a:fld>
            <a:endParaRPr lang="fr-FR"/>
          </a:p>
        </p:txBody>
      </p:sp>
    </p:spTree>
    <p:extLst>
      <p:ext uri="{BB962C8B-B14F-4D97-AF65-F5344CB8AC3E}">
        <p14:creationId xmlns:p14="http://schemas.microsoft.com/office/powerpoint/2010/main" val="7752069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79D5334-FB84-4001-B6E7-B42CE159B4AE}" type="datetimeFigureOut">
              <a:rPr lang="fr-FR" smtClean="0"/>
              <a:t>08/11/2023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37B855D-5368-4454-97AC-293165103ADB}" type="slidenum">
              <a:rPr lang="fr-FR" smtClean="0"/>
              <a:t>‹N°›</a:t>
            </a:fld>
            <a:endParaRPr lang="fr-FR"/>
          </a:p>
        </p:txBody>
      </p:sp>
    </p:spTree>
    <p:extLst>
      <p:ext uri="{BB962C8B-B14F-4D97-AF65-F5344CB8AC3E}">
        <p14:creationId xmlns:p14="http://schemas.microsoft.com/office/powerpoint/2010/main" val="11738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D5334-FB84-4001-B6E7-B42CE159B4AE}" type="datetimeFigureOut">
              <a:rPr lang="fr-FR" smtClean="0"/>
              <a:t>08/11/2023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37B855D-5368-4454-97AC-293165103ADB}" type="slidenum">
              <a:rPr lang="fr-FR" smtClean="0"/>
              <a:t>‹N°›</a:t>
            </a:fld>
            <a:endParaRPr lang="fr-FR"/>
          </a:p>
        </p:txBody>
      </p:sp>
    </p:spTree>
    <p:extLst>
      <p:ext uri="{BB962C8B-B14F-4D97-AF65-F5344CB8AC3E}">
        <p14:creationId xmlns:p14="http://schemas.microsoft.com/office/powerpoint/2010/main" val="246305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79D5334-FB84-4001-B6E7-B42CE159B4AE}" type="datetimeFigureOut">
              <a:rPr lang="fr-FR" smtClean="0"/>
              <a:t>08/11/2023</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37B855D-5368-4454-97AC-293165103ADB}" type="slidenum">
              <a:rPr lang="fr-FR" smtClean="0"/>
              <a:t>‹N°›</a:t>
            </a:fld>
            <a:endParaRPr lang="fr-FR"/>
          </a:p>
        </p:txBody>
      </p:sp>
    </p:spTree>
    <p:extLst>
      <p:ext uri="{BB962C8B-B14F-4D97-AF65-F5344CB8AC3E}">
        <p14:creationId xmlns:p14="http://schemas.microsoft.com/office/powerpoint/2010/main" val="1679660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79D5334-FB84-4001-B6E7-B42CE159B4AE}" type="datetimeFigureOut">
              <a:rPr lang="fr-FR" smtClean="0"/>
              <a:t>08/11/2023</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37B855D-5368-4454-97AC-293165103ADB}" type="slidenum">
              <a:rPr lang="fr-FR" smtClean="0"/>
              <a:t>‹N°›</a:t>
            </a:fld>
            <a:endParaRPr lang="fr-FR"/>
          </a:p>
        </p:txBody>
      </p:sp>
    </p:spTree>
    <p:extLst>
      <p:ext uri="{BB962C8B-B14F-4D97-AF65-F5344CB8AC3E}">
        <p14:creationId xmlns:p14="http://schemas.microsoft.com/office/powerpoint/2010/main" val="239551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79D5334-FB84-4001-B6E7-B42CE159B4AE}" type="datetimeFigureOut">
              <a:rPr lang="fr-FR" smtClean="0"/>
              <a:t>08/11/2023</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37B855D-5368-4454-97AC-293165103ADB}" type="slidenum">
              <a:rPr lang="fr-FR" smtClean="0"/>
              <a:t>‹N°›</a:t>
            </a:fld>
            <a:endParaRPr lang="fr-FR"/>
          </a:p>
        </p:txBody>
      </p:sp>
    </p:spTree>
    <p:extLst>
      <p:ext uri="{BB962C8B-B14F-4D97-AF65-F5344CB8AC3E}">
        <p14:creationId xmlns:p14="http://schemas.microsoft.com/office/powerpoint/2010/main" val="373089359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mongodb.com/nosql-explain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AD5F46-EE3B-AD17-EBE2-D390C62EF936}"/>
              </a:ext>
            </a:extLst>
          </p:cNvPr>
          <p:cNvSpPr>
            <a:spLocks noGrp="1"/>
          </p:cNvSpPr>
          <p:nvPr>
            <p:ph type="ctrTitle"/>
          </p:nvPr>
        </p:nvSpPr>
        <p:spPr>
          <a:xfrm>
            <a:off x="1069848" y="2272683"/>
            <a:ext cx="9598152" cy="1272791"/>
          </a:xfrm>
        </p:spPr>
        <p:txBody>
          <a:bodyPr/>
          <a:lstStyle/>
          <a:p>
            <a:r>
              <a:rPr lang="fr-FR" b="0" i="0" dirty="0">
                <a:solidFill>
                  <a:schemeClr val="tx1"/>
                </a:solidFill>
                <a:effectLst/>
                <a:latin typeface="Söhne"/>
              </a:rPr>
              <a:t>MongoDB vs SQL</a:t>
            </a:r>
            <a:endParaRPr lang="fr-FR" dirty="0">
              <a:solidFill>
                <a:schemeClr val="tx1"/>
              </a:solidFill>
            </a:endParaRPr>
          </a:p>
        </p:txBody>
      </p:sp>
    </p:spTree>
    <p:extLst>
      <p:ext uri="{BB962C8B-B14F-4D97-AF65-F5344CB8AC3E}">
        <p14:creationId xmlns:p14="http://schemas.microsoft.com/office/powerpoint/2010/main" val="259351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E7B636-019A-823E-9845-18A0D167521A}"/>
              </a:ext>
            </a:extLst>
          </p:cNvPr>
          <p:cNvSpPr>
            <a:spLocks noGrp="1"/>
          </p:cNvSpPr>
          <p:nvPr>
            <p:ph type="title"/>
          </p:nvPr>
        </p:nvSpPr>
        <p:spPr/>
        <p:txBody>
          <a:bodyPr/>
          <a:lstStyle/>
          <a:p>
            <a:pPr algn="ctr"/>
            <a:r>
              <a:rPr lang="fr-FR" dirty="0"/>
              <a:t>MONGODB</a:t>
            </a:r>
          </a:p>
        </p:txBody>
      </p:sp>
      <p:sp>
        <p:nvSpPr>
          <p:cNvPr id="3" name="Espace réservé du contenu 2">
            <a:extLst>
              <a:ext uri="{FF2B5EF4-FFF2-40B4-BE49-F238E27FC236}">
                <a16:creationId xmlns:a16="http://schemas.microsoft.com/office/drawing/2014/main" id="{D8A46518-855F-94C2-C47D-BA67F2ABD36F}"/>
              </a:ext>
            </a:extLst>
          </p:cNvPr>
          <p:cNvSpPr>
            <a:spLocks noGrp="1"/>
          </p:cNvSpPr>
          <p:nvPr>
            <p:ph idx="1"/>
          </p:nvPr>
        </p:nvSpPr>
        <p:spPr/>
        <p:txBody>
          <a:bodyPr/>
          <a:lstStyle/>
          <a:p>
            <a:r>
              <a:rPr lang="en-US" sz="2400" b="0" i="0" dirty="0">
                <a:effectLst/>
                <a:latin typeface="Times New Roman" panose="02020603050405020304" pitchFamily="18" charset="0"/>
                <a:cs typeface="Times New Roman" panose="02020603050405020304" pitchFamily="18" charset="0"/>
              </a:rPr>
              <a:t>MongoDB is a scalable, flexible </a:t>
            </a:r>
            <a:r>
              <a:rPr lang="en-US" sz="2400" b="0" i="0" strike="noStrike" dirty="0">
                <a:solidFill>
                  <a:schemeClr val="accent1">
                    <a:lumMod val="7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NoSQL</a:t>
            </a:r>
            <a:r>
              <a:rPr lang="en-US" sz="2400" b="0" i="0" dirty="0">
                <a:effectLst/>
                <a:latin typeface="Times New Roman" panose="02020603050405020304" pitchFamily="18" charset="0"/>
                <a:cs typeface="Times New Roman" panose="02020603050405020304" pitchFamily="18" charset="0"/>
              </a:rPr>
              <a:t> document database platform designed to overcome the relational databases approach and the limitations of other NoSQL solutions. MongoDB is well known for its horizontal scaling and load balancing capabilities, which has given application developers an unprecedented level of flexibility and scalability.</a:t>
            </a:r>
          </a:p>
          <a:p>
            <a:r>
              <a:rPr lang="en-US" sz="2400" b="0" i="0" dirty="0">
                <a:effectLst/>
                <a:latin typeface="Times New Roman" panose="02020603050405020304" pitchFamily="18" charset="0"/>
                <a:cs typeface="Times New Roman" panose="02020603050405020304" pitchFamily="18" charset="0"/>
              </a:rPr>
              <a:t>MongoDB is a </a:t>
            </a:r>
            <a:r>
              <a:rPr lang="en-US" sz="2400" b="0" i="0" dirty="0">
                <a:solidFill>
                  <a:schemeClr val="accent1">
                    <a:lumMod val="75000"/>
                  </a:schemeClr>
                </a:solidFill>
                <a:effectLst/>
                <a:latin typeface="Times New Roman" panose="02020603050405020304" pitchFamily="18" charset="0"/>
                <a:cs typeface="Times New Roman" panose="02020603050405020304" pitchFamily="18" charset="0"/>
              </a:rPr>
              <a:t>non-relational document database </a:t>
            </a:r>
            <a:r>
              <a:rPr lang="en-US" sz="2400" b="0" i="0" dirty="0">
                <a:effectLst/>
                <a:latin typeface="Times New Roman" panose="02020603050405020304" pitchFamily="18" charset="0"/>
                <a:cs typeface="Times New Roman" panose="02020603050405020304" pitchFamily="18" charset="0"/>
              </a:rPr>
              <a:t>that provides support for JSON-like storage. The MongoDB database has a flexible data model that enables you to store unstructured data, and it provides full indexing support, and replication with rich and intuitive APIs.</a:t>
            </a:r>
            <a:endParaRPr lang="fr-FR" sz="2400"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67922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E73B7E-3103-2F89-60DF-6B008F0F9590}"/>
              </a:ext>
            </a:extLst>
          </p:cNvPr>
          <p:cNvSpPr>
            <a:spLocks noGrp="1"/>
          </p:cNvSpPr>
          <p:nvPr>
            <p:ph type="title"/>
          </p:nvPr>
        </p:nvSpPr>
        <p:spPr/>
        <p:txBody>
          <a:bodyPr/>
          <a:lstStyle/>
          <a:p>
            <a:pPr algn="ctr"/>
            <a:r>
              <a:rPr lang="fr-FR" dirty="0"/>
              <a:t>SQL</a:t>
            </a:r>
          </a:p>
        </p:txBody>
      </p:sp>
      <p:sp>
        <p:nvSpPr>
          <p:cNvPr id="3" name="Espace réservé du contenu 2">
            <a:extLst>
              <a:ext uri="{FF2B5EF4-FFF2-40B4-BE49-F238E27FC236}">
                <a16:creationId xmlns:a16="http://schemas.microsoft.com/office/drawing/2014/main" id="{8F90D777-DE58-ABDA-CBC1-A9CEF96DFC77}"/>
              </a:ext>
            </a:extLst>
          </p:cNvPr>
          <p:cNvSpPr>
            <a:spLocks noGrp="1"/>
          </p:cNvSpPr>
          <p:nvPr>
            <p:ph idx="1"/>
          </p:nvPr>
        </p:nvSpPr>
        <p:spPr/>
        <p:txBody>
          <a:bodyPr/>
          <a:lstStyle/>
          <a:p>
            <a:r>
              <a:rPr lang="en-US" sz="2400" b="0" i="0" dirty="0">
                <a:effectLst/>
                <a:latin typeface="Times New Roman" panose="02020603050405020304" pitchFamily="18" charset="0"/>
                <a:cs typeface="Times New Roman" panose="02020603050405020304" pitchFamily="18" charset="0"/>
              </a:rPr>
              <a:t>Structured query language (SQL) is </a:t>
            </a:r>
            <a:r>
              <a:rPr lang="en-US" sz="2400" b="0" i="0" dirty="0">
                <a:solidFill>
                  <a:schemeClr val="accent1">
                    <a:lumMod val="75000"/>
                  </a:schemeClr>
                </a:solidFill>
                <a:effectLst/>
                <a:latin typeface="Times New Roman" panose="02020603050405020304" pitchFamily="18" charset="0"/>
                <a:cs typeface="Times New Roman" panose="02020603050405020304" pitchFamily="18" charset="0"/>
              </a:rPr>
              <a:t>a programming language for storing and processing information in a relational database</a:t>
            </a:r>
            <a:r>
              <a:rPr lang="en-US" sz="2400" b="0" i="0" dirty="0">
                <a:effectLst/>
                <a:latin typeface="Times New Roman" panose="02020603050405020304" pitchFamily="18" charset="0"/>
                <a:cs typeface="Times New Roman" panose="02020603050405020304" pitchFamily="18" charset="0"/>
              </a:rPr>
              <a:t>. A relational database stores information in tabular form, with rows and columns representing different data attributes and the various relationships between the data values.</a:t>
            </a:r>
          </a:p>
          <a:p>
            <a:r>
              <a:rPr lang="en-US" sz="2400" b="0" i="0" dirty="0">
                <a:solidFill>
                  <a:schemeClr val="bg2">
                    <a:lumMod val="10000"/>
                  </a:schemeClr>
                </a:solidFill>
                <a:effectLst/>
                <a:latin typeface="Times New Roman" panose="02020603050405020304" pitchFamily="18" charset="0"/>
                <a:cs typeface="Times New Roman" panose="02020603050405020304" pitchFamily="18" charset="0"/>
              </a:rPr>
              <a:t> SQL is used to communicate with a database. According to ANSI (American National Standards Institute), it is the standard language for relational database management systems.</a:t>
            </a:r>
          </a:p>
          <a:p>
            <a:endParaRPr lang="fr-FR" dirty="0"/>
          </a:p>
        </p:txBody>
      </p:sp>
    </p:spTree>
    <p:extLst>
      <p:ext uri="{BB962C8B-B14F-4D97-AF65-F5344CB8AC3E}">
        <p14:creationId xmlns:p14="http://schemas.microsoft.com/office/powerpoint/2010/main" val="129461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0A0523-D833-D20C-3B7E-375E54446A72}"/>
              </a:ext>
            </a:extLst>
          </p:cNvPr>
          <p:cNvSpPr>
            <a:spLocks noGrp="1"/>
          </p:cNvSpPr>
          <p:nvPr>
            <p:ph type="title"/>
          </p:nvPr>
        </p:nvSpPr>
        <p:spPr>
          <a:xfrm>
            <a:off x="1063752" y="202707"/>
            <a:ext cx="10058400" cy="1609344"/>
          </a:xfrm>
        </p:spPr>
        <p:txBody>
          <a:bodyPr/>
          <a:lstStyle/>
          <a:p>
            <a:pPr algn="ctr"/>
            <a:r>
              <a:rPr lang="fr-FR" dirty="0" err="1"/>
              <a:t>comparison</a:t>
            </a:r>
            <a:endParaRPr lang="fr-FR" dirty="0"/>
          </a:p>
        </p:txBody>
      </p:sp>
      <p:graphicFrame>
        <p:nvGraphicFramePr>
          <p:cNvPr id="4" name="Espace réservé du contenu 3">
            <a:extLst>
              <a:ext uri="{FF2B5EF4-FFF2-40B4-BE49-F238E27FC236}">
                <a16:creationId xmlns:a16="http://schemas.microsoft.com/office/drawing/2014/main" id="{7BBD8537-21BB-E3FD-D8E8-1860FECBA678}"/>
              </a:ext>
            </a:extLst>
          </p:cNvPr>
          <p:cNvGraphicFramePr>
            <a:graphicFrameLocks noGrp="1"/>
          </p:cNvGraphicFramePr>
          <p:nvPr>
            <p:ph idx="1"/>
            <p:extLst>
              <p:ext uri="{D42A27DB-BD31-4B8C-83A1-F6EECF244321}">
                <p14:modId xmlns:p14="http://schemas.microsoft.com/office/powerpoint/2010/main" val="3806052807"/>
              </p:ext>
            </p:extLst>
          </p:nvPr>
        </p:nvGraphicFramePr>
        <p:xfrm>
          <a:off x="957220" y="1496503"/>
          <a:ext cx="10058400" cy="5158790"/>
        </p:xfrm>
        <a:graphic>
          <a:graphicData uri="http://schemas.openxmlformats.org/drawingml/2006/table">
            <a:tbl>
              <a:tblPr firstRow="1" bandRow="1">
                <a:tableStyleId>{5C22544A-7EE6-4342-B048-85BDC9FD1C3A}</a:tableStyleId>
              </a:tblPr>
              <a:tblGrid>
                <a:gridCol w="5153272">
                  <a:extLst>
                    <a:ext uri="{9D8B030D-6E8A-4147-A177-3AD203B41FA5}">
                      <a16:colId xmlns:a16="http://schemas.microsoft.com/office/drawing/2014/main" val="1496783538"/>
                    </a:ext>
                  </a:extLst>
                </a:gridCol>
                <a:gridCol w="4905128">
                  <a:extLst>
                    <a:ext uri="{9D8B030D-6E8A-4147-A177-3AD203B41FA5}">
                      <a16:colId xmlns:a16="http://schemas.microsoft.com/office/drawing/2014/main" val="2982156941"/>
                    </a:ext>
                  </a:extLst>
                </a:gridCol>
              </a:tblGrid>
              <a:tr h="586790">
                <a:tc>
                  <a:txBody>
                    <a:bodyPr/>
                    <a:lstStyle/>
                    <a:p>
                      <a:pPr algn="ctr"/>
                      <a:r>
                        <a:rPr lang="fr-FR" sz="2000" dirty="0"/>
                        <a:t>MySQL</a:t>
                      </a:r>
                    </a:p>
                  </a:txBody>
                  <a:tcPr/>
                </a:tc>
                <a:tc>
                  <a:txBody>
                    <a:bodyPr/>
                    <a:lstStyle/>
                    <a:p>
                      <a:pPr algn="ctr"/>
                      <a:r>
                        <a:rPr lang="fr-FR" sz="2000" dirty="0"/>
                        <a:t>MongoDB</a:t>
                      </a:r>
                    </a:p>
                  </a:txBody>
                  <a:tcPr/>
                </a:tc>
                <a:extLst>
                  <a:ext uri="{0D108BD9-81ED-4DB2-BD59-A6C34878D82A}">
                    <a16:rowId xmlns:a16="http://schemas.microsoft.com/office/drawing/2014/main" val="3394005966"/>
                  </a:ext>
                </a:extLst>
              </a:tr>
              <a:tr h="132156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2000" dirty="0" err="1">
                          <a:latin typeface="+mn-lt"/>
                        </a:rPr>
                        <a:t>Define</a:t>
                      </a:r>
                      <a:r>
                        <a:rPr lang="fr-FR" sz="2000" dirty="0">
                          <a:latin typeface="+mn-lt"/>
                        </a:rPr>
                        <a:t> the </a:t>
                      </a:r>
                      <a:r>
                        <a:rPr lang="fr-FR" sz="2000" dirty="0" err="1">
                          <a:latin typeface="+mn-lt"/>
                        </a:rPr>
                        <a:t>schema</a:t>
                      </a:r>
                      <a:r>
                        <a:rPr lang="fr-FR" sz="2000" dirty="0">
                          <a:latin typeface="+mn-lt"/>
                        </a:rPr>
                        <a:t> </a:t>
                      </a:r>
                      <a:r>
                        <a:rPr lang="fr-FR" sz="2000" dirty="0" err="1">
                          <a:latin typeface="+mn-lt"/>
                        </a:rPr>
                        <a:t>before</a:t>
                      </a:r>
                      <a:r>
                        <a:rPr lang="fr-FR" sz="2000" dirty="0">
                          <a:latin typeface="+mn-lt"/>
                        </a:rPr>
                        <a:t> start </a:t>
                      </a:r>
                      <a:r>
                        <a:rPr lang="fr-FR" sz="2000" dirty="0" err="1">
                          <a:latin typeface="+mn-lt"/>
                        </a:rPr>
                        <a:t>inserting</a:t>
                      </a:r>
                      <a:r>
                        <a:rPr lang="fr-FR" sz="2000" dirty="0">
                          <a:latin typeface="+mn-lt"/>
                        </a:rPr>
                        <a:t> data</a:t>
                      </a:r>
                      <a:r>
                        <a:rPr lang="en-US" sz="2000" b="0" i="0" dirty="0">
                          <a:effectLst/>
                          <a:latin typeface="+mn-lt"/>
                        </a:rPr>
                        <a:t>.</a:t>
                      </a:r>
                      <a:endParaRPr lang="fr-FR" sz="2000" dirty="0">
                        <a:latin typeface="+mn-lt"/>
                      </a:endParaRPr>
                    </a:p>
                    <a:p>
                      <a:pPr marL="342900" indent="-342900">
                        <a:buFont typeface="Wingdings" panose="05000000000000000000" pitchFamily="2" charset="2"/>
                        <a:buChar char="v"/>
                      </a:pPr>
                      <a:endParaRPr lang="fr-FR" sz="2000" dirty="0">
                        <a:latin typeface="+mn-lt"/>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2000" dirty="0">
                          <a:latin typeface="+mn-lt"/>
                        </a:rPr>
                        <a:t> MySQL </a:t>
                      </a:r>
                      <a:r>
                        <a:rPr lang="fr-FR" sz="2000" dirty="0" err="1">
                          <a:latin typeface="+mn-lt"/>
                        </a:rPr>
                        <a:t>is</a:t>
                      </a:r>
                      <a:r>
                        <a:rPr lang="fr-FR" sz="2000" dirty="0">
                          <a:latin typeface="+mn-lt"/>
                        </a:rPr>
                        <a:t> </a:t>
                      </a:r>
                      <a:r>
                        <a:rPr lang="fr-FR" sz="2000" dirty="0" err="1">
                          <a:latin typeface="+mn-lt"/>
                        </a:rPr>
                        <a:t>typically</a:t>
                      </a:r>
                      <a:r>
                        <a:rPr lang="fr-FR" sz="2000" dirty="0">
                          <a:latin typeface="+mn-lt"/>
                        </a:rPr>
                        <a:t> </a:t>
                      </a:r>
                      <a:r>
                        <a:rPr lang="fr-FR" sz="2000" dirty="0" err="1">
                          <a:latin typeface="+mn-lt"/>
                        </a:rPr>
                        <a:t>scaled</a:t>
                      </a:r>
                      <a:r>
                        <a:rPr lang="fr-FR" sz="2000" dirty="0">
                          <a:latin typeface="+mn-lt"/>
                        </a:rPr>
                        <a:t> </a:t>
                      </a:r>
                      <a:r>
                        <a:rPr lang="fr-FR" sz="2000" dirty="0" err="1">
                          <a:latin typeface="+mn-lt"/>
                        </a:rPr>
                        <a:t>vertically</a:t>
                      </a:r>
                      <a:r>
                        <a:rPr lang="en-US" sz="2000" b="0" i="0" dirty="0">
                          <a:effectLst/>
                          <a:latin typeface="+mn-lt"/>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2000" b="0" i="0" dirty="0">
                        <a:effectLst/>
                        <a:latin typeface="+mn-lt"/>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000" b="0" i="0" dirty="0">
                          <a:effectLst/>
                          <a:latin typeface="+mn-lt"/>
                        </a:rPr>
                        <a:t> Has full ACID ( </a:t>
                      </a:r>
                      <a:r>
                        <a:rPr lang="en-US" sz="2000" b="0" i="0" dirty="0" err="1">
                          <a:effectLst/>
                          <a:latin typeface="+mn-lt"/>
                        </a:rPr>
                        <a:t>Atomicity,Consistency</a:t>
                      </a:r>
                      <a:r>
                        <a:rPr lang="en-US" sz="2000" b="0" i="0" dirty="0">
                          <a:effectLst/>
                          <a:latin typeface="+mn-lt"/>
                        </a:rPr>
                        <a:t>, </a:t>
                      </a:r>
                      <a:r>
                        <a:rPr lang="en-US" sz="2000" b="0" i="0" dirty="0" err="1">
                          <a:effectLst/>
                          <a:latin typeface="+mn-lt"/>
                        </a:rPr>
                        <a:t>Isolation,Durability</a:t>
                      </a:r>
                      <a:r>
                        <a:rPr lang="en-US" sz="2000" b="0" i="0" dirty="0">
                          <a:effectLst/>
                          <a:latin typeface="+mn-lt"/>
                        </a:rPr>
                        <a:t>) properties.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000" b="0" i="0" dirty="0">
                          <a:effectLst/>
                          <a:latin typeface="+mn-lt"/>
                        </a:rPr>
                        <a:t> Optimized for complex queries and can handle large amounts of data very efficiently when the data is properly indexed.</a:t>
                      </a:r>
                      <a:endParaRPr lang="fr-FR" sz="2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latin typeface="+mn-lt"/>
                      </a:endParaRPr>
                    </a:p>
                    <a:p>
                      <a:endParaRPr lang="fr-FR" dirty="0">
                        <a:latin typeface="+mn-lt"/>
                      </a:endParaRPr>
                    </a:p>
                  </a:txBody>
                  <a:tcPr/>
                </a:tc>
                <a:tc>
                  <a:txBody>
                    <a:bodyPr/>
                    <a:lstStyle/>
                    <a:p>
                      <a:pPr marL="342900" indent="-342900" algn="l">
                        <a:buFont typeface="Wingdings" panose="05000000000000000000" pitchFamily="2" charset="2"/>
                        <a:buChar char="v"/>
                      </a:pPr>
                      <a:r>
                        <a:rPr lang="fr-FR" sz="2000" dirty="0">
                          <a:latin typeface="+mn-lt"/>
                        </a:rPr>
                        <a:t> Don’t </a:t>
                      </a:r>
                      <a:r>
                        <a:rPr lang="fr-FR" sz="2000" dirty="0" err="1">
                          <a:latin typeface="+mn-lt"/>
                        </a:rPr>
                        <a:t>need</a:t>
                      </a:r>
                      <a:r>
                        <a:rPr lang="fr-FR" sz="2000" dirty="0">
                          <a:latin typeface="+mn-lt"/>
                        </a:rPr>
                        <a:t> to </a:t>
                      </a:r>
                      <a:r>
                        <a:rPr lang="fr-FR" sz="2000" dirty="0" err="1">
                          <a:latin typeface="+mn-lt"/>
                        </a:rPr>
                        <a:t>define</a:t>
                      </a:r>
                      <a:r>
                        <a:rPr lang="fr-FR" sz="2000" dirty="0">
                          <a:latin typeface="+mn-lt"/>
                        </a:rPr>
                        <a:t> </a:t>
                      </a:r>
                      <a:r>
                        <a:rPr lang="fr-FR" sz="2000" dirty="0" err="1">
                          <a:latin typeface="+mn-lt"/>
                        </a:rPr>
                        <a:t>schema</a:t>
                      </a:r>
                      <a:r>
                        <a:rPr lang="fr-FR" sz="2000" dirty="0">
                          <a:latin typeface="+mn-lt"/>
                        </a:rPr>
                        <a:t> </a:t>
                      </a:r>
                      <a:r>
                        <a:rPr lang="fr-FR" sz="2000" dirty="0" err="1">
                          <a:latin typeface="+mn-lt"/>
                        </a:rPr>
                        <a:t>before</a:t>
                      </a:r>
                      <a:r>
                        <a:rPr lang="fr-FR" sz="2000" dirty="0">
                          <a:latin typeface="+mn-lt"/>
                        </a:rPr>
                        <a:t> </a:t>
                      </a:r>
                      <a:r>
                        <a:rPr lang="fr-FR" sz="2000" dirty="0" err="1">
                          <a:latin typeface="+mn-lt"/>
                        </a:rPr>
                        <a:t>inserting</a:t>
                      </a:r>
                      <a:r>
                        <a:rPr lang="fr-FR" sz="2000" dirty="0">
                          <a:latin typeface="+mn-lt"/>
                        </a:rPr>
                        <a:t> data.</a:t>
                      </a:r>
                    </a:p>
                    <a:p>
                      <a:pPr marL="0" indent="0" algn="l">
                        <a:buFont typeface="Wingdings" panose="05000000000000000000" pitchFamily="2" charset="2"/>
                        <a:buNone/>
                      </a:pPr>
                      <a:endParaRPr lang="fr-FR" sz="2000" dirty="0">
                        <a:latin typeface="+mn-lt"/>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2000" dirty="0">
                          <a:latin typeface="+mn-lt"/>
                        </a:rPr>
                        <a:t> MongoDB, </a:t>
                      </a:r>
                      <a:r>
                        <a:rPr lang="fr-FR" sz="2000" dirty="0" err="1">
                          <a:latin typeface="+mn-lt"/>
                        </a:rPr>
                        <a:t>is</a:t>
                      </a:r>
                      <a:r>
                        <a:rPr lang="fr-FR" sz="2000" dirty="0">
                          <a:latin typeface="+mn-lt"/>
                        </a:rPr>
                        <a:t> </a:t>
                      </a:r>
                      <a:r>
                        <a:rPr lang="fr-FR" sz="2000" dirty="0" err="1">
                          <a:latin typeface="+mn-lt"/>
                        </a:rPr>
                        <a:t>built</a:t>
                      </a:r>
                      <a:r>
                        <a:rPr lang="fr-FR" sz="2000" dirty="0">
                          <a:latin typeface="+mn-lt"/>
                        </a:rPr>
                        <a:t> for horizontal </a:t>
                      </a:r>
                      <a:r>
                        <a:rPr lang="fr-FR" sz="2000" dirty="0" err="1">
                          <a:latin typeface="+mn-lt"/>
                        </a:rPr>
                        <a:t>scalability</a:t>
                      </a:r>
                      <a:r>
                        <a:rPr lang="fr-FR" sz="2000" dirty="0">
                          <a:latin typeface="+mn-lt"/>
                        </a:rPr>
                        <a:t> </a:t>
                      </a:r>
                      <a:r>
                        <a:rPr lang="en-US" sz="2000" b="0" i="0" dirty="0">
                          <a:effectLst/>
                          <a:latin typeface="+mn-lt"/>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fr-FR" sz="2000" dirty="0">
                          <a:latin typeface="+mn-lt"/>
                        </a:rPr>
                        <a:t> MongoDB </a:t>
                      </a:r>
                      <a:r>
                        <a:rPr lang="fr-FR" sz="2000" dirty="0" err="1">
                          <a:latin typeface="+mn-lt"/>
                        </a:rPr>
                        <a:t>also</a:t>
                      </a:r>
                      <a:r>
                        <a:rPr lang="fr-FR" sz="2000" dirty="0">
                          <a:latin typeface="+mn-lt"/>
                        </a:rPr>
                        <a:t> supports ACID transactions </a:t>
                      </a:r>
                      <a:r>
                        <a:rPr lang="fr-FR" sz="2000" dirty="0" err="1">
                          <a:latin typeface="+mn-lt"/>
                        </a:rPr>
                        <a:t>from</a:t>
                      </a:r>
                      <a:r>
                        <a:rPr lang="fr-FR" sz="2000" dirty="0">
                          <a:latin typeface="+mn-lt"/>
                        </a:rPr>
                        <a:t> version 4</a:t>
                      </a:r>
                      <a:r>
                        <a:rPr lang="en-US" sz="2000" b="0" i="0" dirty="0">
                          <a:effectLst/>
                          <a:latin typeface="+mn-lt"/>
                        </a:rPr>
                        <a:t>.</a:t>
                      </a:r>
                      <a:r>
                        <a:rPr lang="fr-FR" sz="2000" b="0" i="0" dirty="0">
                          <a:effectLst/>
                          <a:latin typeface="+mn-lt"/>
                        </a:rPr>
                        <a:t>0 and </a:t>
                      </a:r>
                      <a:r>
                        <a:rPr lang="fr-FR" sz="2000" b="0" i="0" dirty="0" err="1">
                          <a:effectLst/>
                          <a:latin typeface="+mn-lt"/>
                        </a:rPr>
                        <a:t>onwards</a:t>
                      </a:r>
                      <a:r>
                        <a:rPr lang="en-US" sz="2000" b="0" i="0" dirty="0">
                          <a:effectLst/>
                          <a:latin typeface="+mn-lt"/>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000" b="0" i="0" dirty="0">
                          <a:effectLst/>
                          <a:latin typeface="+mn-lt"/>
                        </a:rPr>
                        <a:t>Often faster for write operations and can handle large volumes of unstructured or semi-structured data more efficiently.</a:t>
                      </a:r>
                      <a:endParaRPr lang="fr-FR" sz="20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latin typeface="+mn-lt"/>
                      </a:endParaRPr>
                    </a:p>
                    <a:p>
                      <a:endParaRPr lang="fr-FR" dirty="0">
                        <a:latin typeface="+mn-lt"/>
                      </a:endParaRPr>
                    </a:p>
                  </a:txBody>
                  <a:tcPr/>
                </a:tc>
                <a:extLst>
                  <a:ext uri="{0D108BD9-81ED-4DB2-BD59-A6C34878D82A}">
                    <a16:rowId xmlns:a16="http://schemas.microsoft.com/office/drawing/2014/main" val="2545745363"/>
                  </a:ext>
                </a:extLst>
              </a:tr>
            </a:tbl>
          </a:graphicData>
        </a:graphic>
      </p:graphicFrame>
    </p:spTree>
    <p:extLst>
      <p:ext uri="{BB962C8B-B14F-4D97-AF65-F5344CB8AC3E}">
        <p14:creationId xmlns:p14="http://schemas.microsoft.com/office/powerpoint/2010/main" val="2763821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353C1DD-21DC-866B-7BF1-9F752F0D0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144" y="1642371"/>
            <a:ext cx="8573243" cy="3268996"/>
          </a:xfrm>
        </p:spPr>
      </p:pic>
    </p:spTree>
    <p:extLst>
      <p:ext uri="{BB962C8B-B14F-4D97-AF65-F5344CB8AC3E}">
        <p14:creationId xmlns:p14="http://schemas.microsoft.com/office/powerpoint/2010/main" val="455675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de bois]]</Template>
  <TotalTime>77</TotalTime>
  <Words>281</Words>
  <Application>Microsoft Office PowerPoint</Application>
  <PresentationFormat>Grand écran</PresentationFormat>
  <Paragraphs>23</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Rockwell</vt:lpstr>
      <vt:lpstr>Rockwell Condensed</vt:lpstr>
      <vt:lpstr>Söhne</vt:lpstr>
      <vt:lpstr>Times New Roman</vt:lpstr>
      <vt:lpstr>Wingdings</vt:lpstr>
      <vt:lpstr>Type de bois</vt:lpstr>
      <vt:lpstr>MongoDB vs SQL</vt:lpstr>
      <vt:lpstr>MONGODB</vt:lpstr>
      <vt:lpstr>SQL</vt:lpstr>
      <vt:lpstr>comparison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ade mm</dc:creator>
  <cp:lastModifiedBy>ade mm</cp:lastModifiedBy>
  <cp:revision>1</cp:revision>
  <dcterms:created xsi:type="dcterms:W3CDTF">2023-11-08T13:53:04Z</dcterms:created>
  <dcterms:modified xsi:type="dcterms:W3CDTF">2023-11-08T15:11:03Z</dcterms:modified>
</cp:coreProperties>
</file>