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Canva Sans" panose="020B0604020202020204" charset="0"/>
      <p:regular r:id="rId12"/>
    </p:embeddedFont>
    <p:embeddedFont>
      <p:font typeface="Canva Sans Bold" panose="020B0604020202020204" charset="0"/>
      <p:regular r:id="rId13"/>
    </p:embeddedFont>
    <p:embeddedFont>
      <p:font typeface="League Spartan" panose="020B0604020202020204" charset="0"/>
      <p:regular r:id="rId14"/>
    </p:embeddedFont>
    <p:embeddedFont>
      <p:font typeface="Poppins" panose="00000500000000000000" pitchFamily="2" charset="0"/>
      <p:regular r:id="rId15"/>
    </p:embeddedFont>
    <p:embeddedFont>
      <p:font typeface="Poppins Bold" panose="00000800000000000000" charset="0"/>
      <p:regular r:id="rId16"/>
    </p:embeddedFont>
    <p:embeddedFont>
      <p:font typeface="Poppins Italics" panose="020B0604020202020204" charset="0"/>
      <p:regular r:id="rId17"/>
    </p:embeddedFont>
    <p:embeddedFont>
      <p:font typeface="Roboto" panose="02000000000000000000" pitchFamily="2"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38AEFF-E7CF-4E5F-9B49-EC7E9F30B1AF}" v="20" dt="2025-04-04T22:03:12.1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4.fntdata"/><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tenda Manyepa" userId="d74a8697-f88e-4da1-bd48-44b62005c622" providerId="ADAL" clId="{FC38AEFF-E7CF-4E5F-9B49-EC7E9F30B1AF}"/>
    <pc:docChg chg="custSel modSld">
      <pc:chgData name="Tatenda Manyepa" userId="d74a8697-f88e-4da1-bd48-44b62005c622" providerId="ADAL" clId="{FC38AEFF-E7CF-4E5F-9B49-EC7E9F30B1AF}" dt="2025-04-05T00:18:15.541" v="40" actId="478"/>
      <pc:docMkLst>
        <pc:docMk/>
      </pc:docMkLst>
      <pc:sldChg chg="addSp delSp modSp mod delAnim">
        <pc:chgData name="Tatenda Manyepa" userId="d74a8697-f88e-4da1-bd48-44b62005c622" providerId="ADAL" clId="{FC38AEFF-E7CF-4E5F-9B49-EC7E9F30B1AF}" dt="2025-04-05T00:17:51.034" v="33" actId="1076"/>
        <pc:sldMkLst>
          <pc:docMk/>
          <pc:sldMk cId="0" sldId="256"/>
        </pc:sldMkLst>
        <pc:grpChg chg="mod">
          <ac:chgData name="Tatenda Manyepa" userId="d74a8697-f88e-4da1-bd48-44b62005c622" providerId="ADAL" clId="{FC38AEFF-E7CF-4E5F-9B49-EC7E9F30B1AF}" dt="2025-04-05T00:17:51.034" v="33" actId="1076"/>
          <ac:grpSpMkLst>
            <pc:docMk/>
            <pc:sldMk cId="0" sldId="256"/>
            <ac:grpSpMk id="8" creationId="{00000000-0000-0000-0000-000000000000}"/>
          </ac:grpSpMkLst>
        </pc:grpChg>
        <pc:picChg chg="add del mod">
          <ac:chgData name="Tatenda Manyepa" userId="d74a8697-f88e-4da1-bd48-44b62005c622" providerId="ADAL" clId="{FC38AEFF-E7CF-4E5F-9B49-EC7E9F30B1AF}" dt="2025-04-05T00:16:36.591" v="20" actId="478"/>
          <ac:picMkLst>
            <pc:docMk/>
            <pc:sldMk cId="0" sldId="256"/>
            <ac:picMk id="15" creationId="{2B181627-63D0-6D1E-EBAF-C1B2D5BACB5C}"/>
          </ac:picMkLst>
        </pc:picChg>
      </pc:sldChg>
      <pc:sldChg chg="addSp delSp modSp mod modTransition delAnim modAnim">
        <pc:chgData name="Tatenda Manyepa" userId="d74a8697-f88e-4da1-bd48-44b62005c622" providerId="ADAL" clId="{FC38AEFF-E7CF-4E5F-9B49-EC7E9F30B1AF}" dt="2025-04-05T00:17:55.919" v="34" actId="1076"/>
        <pc:sldMkLst>
          <pc:docMk/>
          <pc:sldMk cId="0" sldId="257"/>
        </pc:sldMkLst>
        <pc:grpChg chg="del">
          <ac:chgData name="Tatenda Manyepa" userId="d74a8697-f88e-4da1-bd48-44b62005c622" providerId="ADAL" clId="{FC38AEFF-E7CF-4E5F-9B49-EC7E9F30B1AF}" dt="2025-04-05T00:16:44.503" v="21" actId="478"/>
          <ac:grpSpMkLst>
            <pc:docMk/>
            <pc:sldMk cId="0" sldId="257"/>
            <ac:grpSpMk id="5" creationId="{00000000-0000-0000-0000-000000000000}"/>
          </ac:grpSpMkLst>
        </pc:grpChg>
        <pc:grpChg chg="mod">
          <ac:chgData name="Tatenda Manyepa" userId="d74a8697-f88e-4da1-bd48-44b62005c622" providerId="ADAL" clId="{FC38AEFF-E7CF-4E5F-9B49-EC7E9F30B1AF}" dt="2025-04-05T00:17:55.919" v="34" actId="1076"/>
          <ac:grpSpMkLst>
            <pc:docMk/>
            <pc:sldMk cId="0" sldId="257"/>
            <ac:grpSpMk id="8" creationId="{00000000-0000-0000-0000-000000000000}"/>
          </ac:grpSpMkLst>
        </pc:grpChg>
        <pc:grpChg chg="del">
          <ac:chgData name="Tatenda Manyepa" userId="d74a8697-f88e-4da1-bd48-44b62005c622" providerId="ADAL" clId="{FC38AEFF-E7CF-4E5F-9B49-EC7E9F30B1AF}" dt="2025-04-05T00:16:46.302" v="22" actId="478"/>
          <ac:grpSpMkLst>
            <pc:docMk/>
            <pc:sldMk cId="0" sldId="257"/>
            <ac:grpSpMk id="11" creationId="{00000000-0000-0000-0000-000000000000}"/>
          </ac:grpSpMkLst>
        </pc:grpChg>
        <pc:picChg chg="add del mod">
          <ac:chgData name="Tatenda Manyepa" userId="d74a8697-f88e-4da1-bd48-44b62005c622" providerId="ADAL" clId="{FC38AEFF-E7CF-4E5F-9B49-EC7E9F30B1AF}" dt="2025-04-04T21:46:10.313" v="1"/>
          <ac:picMkLst>
            <pc:docMk/>
            <pc:sldMk cId="0" sldId="257"/>
            <ac:picMk id="18" creationId="{BD893E44-0DDE-8A5D-BD1F-19776C7C16C9}"/>
          </ac:picMkLst>
        </pc:picChg>
        <pc:picChg chg="add del mod">
          <ac:chgData name="Tatenda Manyepa" userId="d74a8697-f88e-4da1-bd48-44b62005c622" providerId="ADAL" clId="{FC38AEFF-E7CF-4E5F-9B49-EC7E9F30B1AF}" dt="2025-04-04T21:47:06.838" v="3"/>
          <ac:picMkLst>
            <pc:docMk/>
            <pc:sldMk cId="0" sldId="257"/>
            <ac:picMk id="26" creationId="{BB379F39-FA76-1BB2-ED3A-7D073A57CC7C}"/>
          </ac:picMkLst>
        </pc:picChg>
        <pc:picChg chg="add del mod">
          <ac:chgData name="Tatenda Manyepa" userId="d74a8697-f88e-4da1-bd48-44b62005c622" providerId="ADAL" clId="{FC38AEFF-E7CF-4E5F-9B49-EC7E9F30B1AF}" dt="2025-04-05T00:16:58.185" v="23" actId="478"/>
          <ac:picMkLst>
            <pc:docMk/>
            <pc:sldMk cId="0" sldId="257"/>
            <ac:picMk id="31" creationId="{1F60C1B7-E385-AB1A-94D8-DE2DA1BF49CB}"/>
          </ac:picMkLst>
        </pc:picChg>
      </pc:sldChg>
      <pc:sldChg chg="addSp delSp modSp mod modTransition delAnim modAnim">
        <pc:chgData name="Tatenda Manyepa" userId="d74a8697-f88e-4da1-bd48-44b62005c622" providerId="ADAL" clId="{FC38AEFF-E7CF-4E5F-9B49-EC7E9F30B1AF}" dt="2025-04-05T00:17:02.267" v="24" actId="478"/>
        <pc:sldMkLst>
          <pc:docMk/>
          <pc:sldMk cId="0" sldId="258"/>
        </pc:sldMkLst>
        <pc:picChg chg="add del mod">
          <ac:chgData name="Tatenda Manyepa" userId="d74a8697-f88e-4da1-bd48-44b62005c622" providerId="ADAL" clId="{FC38AEFF-E7CF-4E5F-9B49-EC7E9F30B1AF}" dt="2025-04-04T21:50:01.460" v="5"/>
          <ac:picMkLst>
            <pc:docMk/>
            <pc:sldMk cId="0" sldId="258"/>
            <ac:picMk id="6" creationId="{BC53591B-141E-0A38-8FEF-D0E4CE9DF2DD}"/>
          </ac:picMkLst>
        </pc:picChg>
        <pc:picChg chg="add del mod">
          <ac:chgData name="Tatenda Manyepa" userId="d74a8697-f88e-4da1-bd48-44b62005c622" providerId="ADAL" clId="{FC38AEFF-E7CF-4E5F-9B49-EC7E9F30B1AF}" dt="2025-04-05T00:17:02.267" v="24" actId="478"/>
          <ac:picMkLst>
            <pc:docMk/>
            <pc:sldMk cId="0" sldId="258"/>
            <ac:picMk id="14" creationId="{5A5DC6F8-3F65-BF9B-422C-ABCCBDC7178F}"/>
          </ac:picMkLst>
        </pc:picChg>
      </pc:sldChg>
      <pc:sldChg chg="addSp delSp modSp mod modTransition delAnim modAnim">
        <pc:chgData name="Tatenda Manyepa" userId="d74a8697-f88e-4da1-bd48-44b62005c622" providerId="ADAL" clId="{FC38AEFF-E7CF-4E5F-9B49-EC7E9F30B1AF}" dt="2025-04-05T00:17:59.904" v="35" actId="478"/>
        <pc:sldMkLst>
          <pc:docMk/>
          <pc:sldMk cId="0" sldId="259"/>
        </pc:sldMkLst>
        <pc:grpChg chg="del">
          <ac:chgData name="Tatenda Manyepa" userId="d74a8697-f88e-4da1-bd48-44b62005c622" providerId="ADAL" clId="{FC38AEFF-E7CF-4E5F-9B49-EC7E9F30B1AF}" dt="2025-04-05T00:17:59.904" v="35" actId="478"/>
          <ac:grpSpMkLst>
            <pc:docMk/>
            <pc:sldMk cId="0" sldId="259"/>
            <ac:grpSpMk id="5" creationId="{00000000-0000-0000-0000-000000000000}"/>
          </ac:grpSpMkLst>
        </pc:grpChg>
        <pc:picChg chg="add del mod">
          <ac:chgData name="Tatenda Manyepa" userId="d74a8697-f88e-4da1-bd48-44b62005c622" providerId="ADAL" clId="{FC38AEFF-E7CF-4E5F-9B49-EC7E9F30B1AF}" dt="2025-04-04T21:53:57.682" v="9"/>
          <ac:picMkLst>
            <pc:docMk/>
            <pc:sldMk cId="0" sldId="259"/>
            <ac:picMk id="13" creationId="{9473A346-B71D-E443-A40C-C0788DCBB0E6}"/>
          </ac:picMkLst>
        </pc:picChg>
        <pc:picChg chg="add del mod">
          <ac:chgData name="Tatenda Manyepa" userId="d74a8697-f88e-4da1-bd48-44b62005c622" providerId="ADAL" clId="{FC38AEFF-E7CF-4E5F-9B49-EC7E9F30B1AF}" dt="2025-04-05T00:17:07.026" v="25" actId="478"/>
          <ac:picMkLst>
            <pc:docMk/>
            <pc:sldMk cId="0" sldId="259"/>
            <ac:picMk id="17" creationId="{B57E6FC1-4A85-C163-4E96-308E9BA3A5A1}"/>
          </ac:picMkLst>
        </pc:picChg>
      </pc:sldChg>
      <pc:sldChg chg="addSp delSp modSp mod modTransition delAnim modAnim">
        <pc:chgData name="Tatenda Manyepa" userId="d74a8697-f88e-4da1-bd48-44b62005c622" providerId="ADAL" clId="{FC38AEFF-E7CF-4E5F-9B49-EC7E9F30B1AF}" dt="2025-04-05T00:18:03" v="36" actId="478"/>
        <pc:sldMkLst>
          <pc:docMk/>
          <pc:sldMk cId="0" sldId="260"/>
        </pc:sldMkLst>
        <pc:grpChg chg="del">
          <ac:chgData name="Tatenda Manyepa" userId="d74a8697-f88e-4da1-bd48-44b62005c622" providerId="ADAL" clId="{FC38AEFF-E7CF-4E5F-9B49-EC7E9F30B1AF}" dt="2025-04-05T00:18:03" v="36" actId="478"/>
          <ac:grpSpMkLst>
            <pc:docMk/>
            <pc:sldMk cId="0" sldId="260"/>
            <ac:grpSpMk id="5" creationId="{00000000-0000-0000-0000-000000000000}"/>
          </ac:grpSpMkLst>
        </pc:grpChg>
        <pc:picChg chg="add del mod">
          <ac:chgData name="Tatenda Manyepa" userId="d74a8697-f88e-4da1-bd48-44b62005c622" providerId="ADAL" clId="{FC38AEFF-E7CF-4E5F-9B49-EC7E9F30B1AF}" dt="2025-04-04T21:53:51.111" v="8"/>
          <ac:picMkLst>
            <pc:docMk/>
            <pc:sldMk cId="0" sldId="260"/>
            <ac:picMk id="12" creationId="{4D85C1C5-2D74-8BE4-F58D-32A8AF3E6FB1}"/>
          </ac:picMkLst>
        </pc:picChg>
        <pc:picChg chg="add del mod">
          <ac:chgData name="Tatenda Manyepa" userId="d74a8697-f88e-4da1-bd48-44b62005c622" providerId="ADAL" clId="{FC38AEFF-E7CF-4E5F-9B49-EC7E9F30B1AF}" dt="2025-04-05T00:17:11.465" v="26" actId="478"/>
          <ac:picMkLst>
            <pc:docMk/>
            <pc:sldMk cId="0" sldId="260"/>
            <ac:picMk id="16" creationId="{5E460406-3420-AA30-C01A-C2F17469B812}"/>
          </ac:picMkLst>
        </pc:picChg>
      </pc:sldChg>
      <pc:sldChg chg="addSp delSp modSp mod modTransition delAnim modAnim">
        <pc:chgData name="Tatenda Manyepa" userId="d74a8697-f88e-4da1-bd48-44b62005c622" providerId="ADAL" clId="{FC38AEFF-E7CF-4E5F-9B49-EC7E9F30B1AF}" dt="2025-04-05T00:18:06.034" v="37" actId="478"/>
        <pc:sldMkLst>
          <pc:docMk/>
          <pc:sldMk cId="0" sldId="261"/>
        </pc:sldMkLst>
        <pc:grpChg chg="del">
          <ac:chgData name="Tatenda Manyepa" userId="d74a8697-f88e-4da1-bd48-44b62005c622" providerId="ADAL" clId="{FC38AEFF-E7CF-4E5F-9B49-EC7E9F30B1AF}" dt="2025-04-05T00:18:06.034" v="37" actId="478"/>
          <ac:grpSpMkLst>
            <pc:docMk/>
            <pc:sldMk cId="0" sldId="261"/>
            <ac:grpSpMk id="5" creationId="{00000000-0000-0000-0000-000000000000}"/>
          </ac:grpSpMkLst>
        </pc:grpChg>
        <pc:picChg chg="add del mod">
          <ac:chgData name="Tatenda Manyepa" userId="d74a8697-f88e-4da1-bd48-44b62005c622" providerId="ADAL" clId="{FC38AEFF-E7CF-4E5F-9B49-EC7E9F30B1AF}" dt="2025-04-04T21:53:45.575" v="7"/>
          <ac:picMkLst>
            <pc:docMk/>
            <pc:sldMk cId="0" sldId="261"/>
            <ac:picMk id="11" creationId="{21098B74-53C9-2C8B-252A-00F046F11740}"/>
          </ac:picMkLst>
        </pc:picChg>
        <pc:picChg chg="add del mod">
          <ac:chgData name="Tatenda Manyepa" userId="d74a8697-f88e-4da1-bd48-44b62005c622" providerId="ADAL" clId="{FC38AEFF-E7CF-4E5F-9B49-EC7E9F30B1AF}" dt="2025-04-05T00:17:14.412" v="27" actId="478"/>
          <ac:picMkLst>
            <pc:docMk/>
            <pc:sldMk cId="0" sldId="261"/>
            <ac:picMk id="16" creationId="{260B8668-2FD3-4825-F084-A2A131776BD7}"/>
          </ac:picMkLst>
        </pc:picChg>
      </pc:sldChg>
      <pc:sldChg chg="addSp delSp modSp mod modTransition delAnim modAnim">
        <pc:chgData name="Tatenda Manyepa" userId="d74a8697-f88e-4da1-bd48-44b62005c622" providerId="ADAL" clId="{FC38AEFF-E7CF-4E5F-9B49-EC7E9F30B1AF}" dt="2025-04-05T00:18:08.632" v="38" actId="478"/>
        <pc:sldMkLst>
          <pc:docMk/>
          <pc:sldMk cId="0" sldId="262"/>
        </pc:sldMkLst>
        <pc:grpChg chg="del">
          <ac:chgData name="Tatenda Manyepa" userId="d74a8697-f88e-4da1-bd48-44b62005c622" providerId="ADAL" clId="{FC38AEFF-E7CF-4E5F-9B49-EC7E9F30B1AF}" dt="2025-04-05T00:18:08.632" v="38" actId="478"/>
          <ac:grpSpMkLst>
            <pc:docMk/>
            <pc:sldMk cId="0" sldId="262"/>
            <ac:grpSpMk id="5" creationId="{00000000-0000-0000-0000-000000000000}"/>
          </ac:grpSpMkLst>
        </pc:grpChg>
        <pc:picChg chg="add del mod">
          <ac:chgData name="Tatenda Manyepa" userId="d74a8697-f88e-4da1-bd48-44b62005c622" providerId="ADAL" clId="{FC38AEFF-E7CF-4E5F-9B49-EC7E9F30B1AF}" dt="2025-04-04T21:56:44.433" v="12"/>
          <ac:picMkLst>
            <pc:docMk/>
            <pc:sldMk cId="0" sldId="262"/>
            <ac:picMk id="12" creationId="{C1A4F06E-8CD8-94B7-FE34-1D490E915BB6}"/>
          </ac:picMkLst>
        </pc:picChg>
        <pc:picChg chg="add del mod">
          <ac:chgData name="Tatenda Manyepa" userId="d74a8697-f88e-4da1-bd48-44b62005c622" providerId="ADAL" clId="{FC38AEFF-E7CF-4E5F-9B49-EC7E9F30B1AF}" dt="2025-04-05T00:17:17.974" v="28" actId="478"/>
          <ac:picMkLst>
            <pc:docMk/>
            <pc:sldMk cId="0" sldId="262"/>
            <ac:picMk id="22" creationId="{34745386-E649-395F-CA84-F72080FB840C}"/>
          </ac:picMkLst>
        </pc:picChg>
      </pc:sldChg>
      <pc:sldChg chg="addSp delSp modSp mod modTransition delAnim modAnim">
        <pc:chgData name="Tatenda Manyepa" userId="d74a8697-f88e-4da1-bd48-44b62005c622" providerId="ADAL" clId="{FC38AEFF-E7CF-4E5F-9B49-EC7E9F30B1AF}" dt="2025-04-05T00:18:12.296" v="39" actId="478"/>
        <pc:sldMkLst>
          <pc:docMk/>
          <pc:sldMk cId="0" sldId="263"/>
        </pc:sldMkLst>
        <pc:grpChg chg="del">
          <ac:chgData name="Tatenda Manyepa" userId="d74a8697-f88e-4da1-bd48-44b62005c622" providerId="ADAL" clId="{FC38AEFF-E7CF-4E5F-9B49-EC7E9F30B1AF}" dt="2025-04-05T00:18:12.296" v="39" actId="478"/>
          <ac:grpSpMkLst>
            <pc:docMk/>
            <pc:sldMk cId="0" sldId="263"/>
            <ac:grpSpMk id="5" creationId="{00000000-0000-0000-0000-000000000000}"/>
          </ac:grpSpMkLst>
        </pc:grpChg>
        <pc:picChg chg="add del mod">
          <ac:chgData name="Tatenda Manyepa" userId="d74a8697-f88e-4da1-bd48-44b62005c622" providerId="ADAL" clId="{FC38AEFF-E7CF-4E5F-9B49-EC7E9F30B1AF}" dt="2025-04-04T21:56:06.436" v="11"/>
          <ac:picMkLst>
            <pc:docMk/>
            <pc:sldMk cId="0" sldId="263"/>
            <ac:picMk id="14" creationId="{5505BFC2-A589-D0E1-56E7-C89E98F87E40}"/>
          </ac:picMkLst>
        </pc:picChg>
        <pc:picChg chg="add del mod">
          <ac:chgData name="Tatenda Manyepa" userId="d74a8697-f88e-4da1-bd48-44b62005c622" providerId="ADAL" clId="{FC38AEFF-E7CF-4E5F-9B49-EC7E9F30B1AF}" dt="2025-04-04T21:58:36.651" v="14"/>
          <ac:picMkLst>
            <pc:docMk/>
            <pc:sldMk cId="0" sldId="263"/>
            <ac:picMk id="20" creationId="{CE1F2F25-650F-8CD8-A1B4-330B7AD203C1}"/>
          </ac:picMkLst>
        </pc:picChg>
        <pc:picChg chg="add del mod">
          <ac:chgData name="Tatenda Manyepa" userId="d74a8697-f88e-4da1-bd48-44b62005c622" providerId="ADAL" clId="{FC38AEFF-E7CF-4E5F-9B49-EC7E9F30B1AF}" dt="2025-04-05T00:17:21.779" v="29" actId="478"/>
          <ac:picMkLst>
            <pc:docMk/>
            <pc:sldMk cId="0" sldId="263"/>
            <ac:picMk id="25" creationId="{F272E4C1-1CC7-6E4A-9987-2D2455BF4872}"/>
          </ac:picMkLst>
        </pc:picChg>
      </pc:sldChg>
      <pc:sldChg chg="addSp delSp modSp mod modTransition delAnim modAnim">
        <pc:chgData name="Tatenda Manyepa" userId="d74a8697-f88e-4da1-bd48-44b62005c622" providerId="ADAL" clId="{FC38AEFF-E7CF-4E5F-9B49-EC7E9F30B1AF}" dt="2025-04-05T00:18:15.541" v="40" actId="478"/>
        <pc:sldMkLst>
          <pc:docMk/>
          <pc:sldMk cId="0" sldId="264"/>
        </pc:sldMkLst>
        <pc:grpChg chg="del">
          <ac:chgData name="Tatenda Manyepa" userId="d74a8697-f88e-4da1-bd48-44b62005c622" providerId="ADAL" clId="{FC38AEFF-E7CF-4E5F-9B49-EC7E9F30B1AF}" dt="2025-04-05T00:18:15.541" v="40" actId="478"/>
          <ac:grpSpMkLst>
            <pc:docMk/>
            <pc:sldMk cId="0" sldId="264"/>
            <ac:grpSpMk id="5" creationId="{00000000-0000-0000-0000-000000000000}"/>
          </ac:grpSpMkLst>
        </pc:grpChg>
        <pc:picChg chg="add del mod">
          <ac:chgData name="Tatenda Manyepa" userId="d74a8697-f88e-4da1-bd48-44b62005c622" providerId="ADAL" clId="{FC38AEFF-E7CF-4E5F-9B49-EC7E9F30B1AF}" dt="2025-04-04T22:01:22.135" v="17"/>
          <ac:picMkLst>
            <pc:docMk/>
            <pc:sldMk cId="0" sldId="264"/>
            <ac:picMk id="16" creationId="{45E8431D-5327-9777-03C7-89412C810E87}"/>
          </ac:picMkLst>
        </pc:picChg>
        <pc:picChg chg="add del mod">
          <ac:chgData name="Tatenda Manyepa" userId="d74a8697-f88e-4da1-bd48-44b62005c622" providerId="ADAL" clId="{FC38AEFF-E7CF-4E5F-9B49-EC7E9F30B1AF}" dt="2025-04-05T00:17:25.144" v="30" actId="478"/>
          <ac:picMkLst>
            <pc:docMk/>
            <pc:sldMk cId="0" sldId="264"/>
            <ac:picMk id="21" creationId="{4C7A87B5-CDCF-0CAA-8D85-85BD525018BF}"/>
          </ac:picMkLst>
        </pc:picChg>
      </pc:sldChg>
      <pc:sldChg chg="addSp delSp modSp mod delAnim">
        <pc:chgData name="Tatenda Manyepa" userId="d74a8697-f88e-4da1-bd48-44b62005c622" providerId="ADAL" clId="{FC38AEFF-E7CF-4E5F-9B49-EC7E9F30B1AF}" dt="2025-04-05T00:17:33.964" v="31" actId="478"/>
        <pc:sldMkLst>
          <pc:docMk/>
          <pc:sldMk cId="0" sldId="265"/>
        </pc:sldMkLst>
        <pc:picChg chg="add del mod">
          <ac:chgData name="Tatenda Manyepa" userId="d74a8697-f88e-4da1-bd48-44b62005c622" providerId="ADAL" clId="{FC38AEFF-E7CF-4E5F-9B49-EC7E9F30B1AF}" dt="2025-04-05T00:17:33.964" v="31" actId="478"/>
          <ac:picMkLst>
            <pc:docMk/>
            <pc:sldMk cId="0" sldId="265"/>
            <ac:picMk id="25" creationId="{5BDF8C4F-1BF5-B49F-6397-E1DC23C66D8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17675" y="0"/>
            <a:ext cx="805519" cy="2673350"/>
            <a:chOff x="0" y="0"/>
            <a:chExt cx="212153" cy="704092"/>
          </a:xfrm>
        </p:grpSpPr>
        <p:sp>
          <p:nvSpPr>
            <p:cNvPr id="3" name="Freeform 3"/>
            <p:cNvSpPr/>
            <p:nvPr/>
          </p:nvSpPr>
          <p:spPr>
            <a:xfrm>
              <a:off x="0" y="0"/>
              <a:ext cx="212153" cy="704092"/>
            </a:xfrm>
            <a:custGeom>
              <a:avLst/>
              <a:gdLst/>
              <a:ahLst/>
              <a:cxnLst/>
              <a:rect l="l" t="t" r="r" b="b"/>
              <a:pathLst>
                <a:path w="212153" h="704092">
                  <a:moveTo>
                    <a:pt x="0" y="0"/>
                  </a:moveTo>
                  <a:lnTo>
                    <a:pt x="212153" y="0"/>
                  </a:lnTo>
                  <a:lnTo>
                    <a:pt x="212153" y="704092"/>
                  </a:lnTo>
                  <a:lnTo>
                    <a:pt x="0" y="704092"/>
                  </a:lnTo>
                  <a:close/>
                </a:path>
              </a:pathLst>
            </a:custGeom>
            <a:gradFill rotWithShape="1">
              <a:gsLst>
                <a:gs pos="0">
                  <a:srgbClr val="000000">
                    <a:alpha val="100000"/>
                  </a:srgbClr>
                </a:gs>
                <a:gs pos="100000">
                  <a:srgbClr val="3533CD">
                    <a:alpha val="100000"/>
                  </a:srgbClr>
                </a:gs>
              </a:gsLst>
              <a:lin ang="0"/>
            </a:gradFill>
          </p:spPr>
          <p:txBody>
            <a:bodyPr/>
            <a:lstStyle/>
            <a:p>
              <a:endParaRPr lang="en-GB"/>
            </a:p>
          </p:txBody>
        </p:sp>
        <p:sp>
          <p:nvSpPr>
            <p:cNvPr id="4" name="TextBox 4"/>
            <p:cNvSpPr txBox="1"/>
            <p:nvPr/>
          </p:nvSpPr>
          <p:spPr>
            <a:xfrm>
              <a:off x="0" y="-47625"/>
              <a:ext cx="212153" cy="751717"/>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717675" y="7613650"/>
            <a:ext cx="805519" cy="2673350"/>
            <a:chOff x="0" y="0"/>
            <a:chExt cx="212153" cy="704092"/>
          </a:xfrm>
        </p:grpSpPr>
        <p:sp>
          <p:nvSpPr>
            <p:cNvPr id="6" name="Freeform 6"/>
            <p:cNvSpPr/>
            <p:nvPr/>
          </p:nvSpPr>
          <p:spPr>
            <a:xfrm>
              <a:off x="0" y="0"/>
              <a:ext cx="212153" cy="704092"/>
            </a:xfrm>
            <a:custGeom>
              <a:avLst/>
              <a:gdLst/>
              <a:ahLst/>
              <a:cxnLst/>
              <a:rect l="l" t="t" r="r" b="b"/>
              <a:pathLst>
                <a:path w="212153" h="704092">
                  <a:moveTo>
                    <a:pt x="0" y="0"/>
                  </a:moveTo>
                  <a:lnTo>
                    <a:pt x="212153" y="0"/>
                  </a:lnTo>
                  <a:lnTo>
                    <a:pt x="212153" y="704092"/>
                  </a:lnTo>
                  <a:lnTo>
                    <a:pt x="0" y="704092"/>
                  </a:lnTo>
                  <a:close/>
                </a:path>
              </a:pathLst>
            </a:custGeom>
            <a:gradFill rotWithShape="1">
              <a:gsLst>
                <a:gs pos="0">
                  <a:srgbClr val="000000">
                    <a:alpha val="100000"/>
                  </a:srgbClr>
                </a:gs>
                <a:gs pos="100000">
                  <a:srgbClr val="3533CD">
                    <a:alpha val="100000"/>
                  </a:srgbClr>
                </a:gs>
              </a:gsLst>
              <a:lin ang="0"/>
            </a:gradFill>
          </p:spPr>
          <p:txBody>
            <a:bodyPr/>
            <a:lstStyle/>
            <a:p>
              <a:endParaRPr lang="en-GB"/>
            </a:p>
          </p:txBody>
        </p:sp>
        <p:sp>
          <p:nvSpPr>
            <p:cNvPr id="7" name="TextBox 7"/>
            <p:cNvSpPr txBox="1"/>
            <p:nvPr/>
          </p:nvSpPr>
          <p:spPr>
            <a:xfrm>
              <a:off x="0" y="-47625"/>
              <a:ext cx="212153" cy="751717"/>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4347912" y="2876550"/>
            <a:ext cx="2546350" cy="7410450"/>
            <a:chOff x="0" y="0"/>
            <a:chExt cx="670644" cy="1951723"/>
          </a:xfrm>
        </p:grpSpPr>
        <p:sp>
          <p:nvSpPr>
            <p:cNvPr id="9" name="Freeform 9"/>
            <p:cNvSpPr/>
            <p:nvPr/>
          </p:nvSpPr>
          <p:spPr>
            <a:xfrm>
              <a:off x="0" y="0"/>
              <a:ext cx="670644" cy="1951724"/>
            </a:xfrm>
            <a:custGeom>
              <a:avLst/>
              <a:gdLst/>
              <a:ahLst/>
              <a:cxnLst/>
              <a:rect l="l" t="t" r="r" b="b"/>
              <a:pathLst>
                <a:path w="670644" h="1951724">
                  <a:moveTo>
                    <a:pt x="155060" y="0"/>
                  </a:moveTo>
                  <a:lnTo>
                    <a:pt x="515583" y="0"/>
                  </a:lnTo>
                  <a:cubicBezTo>
                    <a:pt x="601221" y="0"/>
                    <a:pt x="670644" y="69423"/>
                    <a:pt x="670644" y="155060"/>
                  </a:cubicBezTo>
                  <a:lnTo>
                    <a:pt x="670644" y="1796663"/>
                  </a:lnTo>
                  <a:cubicBezTo>
                    <a:pt x="670644" y="1882301"/>
                    <a:pt x="601221" y="1951724"/>
                    <a:pt x="515583" y="1951724"/>
                  </a:cubicBezTo>
                  <a:lnTo>
                    <a:pt x="155060" y="1951724"/>
                  </a:lnTo>
                  <a:cubicBezTo>
                    <a:pt x="113936" y="1951724"/>
                    <a:pt x="74496" y="1935387"/>
                    <a:pt x="45416" y="1906307"/>
                  </a:cubicBezTo>
                  <a:cubicBezTo>
                    <a:pt x="16337" y="1877228"/>
                    <a:pt x="0" y="1837788"/>
                    <a:pt x="0" y="1796663"/>
                  </a:cubicBezTo>
                  <a:lnTo>
                    <a:pt x="0" y="155060"/>
                  </a:lnTo>
                  <a:cubicBezTo>
                    <a:pt x="0" y="69423"/>
                    <a:pt x="69423" y="0"/>
                    <a:pt x="155060" y="0"/>
                  </a:cubicBezTo>
                  <a:close/>
                </a:path>
              </a:pathLst>
            </a:custGeom>
            <a:gradFill rotWithShape="1">
              <a:gsLst>
                <a:gs pos="0">
                  <a:srgbClr val="000000">
                    <a:alpha val="100000"/>
                  </a:srgbClr>
                </a:gs>
                <a:gs pos="100000">
                  <a:srgbClr val="3533CD">
                    <a:alpha val="100000"/>
                  </a:srgbClr>
                </a:gs>
              </a:gsLst>
              <a:lin ang="0"/>
            </a:gradFill>
          </p:spPr>
          <p:txBody>
            <a:bodyPr/>
            <a:lstStyle/>
            <a:p>
              <a:endParaRPr lang="en-GB"/>
            </a:p>
          </p:txBody>
        </p:sp>
        <p:sp>
          <p:nvSpPr>
            <p:cNvPr id="10" name="TextBox 10"/>
            <p:cNvSpPr txBox="1"/>
            <p:nvPr/>
          </p:nvSpPr>
          <p:spPr>
            <a:xfrm>
              <a:off x="0" y="-47625"/>
              <a:ext cx="670644" cy="1999348"/>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2666913" y="3086100"/>
            <a:ext cx="10661013" cy="4160332"/>
          </a:xfrm>
          <a:prstGeom prst="rect">
            <a:avLst/>
          </a:prstGeom>
        </p:spPr>
        <p:txBody>
          <a:bodyPr lIns="0" tIns="0" rIns="0" bIns="0" rtlCol="0" anchor="t">
            <a:spAutoFit/>
          </a:bodyPr>
          <a:lstStyle/>
          <a:p>
            <a:pPr algn="l">
              <a:lnSpc>
                <a:spcPts val="7825"/>
              </a:lnSpc>
            </a:pPr>
            <a:r>
              <a:rPr lang="en-US" sz="5589">
                <a:solidFill>
                  <a:srgbClr val="000000"/>
                </a:solidFill>
                <a:latin typeface="League Spartan"/>
                <a:ea typeface="League Spartan"/>
                <a:cs typeface="League Spartan"/>
                <a:sym typeface="League Spartan"/>
              </a:rPr>
              <a:t>AI-POWERED DATA PIPELINE FOR WAREHOUSE DEMAND FORECASTING</a:t>
            </a:r>
          </a:p>
          <a:p>
            <a:pPr algn="l">
              <a:lnSpc>
                <a:spcPts val="4465"/>
              </a:lnSpc>
            </a:pPr>
            <a:r>
              <a:rPr lang="en-US" sz="3189">
                <a:solidFill>
                  <a:srgbClr val="000000"/>
                </a:solidFill>
                <a:latin typeface="League Spartan"/>
                <a:ea typeface="League Spartan"/>
                <a:cs typeface="League Spartan"/>
                <a:sym typeface="League Spartan"/>
              </a:rPr>
              <a:t>MODULAR AND REUSABLE ARCHITECTURE</a:t>
            </a:r>
          </a:p>
          <a:p>
            <a:pPr algn="l">
              <a:lnSpc>
                <a:spcPts val="4465"/>
              </a:lnSpc>
              <a:spcBef>
                <a:spcPct val="0"/>
              </a:spcBef>
            </a:pPr>
            <a:endParaRPr lang="en-US" sz="3189">
              <a:solidFill>
                <a:srgbClr val="000000"/>
              </a:solidFill>
              <a:latin typeface="League Spartan"/>
              <a:ea typeface="League Spartan"/>
              <a:cs typeface="League Spartan"/>
              <a:sym typeface="League Spartan"/>
            </a:endParaRPr>
          </a:p>
          <a:p>
            <a:pPr algn="l">
              <a:lnSpc>
                <a:spcPts val="105"/>
              </a:lnSpc>
              <a:spcBef>
                <a:spcPct val="0"/>
              </a:spcBef>
            </a:pPr>
            <a:endParaRPr lang="en-US" sz="3189">
              <a:solidFill>
                <a:srgbClr val="000000"/>
              </a:solidFill>
              <a:latin typeface="League Spartan"/>
              <a:ea typeface="League Spartan"/>
              <a:cs typeface="League Spartan"/>
              <a:sym typeface="League Spartan"/>
            </a:endParaRPr>
          </a:p>
        </p:txBody>
      </p:sp>
      <p:sp>
        <p:nvSpPr>
          <p:cNvPr id="12" name="TextBox 12"/>
          <p:cNvSpPr txBox="1"/>
          <p:nvPr/>
        </p:nvSpPr>
        <p:spPr>
          <a:xfrm>
            <a:off x="2666913" y="8262973"/>
            <a:ext cx="7408328" cy="2734605"/>
          </a:xfrm>
          <a:prstGeom prst="rect">
            <a:avLst/>
          </a:prstGeom>
        </p:spPr>
        <p:txBody>
          <a:bodyPr lIns="0" tIns="0" rIns="0" bIns="0" rtlCol="0" anchor="t">
            <a:spAutoFit/>
          </a:bodyPr>
          <a:lstStyle/>
          <a:p>
            <a:pPr algn="l">
              <a:lnSpc>
                <a:spcPts val="3098"/>
              </a:lnSpc>
            </a:pPr>
            <a:endParaRPr/>
          </a:p>
          <a:p>
            <a:pPr algn="l">
              <a:lnSpc>
                <a:spcPts val="3098"/>
              </a:lnSpc>
            </a:pPr>
            <a:r>
              <a:rPr lang="en-US" sz="2213" i="1">
                <a:solidFill>
                  <a:srgbClr val="2A0947"/>
                </a:solidFill>
                <a:latin typeface="Poppins Italics"/>
                <a:ea typeface="Poppins Italics"/>
                <a:cs typeface="Poppins Italics"/>
                <a:sym typeface="Poppins Italics"/>
              </a:rPr>
              <a:t>By Tatenda Manyepa</a:t>
            </a:r>
          </a:p>
          <a:p>
            <a:pPr algn="l">
              <a:lnSpc>
                <a:spcPts val="3098"/>
              </a:lnSpc>
            </a:pPr>
            <a:r>
              <a:rPr lang="en-US" sz="2213" i="1">
                <a:solidFill>
                  <a:srgbClr val="2A0947"/>
                </a:solidFill>
                <a:latin typeface="Poppins Italics"/>
                <a:ea typeface="Poppins Italics"/>
                <a:cs typeface="Poppins Italics"/>
                <a:sym typeface="Poppins Italics"/>
              </a:rPr>
              <a:t>Personal AWS Solutions Architect Project</a:t>
            </a:r>
          </a:p>
          <a:p>
            <a:pPr algn="l">
              <a:lnSpc>
                <a:spcPts val="3098"/>
              </a:lnSpc>
            </a:pPr>
            <a:r>
              <a:rPr lang="en-US" sz="2213">
                <a:solidFill>
                  <a:srgbClr val="2A0947"/>
                </a:solidFill>
                <a:latin typeface="Poppins"/>
                <a:ea typeface="Poppins"/>
                <a:cs typeface="Poppins"/>
                <a:sym typeface="Poppins"/>
              </a:rPr>
              <a:t>February</a:t>
            </a:r>
            <a:r>
              <a:rPr lang="en-US" sz="2213" i="1">
                <a:solidFill>
                  <a:srgbClr val="2A0947"/>
                </a:solidFill>
                <a:latin typeface="Poppins Italics"/>
                <a:ea typeface="Poppins Italics"/>
                <a:cs typeface="Poppins Italics"/>
                <a:sym typeface="Poppins Italics"/>
              </a:rPr>
              <a:t> 2025</a:t>
            </a:r>
          </a:p>
          <a:p>
            <a:pPr algn="l">
              <a:lnSpc>
                <a:spcPts val="3098"/>
              </a:lnSpc>
              <a:spcBef>
                <a:spcPct val="0"/>
              </a:spcBef>
            </a:pPr>
            <a:endParaRPr lang="en-US" sz="2213" i="1">
              <a:solidFill>
                <a:srgbClr val="2A0947"/>
              </a:solidFill>
              <a:latin typeface="Poppins Italics"/>
              <a:ea typeface="Poppins Italics"/>
              <a:cs typeface="Poppins Italics"/>
              <a:sym typeface="Poppins Italics"/>
            </a:endParaRPr>
          </a:p>
          <a:p>
            <a:pPr algn="l">
              <a:lnSpc>
                <a:spcPts val="3098"/>
              </a:lnSpc>
              <a:spcBef>
                <a:spcPct val="0"/>
              </a:spcBef>
            </a:pPr>
            <a:endParaRPr lang="en-US" sz="2213" i="1">
              <a:solidFill>
                <a:srgbClr val="2A0947"/>
              </a:solidFill>
              <a:latin typeface="Poppins Italics"/>
              <a:ea typeface="Poppins Italics"/>
              <a:cs typeface="Poppins Italics"/>
              <a:sym typeface="Poppins Italics"/>
            </a:endParaRPr>
          </a:p>
          <a:p>
            <a:pPr algn="l">
              <a:lnSpc>
                <a:spcPts val="3098"/>
              </a:lnSpc>
              <a:spcBef>
                <a:spcPct val="0"/>
              </a:spcBef>
            </a:pPr>
            <a:endParaRPr lang="en-US" sz="2213" i="1">
              <a:solidFill>
                <a:srgbClr val="2A0947"/>
              </a:solidFill>
              <a:latin typeface="Poppins Italics"/>
              <a:ea typeface="Poppins Italics"/>
              <a:cs typeface="Poppins Italics"/>
              <a:sym typeface="Poppins Italics"/>
            </a:endParaRPr>
          </a:p>
        </p:txBody>
      </p:sp>
    </p:spTree>
  </p:cSld>
  <p:clrMapOvr>
    <a:masterClrMapping/>
  </p:clrMapOvr>
  <mc:AlternateContent xmlns:mc="http://schemas.openxmlformats.org/markup-compatibility/2006" xmlns:p14="http://schemas.microsoft.com/office/powerpoint/2010/main">
    <mc:Choice Requires="p14">
      <p:transition spd="slow" p14:dur="2000" advTm="30281"/>
    </mc:Choice>
    <mc:Fallback xmlns="">
      <p:transition spd="slow" advTm="3028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077684" y="2745513"/>
            <a:ext cx="5454396" cy="1509419"/>
          </a:xfrm>
          <a:prstGeom prst="rect">
            <a:avLst/>
          </a:prstGeom>
        </p:spPr>
        <p:txBody>
          <a:bodyPr lIns="0" tIns="0" rIns="0" bIns="0" rtlCol="0" anchor="t">
            <a:spAutoFit/>
          </a:bodyPr>
          <a:lstStyle/>
          <a:p>
            <a:pPr algn="r">
              <a:lnSpc>
                <a:spcPts val="12353"/>
              </a:lnSpc>
              <a:spcBef>
                <a:spcPct val="0"/>
              </a:spcBef>
            </a:pPr>
            <a:r>
              <a:rPr lang="en-US" sz="8824">
                <a:solidFill>
                  <a:srgbClr val="000000"/>
                </a:solidFill>
                <a:latin typeface="League Spartan"/>
                <a:ea typeface="League Spartan"/>
                <a:cs typeface="League Spartan"/>
                <a:sym typeface="League Spartan"/>
              </a:rPr>
              <a:t>THANK</a:t>
            </a:r>
          </a:p>
        </p:txBody>
      </p:sp>
      <p:sp>
        <p:nvSpPr>
          <p:cNvPr id="3" name="TextBox 3"/>
          <p:cNvSpPr txBox="1"/>
          <p:nvPr/>
        </p:nvSpPr>
        <p:spPr>
          <a:xfrm>
            <a:off x="9783686" y="2745513"/>
            <a:ext cx="4688690" cy="1509419"/>
          </a:xfrm>
          <a:prstGeom prst="rect">
            <a:avLst/>
          </a:prstGeom>
        </p:spPr>
        <p:txBody>
          <a:bodyPr lIns="0" tIns="0" rIns="0" bIns="0" rtlCol="0" anchor="t">
            <a:spAutoFit/>
          </a:bodyPr>
          <a:lstStyle/>
          <a:p>
            <a:pPr algn="l">
              <a:lnSpc>
                <a:spcPts val="12353"/>
              </a:lnSpc>
              <a:spcBef>
                <a:spcPct val="0"/>
              </a:spcBef>
            </a:pPr>
            <a:r>
              <a:rPr lang="en-US" sz="8824">
                <a:solidFill>
                  <a:srgbClr val="004AAD"/>
                </a:solidFill>
                <a:latin typeface="League Spartan"/>
                <a:ea typeface="League Spartan"/>
                <a:cs typeface="League Spartan"/>
                <a:sym typeface="League Spartan"/>
              </a:rPr>
              <a:t>YOU</a:t>
            </a:r>
          </a:p>
        </p:txBody>
      </p:sp>
      <p:sp>
        <p:nvSpPr>
          <p:cNvPr id="4" name="AutoShape 4"/>
          <p:cNvSpPr/>
          <p:nvPr/>
        </p:nvSpPr>
        <p:spPr>
          <a:xfrm>
            <a:off x="5132705" y="4235516"/>
            <a:ext cx="7508240" cy="0"/>
          </a:xfrm>
          <a:prstGeom prst="line">
            <a:avLst/>
          </a:prstGeom>
          <a:ln w="38100" cap="flat">
            <a:solidFill>
              <a:srgbClr val="000000"/>
            </a:solidFill>
            <a:prstDash val="solid"/>
            <a:headEnd type="none" w="sm" len="sm"/>
            <a:tailEnd type="none" w="sm" len="sm"/>
          </a:ln>
        </p:spPr>
        <p:txBody>
          <a:bodyPr/>
          <a:lstStyle/>
          <a:p>
            <a:endParaRPr lang="en-GB"/>
          </a:p>
        </p:txBody>
      </p:sp>
      <p:sp>
        <p:nvSpPr>
          <p:cNvPr id="5" name="Freeform 5"/>
          <p:cNvSpPr/>
          <p:nvPr/>
        </p:nvSpPr>
        <p:spPr>
          <a:xfrm>
            <a:off x="3238751" y="8466993"/>
            <a:ext cx="791307" cy="791307"/>
          </a:xfrm>
          <a:custGeom>
            <a:avLst/>
            <a:gdLst/>
            <a:ahLst/>
            <a:cxnLst/>
            <a:rect l="l" t="t" r="r" b="b"/>
            <a:pathLst>
              <a:path w="791307" h="791307">
                <a:moveTo>
                  <a:pt x="0" y="0"/>
                </a:moveTo>
                <a:lnTo>
                  <a:pt x="791308" y="0"/>
                </a:lnTo>
                <a:lnTo>
                  <a:pt x="791308" y="791307"/>
                </a:lnTo>
                <a:lnTo>
                  <a:pt x="0" y="7913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6" name="Freeform 6"/>
          <p:cNvSpPr/>
          <p:nvPr/>
        </p:nvSpPr>
        <p:spPr>
          <a:xfrm>
            <a:off x="9386772" y="8300001"/>
            <a:ext cx="793828" cy="793828"/>
          </a:xfrm>
          <a:custGeom>
            <a:avLst/>
            <a:gdLst/>
            <a:ahLst/>
            <a:cxnLst/>
            <a:rect l="l" t="t" r="r" b="b"/>
            <a:pathLst>
              <a:path w="793828" h="793828">
                <a:moveTo>
                  <a:pt x="0" y="0"/>
                </a:moveTo>
                <a:lnTo>
                  <a:pt x="793828" y="0"/>
                </a:lnTo>
                <a:lnTo>
                  <a:pt x="793828" y="793829"/>
                </a:lnTo>
                <a:lnTo>
                  <a:pt x="0" y="7938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grpSp>
        <p:nvGrpSpPr>
          <p:cNvPr id="7" name="Group 7"/>
          <p:cNvGrpSpPr/>
          <p:nvPr/>
        </p:nvGrpSpPr>
        <p:grpSpPr>
          <a:xfrm>
            <a:off x="-495300" y="0"/>
            <a:ext cx="1028700" cy="4235516"/>
            <a:chOff x="0" y="0"/>
            <a:chExt cx="270933" cy="1115527"/>
          </a:xfrm>
        </p:grpSpPr>
        <p:sp>
          <p:nvSpPr>
            <p:cNvPr id="8" name="Freeform 8"/>
            <p:cNvSpPr/>
            <p:nvPr/>
          </p:nvSpPr>
          <p:spPr>
            <a:xfrm>
              <a:off x="0" y="0"/>
              <a:ext cx="270933" cy="1115527"/>
            </a:xfrm>
            <a:custGeom>
              <a:avLst/>
              <a:gdLst/>
              <a:ahLst/>
              <a:cxnLst/>
              <a:rect l="l" t="t" r="r" b="b"/>
              <a:pathLst>
                <a:path w="270933" h="1115527">
                  <a:moveTo>
                    <a:pt x="0" y="0"/>
                  </a:moveTo>
                  <a:lnTo>
                    <a:pt x="270933" y="0"/>
                  </a:lnTo>
                  <a:lnTo>
                    <a:pt x="270933" y="1115527"/>
                  </a:lnTo>
                  <a:lnTo>
                    <a:pt x="0" y="1115527"/>
                  </a:lnTo>
                  <a:close/>
                </a:path>
              </a:pathLst>
            </a:custGeom>
            <a:gradFill rotWithShape="1">
              <a:gsLst>
                <a:gs pos="0">
                  <a:srgbClr val="000000">
                    <a:alpha val="100000"/>
                  </a:srgbClr>
                </a:gs>
                <a:gs pos="100000">
                  <a:srgbClr val="3533CD">
                    <a:alpha val="100000"/>
                  </a:srgbClr>
                </a:gs>
              </a:gsLst>
              <a:lin ang="0"/>
            </a:gradFill>
          </p:spPr>
          <p:txBody>
            <a:bodyPr/>
            <a:lstStyle/>
            <a:p>
              <a:endParaRPr lang="en-GB"/>
            </a:p>
          </p:txBody>
        </p:sp>
        <p:sp>
          <p:nvSpPr>
            <p:cNvPr id="9" name="TextBox 9"/>
            <p:cNvSpPr txBox="1"/>
            <p:nvPr/>
          </p:nvSpPr>
          <p:spPr>
            <a:xfrm>
              <a:off x="0" y="-47625"/>
              <a:ext cx="270933" cy="1163152"/>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3398662" y="4601801"/>
            <a:ext cx="11073714" cy="3274765"/>
          </a:xfrm>
          <a:prstGeom prst="rect">
            <a:avLst/>
          </a:prstGeom>
        </p:spPr>
        <p:txBody>
          <a:bodyPr lIns="0" tIns="0" rIns="0" bIns="0" rtlCol="0" anchor="t">
            <a:spAutoFit/>
          </a:bodyPr>
          <a:lstStyle/>
          <a:p>
            <a:pPr algn="ctr">
              <a:lnSpc>
                <a:spcPts val="4301"/>
              </a:lnSpc>
              <a:spcBef>
                <a:spcPct val="0"/>
              </a:spcBef>
            </a:pPr>
            <a:r>
              <a:rPr lang="en-US" sz="3072">
                <a:solidFill>
                  <a:srgbClr val="2A0947"/>
                </a:solidFill>
                <a:latin typeface="Poppins"/>
                <a:ea typeface="Poppins"/>
                <a:cs typeface="Poppins"/>
                <a:sym typeface="Poppins"/>
              </a:rPr>
              <a:t>"This AI-powered data pipeline enables real-time and predictive insights for warehouse demand forecasting by integrating Amazon Kinesis, AWS Glue, SageMaker, and API Gateway. The modular design ensures scalability, cost optimisation, and seamless integration across diverse operational environments"</a:t>
            </a:r>
          </a:p>
        </p:txBody>
      </p:sp>
      <p:sp>
        <p:nvSpPr>
          <p:cNvPr id="11" name="TextBox 11"/>
          <p:cNvSpPr txBox="1"/>
          <p:nvPr/>
        </p:nvSpPr>
        <p:spPr>
          <a:xfrm>
            <a:off x="10417456" y="8359764"/>
            <a:ext cx="5842436" cy="598102"/>
          </a:xfrm>
          <a:prstGeom prst="rect">
            <a:avLst/>
          </a:prstGeom>
        </p:spPr>
        <p:txBody>
          <a:bodyPr lIns="0" tIns="0" rIns="0" bIns="0" rtlCol="0" anchor="t">
            <a:spAutoFit/>
          </a:bodyPr>
          <a:lstStyle/>
          <a:p>
            <a:pPr marL="0" lvl="0" indent="0" algn="l">
              <a:lnSpc>
                <a:spcPts val="4833"/>
              </a:lnSpc>
              <a:spcBef>
                <a:spcPct val="0"/>
              </a:spcBef>
            </a:pPr>
            <a:r>
              <a:rPr lang="en-US" sz="3452">
                <a:solidFill>
                  <a:srgbClr val="000000"/>
                </a:solidFill>
                <a:latin typeface="Roboto"/>
                <a:ea typeface="Roboto"/>
                <a:cs typeface="Roboto"/>
                <a:sym typeface="Roboto"/>
              </a:rPr>
              <a:t>https://cloudportfolio.co.uk/</a:t>
            </a:r>
          </a:p>
        </p:txBody>
      </p:sp>
      <p:sp>
        <p:nvSpPr>
          <p:cNvPr id="12" name="TextBox 12"/>
          <p:cNvSpPr txBox="1"/>
          <p:nvPr/>
        </p:nvSpPr>
        <p:spPr>
          <a:xfrm>
            <a:off x="4397865" y="8546551"/>
            <a:ext cx="3645005" cy="598102"/>
          </a:xfrm>
          <a:prstGeom prst="rect">
            <a:avLst/>
          </a:prstGeom>
        </p:spPr>
        <p:txBody>
          <a:bodyPr lIns="0" tIns="0" rIns="0" bIns="0" rtlCol="0" anchor="t">
            <a:spAutoFit/>
          </a:bodyPr>
          <a:lstStyle/>
          <a:p>
            <a:pPr marL="0" lvl="0" indent="0" algn="l">
              <a:lnSpc>
                <a:spcPts val="4833"/>
              </a:lnSpc>
              <a:spcBef>
                <a:spcPct val="0"/>
              </a:spcBef>
            </a:pPr>
            <a:r>
              <a:rPr lang="en-US" sz="3452">
                <a:solidFill>
                  <a:srgbClr val="000000"/>
                </a:solidFill>
                <a:latin typeface="Roboto"/>
                <a:ea typeface="Roboto"/>
                <a:cs typeface="Roboto"/>
                <a:sym typeface="Roboto"/>
              </a:rPr>
              <a:t>+447932793775</a:t>
            </a:r>
          </a:p>
        </p:txBody>
      </p:sp>
      <p:grpSp>
        <p:nvGrpSpPr>
          <p:cNvPr id="13" name="Group 13"/>
          <p:cNvGrpSpPr/>
          <p:nvPr/>
        </p:nvGrpSpPr>
        <p:grpSpPr>
          <a:xfrm>
            <a:off x="-495300" y="4664983"/>
            <a:ext cx="1028700" cy="1048907"/>
            <a:chOff x="0" y="0"/>
            <a:chExt cx="270933" cy="276255"/>
          </a:xfrm>
        </p:grpSpPr>
        <p:sp>
          <p:nvSpPr>
            <p:cNvPr id="14" name="Freeform 14"/>
            <p:cNvSpPr/>
            <p:nvPr/>
          </p:nvSpPr>
          <p:spPr>
            <a:xfrm>
              <a:off x="0" y="0"/>
              <a:ext cx="270933" cy="276255"/>
            </a:xfrm>
            <a:custGeom>
              <a:avLst/>
              <a:gdLst/>
              <a:ahLst/>
              <a:cxnLst/>
              <a:rect l="l" t="t" r="r" b="b"/>
              <a:pathLst>
                <a:path w="270933" h="276255">
                  <a:moveTo>
                    <a:pt x="0" y="0"/>
                  </a:moveTo>
                  <a:lnTo>
                    <a:pt x="270933" y="0"/>
                  </a:lnTo>
                  <a:lnTo>
                    <a:pt x="270933" y="276255"/>
                  </a:lnTo>
                  <a:lnTo>
                    <a:pt x="0" y="276255"/>
                  </a:lnTo>
                  <a:close/>
                </a:path>
              </a:pathLst>
            </a:custGeom>
            <a:gradFill rotWithShape="1">
              <a:gsLst>
                <a:gs pos="0">
                  <a:srgbClr val="000000">
                    <a:alpha val="100000"/>
                  </a:srgbClr>
                </a:gs>
                <a:gs pos="100000">
                  <a:srgbClr val="3533CD">
                    <a:alpha val="100000"/>
                  </a:srgbClr>
                </a:gs>
              </a:gsLst>
              <a:lin ang="0"/>
            </a:gradFill>
          </p:spPr>
          <p:txBody>
            <a:bodyPr/>
            <a:lstStyle/>
            <a:p>
              <a:endParaRPr lang="en-GB"/>
            </a:p>
          </p:txBody>
        </p:sp>
        <p:sp>
          <p:nvSpPr>
            <p:cNvPr id="15" name="TextBox 15"/>
            <p:cNvSpPr txBox="1"/>
            <p:nvPr/>
          </p:nvSpPr>
          <p:spPr>
            <a:xfrm>
              <a:off x="0" y="-47625"/>
              <a:ext cx="270933" cy="323880"/>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rot="-10800000">
            <a:off x="17754349" y="6051484"/>
            <a:ext cx="1028700" cy="4235516"/>
            <a:chOff x="0" y="0"/>
            <a:chExt cx="270933" cy="1115527"/>
          </a:xfrm>
        </p:grpSpPr>
        <p:sp>
          <p:nvSpPr>
            <p:cNvPr id="17" name="Freeform 17"/>
            <p:cNvSpPr/>
            <p:nvPr/>
          </p:nvSpPr>
          <p:spPr>
            <a:xfrm>
              <a:off x="0" y="0"/>
              <a:ext cx="270933" cy="1115527"/>
            </a:xfrm>
            <a:custGeom>
              <a:avLst/>
              <a:gdLst/>
              <a:ahLst/>
              <a:cxnLst/>
              <a:rect l="l" t="t" r="r" b="b"/>
              <a:pathLst>
                <a:path w="270933" h="1115527">
                  <a:moveTo>
                    <a:pt x="0" y="0"/>
                  </a:moveTo>
                  <a:lnTo>
                    <a:pt x="270933" y="0"/>
                  </a:lnTo>
                  <a:lnTo>
                    <a:pt x="270933" y="1115527"/>
                  </a:lnTo>
                  <a:lnTo>
                    <a:pt x="0" y="1115527"/>
                  </a:lnTo>
                  <a:close/>
                </a:path>
              </a:pathLst>
            </a:custGeom>
            <a:gradFill rotWithShape="1">
              <a:gsLst>
                <a:gs pos="0">
                  <a:srgbClr val="000000">
                    <a:alpha val="100000"/>
                  </a:srgbClr>
                </a:gs>
                <a:gs pos="100000">
                  <a:srgbClr val="3533CD">
                    <a:alpha val="100000"/>
                  </a:srgbClr>
                </a:gs>
              </a:gsLst>
              <a:lin ang="0"/>
            </a:gradFill>
          </p:spPr>
          <p:txBody>
            <a:bodyPr/>
            <a:lstStyle/>
            <a:p>
              <a:endParaRPr lang="en-GB"/>
            </a:p>
          </p:txBody>
        </p:sp>
        <p:sp>
          <p:nvSpPr>
            <p:cNvPr id="18" name="TextBox 18"/>
            <p:cNvSpPr txBox="1"/>
            <p:nvPr/>
          </p:nvSpPr>
          <p:spPr>
            <a:xfrm>
              <a:off x="0" y="-47625"/>
              <a:ext cx="270933" cy="1163152"/>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rot="-10800000">
            <a:off x="17754349" y="4573111"/>
            <a:ext cx="1028700" cy="1048907"/>
            <a:chOff x="0" y="0"/>
            <a:chExt cx="270933" cy="276255"/>
          </a:xfrm>
        </p:grpSpPr>
        <p:sp>
          <p:nvSpPr>
            <p:cNvPr id="20" name="Freeform 20"/>
            <p:cNvSpPr/>
            <p:nvPr/>
          </p:nvSpPr>
          <p:spPr>
            <a:xfrm>
              <a:off x="0" y="0"/>
              <a:ext cx="270933" cy="276255"/>
            </a:xfrm>
            <a:custGeom>
              <a:avLst/>
              <a:gdLst/>
              <a:ahLst/>
              <a:cxnLst/>
              <a:rect l="l" t="t" r="r" b="b"/>
              <a:pathLst>
                <a:path w="270933" h="276255">
                  <a:moveTo>
                    <a:pt x="0" y="0"/>
                  </a:moveTo>
                  <a:lnTo>
                    <a:pt x="270933" y="0"/>
                  </a:lnTo>
                  <a:lnTo>
                    <a:pt x="270933" y="276255"/>
                  </a:lnTo>
                  <a:lnTo>
                    <a:pt x="0" y="276255"/>
                  </a:lnTo>
                  <a:close/>
                </a:path>
              </a:pathLst>
            </a:custGeom>
            <a:gradFill rotWithShape="1">
              <a:gsLst>
                <a:gs pos="0">
                  <a:srgbClr val="000000">
                    <a:alpha val="100000"/>
                  </a:srgbClr>
                </a:gs>
                <a:gs pos="100000">
                  <a:srgbClr val="3533CD">
                    <a:alpha val="100000"/>
                  </a:srgbClr>
                </a:gs>
              </a:gsLst>
              <a:lin ang="0"/>
            </a:gradFill>
          </p:spPr>
          <p:txBody>
            <a:bodyPr/>
            <a:lstStyle/>
            <a:p>
              <a:endParaRPr lang="en-GB"/>
            </a:p>
          </p:txBody>
        </p:sp>
        <p:sp>
          <p:nvSpPr>
            <p:cNvPr id="21" name="TextBox 21"/>
            <p:cNvSpPr txBox="1"/>
            <p:nvPr/>
          </p:nvSpPr>
          <p:spPr>
            <a:xfrm>
              <a:off x="0" y="-47625"/>
              <a:ext cx="270933" cy="323880"/>
            </a:xfrm>
            <a:prstGeom prst="rect">
              <a:avLst/>
            </a:prstGeom>
          </p:spPr>
          <p:txBody>
            <a:bodyPr lIns="50800" tIns="50800" rIns="50800" bIns="50800" rtlCol="0" anchor="ctr"/>
            <a:lstStyle/>
            <a:p>
              <a:pPr algn="ctr">
                <a:lnSpc>
                  <a:spcPts val="2659"/>
                </a:lnSpc>
              </a:pPr>
              <a:endParaRPr/>
            </a:p>
          </p:txBody>
        </p:sp>
      </p:grpSp>
      <p:sp>
        <p:nvSpPr>
          <p:cNvPr id="22" name="Freeform 22"/>
          <p:cNvSpPr/>
          <p:nvPr/>
        </p:nvSpPr>
        <p:spPr>
          <a:xfrm>
            <a:off x="15380614" y="1028700"/>
            <a:ext cx="1878686" cy="469671"/>
          </a:xfrm>
          <a:custGeom>
            <a:avLst/>
            <a:gdLst/>
            <a:ahLst/>
            <a:cxnLst/>
            <a:rect l="l" t="t" r="r" b="b"/>
            <a:pathLst>
              <a:path w="1878686" h="469671">
                <a:moveTo>
                  <a:pt x="0" y="0"/>
                </a:moveTo>
                <a:lnTo>
                  <a:pt x="1878686" y="0"/>
                </a:lnTo>
                <a:lnTo>
                  <a:pt x="1878686" y="469671"/>
                </a:lnTo>
                <a:lnTo>
                  <a:pt x="0" y="469671"/>
                </a:lnTo>
                <a:lnTo>
                  <a:pt x="0" y="0"/>
                </a:lnTo>
                <a:close/>
              </a:path>
            </a:pathLst>
          </a:custGeom>
          <a:blipFill>
            <a:blip r:embed="rId6">
              <a:alphaModFix amt="69000"/>
              <a:extLst>
                <a:ext uri="{96DAC541-7B7A-43D3-8B79-37D633B846F1}">
                  <asvg:svgBlip xmlns:asvg="http://schemas.microsoft.com/office/drawing/2016/SVG/main" r:embed="rId7"/>
                </a:ext>
              </a:extLst>
            </a:blip>
            <a:stretch>
              <a:fillRect/>
            </a:stretch>
          </a:blipFill>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slow" p14:dur="2000" advTm="25403"/>
    </mc:Choice>
    <mc:Fallback xmlns="">
      <p:transition spd="slow" advTm="2540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0838570" y="732563"/>
            <a:ext cx="6420730" cy="8628482"/>
            <a:chOff x="0" y="0"/>
            <a:chExt cx="3663950" cy="4923790"/>
          </a:xfrm>
        </p:grpSpPr>
        <p:sp>
          <p:nvSpPr>
            <p:cNvPr id="3" name="Freeform 3"/>
            <p:cNvSpPr/>
            <p:nvPr/>
          </p:nvSpPr>
          <p:spPr>
            <a:xfrm>
              <a:off x="31750" y="31750"/>
              <a:ext cx="3600450" cy="4859020"/>
            </a:xfrm>
            <a:custGeom>
              <a:avLst/>
              <a:gdLst/>
              <a:ahLst/>
              <a:cxnLst/>
              <a:rect l="l" t="t" r="r" b="b"/>
              <a:pathLst>
                <a:path w="3600450" h="4859020">
                  <a:moveTo>
                    <a:pt x="3600450" y="4499610"/>
                  </a:moveTo>
                  <a:cubicBezTo>
                    <a:pt x="3600450" y="4699000"/>
                    <a:pt x="3439160" y="4859020"/>
                    <a:pt x="3241040" y="4859020"/>
                  </a:cubicBezTo>
                  <a:lnTo>
                    <a:pt x="359410" y="4859020"/>
                  </a:lnTo>
                  <a:cubicBezTo>
                    <a:pt x="160020" y="4859020"/>
                    <a:pt x="0" y="4697730"/>
                    <a:pt x="0" y="4499610"/>
                  </a:cubicBezTo>
                  <a:lnTo>
                    <a:pt x="0" y="359410"/>
                  </a:lnTo>
                  <a:cubicBezTo>
                    <a:pt x="0" y="160020"/>
                    <a:pt x="161290" y="0"/>
                    <a:pt x="359410" y="0"/>
                  </a:cubicBezTo>
                  <a:lnTo>
                    <a:pt x="3239770" y="0"/>
                  </a:lnTo>
                  <a:cubicBezTo>
                    <a:pt x="3439160" y="0"/>
                    <a:pt x="3599180" y="161290"/>
                    <a:pt x="3599180" y="359410"/>
                  </a:cubicBezTo>
                  <a:lnTo>
                    <a:pt x="3600450" y="4499610"/>
                  </a:lnTo>
                  <a:close/>
                </a:path>
              </a:pathLst>
            </a:custGeom>
            <a:blipFill>
              <a:blip r:embed="rId2"/>
              <a:stretch>
                <a:fillRect l="-23645" r="-23645"/>
              </a:stretch>
            </a:blipFill>
          </p:spPr>
          <p:txBody>
            <a:bodyPr/>
            <a:lstStyle/>
            <a:p>
              <a:endParaRPr lang="en-GB"/>
            </a:p>
          </p:txBody>
        </p:sp>
        <p:sp>
          <p:nvSpPr>
            <p:cNvPr id="4" name="Freeform 4"/>
            <p:cNvSpPr/>
            <p:nvPr/>
          </p:nvSpPr>
          <p:spPr>
            <a:xfrm>
              <a:off x="0" y="0"/>
              <a:ext cx="3663950" cy="4923790"/>
            </a:xfrm>
            <a:custGeom>
              <a:avLst/>
              <a:gdLst/>
              <a:ahLst/>
              <a:cxnLst/>
              <a:rect l="l" t="t" r="r" b="b"/>
              <a:pathLst>
                <a:path w="3663950" h="4923790">
                  <a:moveTo>
                    <a:pt x="3271520" y="4923790"/>
                  </a:moveTo>
                  <a:lnTo>
                    <a:pt x="391160" y="4923790"/>
                  </a:lnTo>
                  <a:cubicBezTo>
                    <a:pt x="175260" y="4923790"/>
                    <a:pt x="0" y="4748530"/>
                    <a:pt x="0" y="4532630"/>
                  </a:cubicBezTo>
                  <a:lnTo>
                    <a:pt x="0" y="392430"/>
                  </a:lnTo>
                  <a:cubicBezTo>
                    <a:pt x="0" y="175260"/>
                    <a:pt x="175260" y="0"/>
                    <a:pt x="391160" y="0"/>
                  </a:cubicBezTo>
                  <a:lnTo>
                    <a:pt x="3271520" y="0"/>
                  </a:lnTo>
                  <a:cubicBezTo>
                    <a:pt x="3487420" y="0"/>
                    <a:pt x="3662680" y="175260"/>
                    <a:pt x="3662680" y="391160"/>
                  </a:cubicBezTo>
                  <a:lnTo>
                    <a:pt x="3662680" y="4531360"/>
                  </a:lnTo>
                  <a:cubicBezTo>
                    <a:pt x="3663950" y="4747260"/>
                    <a:pt x="3487420" y="4923790"/>
                    <a:pt x="3271520" y="4923790"/>
                  </a:cubicBezTo>
                  <a:close/>
                  <a:moveTo>
                    <a:pt x="391160" y="63500"/>
                  </a:moveTo>
                  <a:cubicBezTo>
                    <a:pt x="210820" y="63500"/>
                    <a:pt x="63500" y="210820"/>
                    <a:pt x="63500" y="391160"/>
                  </a:cubicBezTo>
                  <a:lnTo>
                    <a:pt x="63500" y="4531360"/>
                  </a:lnTo>
                  <a:cubicBezTo>
                    <a:pt x="63500" y="4712970"/>
                    <a:pt x="210820" y="4859020"/>
                    <a:pt x="391160" y="4859020"/>
                  </a:cubicBezTo>
                  <a:lnTo>
                    <a:pt x="3271520" y="4859020"/>
                  </a:lnTo>
                  <a:cubicBezTo>
                    <a:pt x="3453130" y="4859020"/>
                    <a:pt x="3599180" y="4711700"/>
                    <a:pt x="3599180" y="4531360"/>
                  </a:cubicBezTo>
                  <a:lnTo>
                    <a:pt x="3599180" y="391160"/>
                  </a:lnTo>
                  <a:cubicBezTo>
                    <a:pt x="3599180" y="209550"/>
                    <a:pt x="3451860" y="63500"/>
                    <a:pt x="3271520" y="63500"/>
                  </a:cubicBezTo>
                  <a:lnTo>
                    <a:pt x="391160" y="63500"/>
                  </a:lnTo>
                  <a:close/>
                </a:path>
              </a:pathLst>
            </a:custGeom>
            <a:gradFill rotWithShape="1">
              <a:gsLst>
                <a:gs pos="0">
                  <a:srgbClr val="000000">
                    <a:alpha val="100000"/>
                  </a:srgbClr>
                </a:gs>
                <a:gs pos="100000">
                  <a:srgbClr val="3533CD">
                    <a:alpha val="100000"/>
                  </a:srgbClr>
                </a:gs>
              </a:gsLst>
              <a:lin ang="0"/>
            </a:gradFill>
          </p:spPr>
          <p:txBody>
            <a:bodyPr/>
            <a:lstStyle/>
            <a:p>
              <a:endParaRPr lang="en-GB"/>
            </a:p>
          </p:txBody>
        </p:sp>
      </p:grpSp>
      <p:grpSp>
        <p:nvGrpSpPr>
          <p:cNvPr id="8" name="Group 8"/>
          <p:cNvGrpSpPr/>
          <p:nvPr/>
        </p:nvGrpSpPr>
        <p:grpSpPr>
          <a:xfrm>
            <a:off x="1022791" y="7656683"/>
            <a:ext cx="6959600" cy="2624172"/>
            <a:chOff x="0" y="0"/>
            <a:chExt cx="1832981" cy="691140"/>
          </a:xfrm>
        </p:grpSpPr>
        <p:sp>
          <p:nvSpPr>
            <p:cNvPr id="9" name="Freeform 9"/>
            <p:cNvSpPr/>
            <p:nvPr/>
          </p:nvSpPr>
          <p:spPr>
            <a:xfrm>
              <a:off x="0" y="0"/>
              <a:ext cx="1832981" cy="691140"/>
            </a:xfrm>
            <a:custGeom>
              <a:avLst/>
              <a:gdLst/>
              <a:ahLst/>
              <a:cxnLst/>
              <a:rect l="l" t="t" r="r" b="b"/>
              <a:pathLst>
                <a:path w="1832981" h="691140">
                  <a:moveTo>
                    <a:pt x="0" y="0"/>
                  </a:moveTo>
                  <a:lnTo>
                    <a:pt x="1832981" y="0"/>
                  </a:lnTo>
                  <a:lnTo>
                    <a:pt x="1832981" y="691140"/>
                  </a:lnTo>
                  <a:lnTo>
                    <a:pt x="0" y="691140"/>
                  </a:lnTo>
                  <a:close/>
                </a:path>
              </a:pathLst>
            </a:custGeom>
            <a:gradFill rotWithShape="1">
              <a:gsLst>
                <a:gs pos="0">
                  <a:srgbClr val="000000">
                    <a:alpha val="100000"/>
                  </a:srgbClr>
                </a:gs>
                <a:gs pos="100000">
                  <a:srgbClr val="3533CD">
                    <a:alpha val="100000"/>
                  </a:srgbClr>
                </a:gs>
              </a:gsLst>
              <a:lin ang="0"/>
            </a:gradFill>
          </p:spPr>
          <p:txBody>
            <a:bodyPr/>
            <a:lstStyle/>
            <a:p>
              <a:endParaRPr lang="en-GB"/>
            </a:p>
          </p:txBody>
        </p:sp>
        <p:sp>
          <p:nvSpPr>
            <p:cNvPr id="10" name="TextBox 10"/>
            <p:cNvSpPr txBox="1"/>
            <p:nvPr/>
          </p:nvSpPr>
          <p:spPr>
            <a:xfrm>
              <a:off x="0" y="-47625"/>
              <a:ext cx="1832981" cy="738765"/>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1028700" y="1317001"/>
            <a:ext cx="7427978" cy="1987394"/>
          </a:xfrm>
          <a:prstGeom prst="rect">
            <a:avLst/>
          </a:prstGeom>
        </p:spPr>
        <p:txBody>
          <a:bodyPr lIns="0" tIns="0" rIns="0" bIns="0" rtlCol="0" anchor="t">
            <a:spAutoFit/>
          </a:bodyPr>
          <a:lstStyle/>
          <a:p>
            <a:pPr algn="l">
              <a:lnSpc>
                <a:spcPts val="6999"/>
              </a:lnSpc>
            </a:pPr>
            <a:r>
              <a:rPr lang="en-US" sz="4999">
                <a:solidFill>
                  <a:srgbClr val="000000"/>
                </a:solidFill>
                <a:latin typeface="League Spartan"/>
                <a:ea typeface="League Spartan"/>
                <a:cs typeface="League Spartan"/>
                <a:sym typeface="League Spartan"/>
              </a:rPr>
              <a:t>PROJECT OVERVIEW</a:t>
            </a:r>
          </a:p>
          <a:p>
            <a:pPr algn="l">
              <a:lnSpc>
                <a:spcPts val="9117"/>
              </a:lnSpc>
              <a:spcBef>
                <a:spcPct val="0"/>
              </a:spcBef>
            </a:pPr>
            <a:endParaRPr lang="en-US" sz="4999">
              <a:solidFill>
                <a:srgbClr val="000000"/>
              </a:solidFill>
              <a:latin typeface="League Spartan"/>
              <a:ea typeface="League Spartan"/>
              <a:cs typeface="League Spartan"/>
              <a:sym typeface="League Spartan"/>
            </a:endParaRPr>
          </a:p>
        </p:txBody>
      </p:sp>
      <p:sp>
        <p:nvSpPr>
          <p:cNvPr id="15" name="TextBox 15"/>
          <p:cNvSpPr txBox="1"/>
          <p:nvPr/>
        </p:nvSpPr>
        <p:spPr>
          <a:xfrm>
            <a:off x="1053849" y="2712108"/>
            <a:ext cx="8992103" cy="5446020"/>
          </a:xfrm>
          <a:prstGeom prst="rect">
            <a:avLst/>
          </a:prstGeom>
        </p:spPr>
        <p:txBody>
          <a:bodyPr lIns="0" tIns="0" rIns="0" bIns="0" rtlCol="0" anchor="t">
            <a:spAutoFit/>
          </a:bodyPr>
          <a:lstStyle/>
          <a:p>
            <a:pPr algn="l">
              <a:lnSpc>
                <a:spcPts val="4325"/>
              </a:lnSpc>
            </a:pPr>
            <a:r>
              <a:rPr lang="en-US" sz="3089">
                <a:solidFill>
                  <a:srgbClr val="2A0947"/>
                </a:solidFill>
                <a:latin typeface="Poppins"/>
                <a:ea typeface="Poppins"/>
                <a:cs typeface="Poppins"/>
                <a:sym typeface="Poppins"/>
              </a:rPr>
              <a:t>•Implemented an AI-powered data pipeline to forecast warehouse product demand.</a:t>
            </a:r>
          </a:p>
          <a:p>
            <a:pPr algn="l">
              <a:lnSpc>
                <a:spcPts val="4325"/>
              </a:lnSpc>
            </a:pPr>
            <a:r>
              <a:rPr lang="en-US" sz="3089">
                <a:solidFill>
                  <a:srgbClr val="2A0947"/>
                </a:solidFill>
                <a:latin typeface="Poppins"/>
                <a:ea typeface="Poppins"/>
                <a:cs typeface="Poppins"/>
                <a:sym typeface="Poppins"/>
              </a:rPr>
              <a:t>•Used AWS services for ingestion, ETL processing, machine learning, and prediction delivery.</a:t>
            </a:r>
          </a:p>
          <a:p>
            <a:pPr algn="l">
              <a:lnSpc>
                <a:spcPts val="4325"/>
              </a:lnSpc>
            </a:pPr>
            <a:r>
              <a:rPr lang="en-US" sz="3089">
                <a:solidFill>
                  <a:srgbClr val="2A0947"/>
                </a:solidFill>
                <a:latin typeface="Poppins"/>
                <a:ea typeface="Poppins"/>
                <a:cs typeface="Poppins"/>
                <a:sym typeface="Poppins"/>
              </a:rPr>
              <a:t>•Improves inventory decisions by predicting demand based on real-time and historical data.</a:t>
            </a:r>
          </a:p>
          <a:p>
            <a:pPr algn="l">
              <a:lnSpc>
                <a:spcPts val="4325"/>
              </a:lnSpc>
            </a:pPr>
            <a:endParaRPr lang="en-US" sz="3089">
              <a:solidFill>
                <a:srgbClr val="2A0947"/>
              </a:solidFill>
              <a:latin typeface="Poppins"/>
              <a:ea typeface="Poppins"/>
              <a:cs typeface="Poppins"/>
              <a:sym typeface="Poppins"/>
            </a:endParaRPr>
          </a:p>
          <a:p>
            <a:pPr algn="l">
              <a:lnSpc>
                <a:spcPts val="4325"/>
              </a:lnSpc>
              <a:spcBef>
                <a:spcPct val="0"/>
              </a:spcBef>
            </a:pPr>
            <a:endParaRPr lang="en-US" sz="3089">
              <a:solidFill>
                <a:srgbClr val="2A0947"/>
              </a:solidFill>
              <a:latin typeface="Poppins"/>
              <a:ea typeface="Poppins"/>
              <a:cs typeface="Poppins"/>
              <a:sym typeface="Poppins"/>
            </a:endParaRPr>
          </a:p>
        </p:txBody>
      </p:sp>
    </p:spTree>
  </p:cSld>
  <p:clrMapOvr>
    <a:masterClrMapping/>
  </p:clrMapOvr>
  <mc:AlternateContent xmlns:mc="http://schemas.openxmlformats.org/markup-compatibility/2006" xmlns:p14="http://schemas.microsoft.com/office/powerpoint/2010/main">
    <mc:Choice Requires="p14">
      <p:transition spd="slow" p14:dur="2000" advTm="37191"/>
    </mc:Choice>
    <mc:Fallback xmlns="">
      <p:transition spd="slow" advTm="3719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35385" y="1028700"/>
            <a:ext cx="17417230" cy="9412578"/>
          </a:xfrm>
          <a:custGeom>
            <a:avLst/>
            <a:gdLst/>
            <a:ahLst/>
            <a:cxnLst/>
            <a:rect l="l" t="t" r="r" b="b"/>
            <a:pathLst>
              <a:path w="17417230" h="9412578">
                <a:moveTo>
                  <a:pt x="0" y="0"/>
                </a:moveTo>
                <a:lnTo>
                  <a:pt x="17417230" y="0"/>
                </a:lnTo>
                <a:lnTo>
                  <a:pt x="17417230" y="9412578"/>
                </a:lnTo>
                <a:lnTo>
                  <a:pt x="0" y="9412578"/>
                </a:lnTo>
                <a:lnTo>
                  <a:pt x="0" y="0"/>
                </a:lnTo>
                <a:close/>
              </a:path>
            </a:pathLst>
          </a:custGeom>
          <a:blipFill>
            <a:blip r:embed="rId2"/>
            <a:stretch>
              <a:fillRect t="-1002" b="-539"/>
            </a:stretch>
          </a:blipFill>
        </p:spPr>
        <p:txBody>
          <a:bodyPr/>
          <a:lstStyle/>
          <a:p>
            <a:endParaRPr lang="en-GB"/>
          </a:p>
        </p:txBody>
      </p:sp>
      <p:sp>
        <p:nvSpPr>
          <p:cNvPr id="3" name="TextBox 3"/>
          <p:cNvSpPr txBox="1"/>
          <p:nvPr/>
        </p:nvSpPr>
        <p:spPr>
          <a:xfrm>
            <a:off x="4241687" y="365069"/>
            <a:ext cx="14518967" cy="886781"/>
          </a:xfrm>
          <a:prstGeom prst="rect">
            <a:avLst/>
          </a:prstGeom>
        </p:spPr>
        <p:txBody>
          <a:bodyPr lIns="0" tIns="0" rIns="0" bIns="0" rtlCol="0" anchor="t">
            <a:spAutoFit/>
          </a:bodyPr>
          <a:lstStyle/>
          <a:p>
            <a:pPr algn="l">
              <a:lnSpc>
                <a:spcPts val="7297"/>
              </a:lnSpc>
              <a:spcBef>
                <a:spcPct val="0"/>
              </a:spcBef>
            </a:pPr>
            <a:r>
              <a:rPr lang="en-US" sz="5212">
                <a:solidFill>
                  <a:srgbClr val="000000"/>
                </a:solidFill>
                <a:latin typeface="League Spartan"/>
                <a:ea typeface="League Spartan"/>
                <a:cs typeface="League Spartan"/>
                <a:sym typeface="League Spartan"/>
              </a:rPr>
              <a:t>ARCHITECTURE DIAGRAM</a:t>
            </a:r>
          </a:p>
        </p:txBody>
      </p:sp>
    </p:spTree>
  </p:cSld>
  <p:clrMapOvr>
    <a:masterClrMapping/>
  </p:clrMapOvr>
  <mc:AlternateContent xmlns:mc="http://schemas.openxmlformats.org/markup-compatibility/2006" xmlns:p14="http://schemas.microsoft.com/office/powerpoint/2010/main">
    <mc:Choice Requires="p14">
      <p:transition spd="slow" p14:dur="2000" advTm="41688"/>
    </mc:Choice>
    <mc:Fallback xmlns="">
      <p:transition spd="slow" advTm="4168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73966" y="9071896"/>
            <a:ext cx="6002456" cy="1215104"/>
            <a:chOff x="0" y="0"/>
            <a:chExt cx="1580894" cy="320027"/>
          </a:xfrm>
        </p:grpSpPr>
        <p:sp>
          <p:nvSpPr>
            <p:cNvPr id="3" name="Freeform 3"/>
            <p:cNvSpPr/>
            <p:nvPr/>
          </p:nvSpPr>
          <p:spPr>
            <a:xfrm>
              <a:off x="0" y="0"/>
              <a:ext cx="1580894" cy="320027"/>
            </a:xfrm>
            <a:custGeom>
              <a:avLst/>
              <a:gdLst/>
              <a:ahLst/>
              <a:cxnLst/>
              <a:rect l="l" t="t" r="r" b="b"/>
              <a:pathLst>
                <a:path w="1580894" h="320027">
                  <a:moveTo>
                    <a:pt x="0" y="0"/>
                  </a:moveTo>
                  <a:lnTo>
                    <a:pt x="1580894" y="0"/>
                  </a:lnTo>
                  <a:lnTo>
                    <a:pt x="1580894" y="320027"/>
                  </a:lnTo>
                  <a:lnTo>
                    <a:pt x="0" y="320027"/>
                  </a:lnTo>
                  <a:close/>
                </a:path>
              </a:pathLst>
            </a:custGeom>
            <a:gradFill rotWithShape="1">
              <a:gsLst>
                <a:gs pos="0">
                  <a:srgbClr val="000000">
                    <a:alpha val="100000"/>
                  </a:srgbClr>
                </a:gs>
                <a:gs pos="100000">
                  <a:srgbClr val="3533CD">
                    <a:alpha val="100000"/>
                  </a:srgbClr>
                </a:gs>
              </a:gsLst>
              <a:lin ang="0"/>
            </a:gradFill>
          </p:spPr>
          <p:txBody>
            <a:bodyPr/>
            <a:lstStyle/>
            <a:p>
              <a:endParaRPr lang="en-GB"/>
            </a:p>
          </p:txBody>
        </p:sp>
        <p:sp>
          <p:nvSpPr>
            <p:cNvPr id="4" name="TextBox 4"/>
            <p:cNvSpPr txBox="1"/>
            <p:nvPr/>
          </p:nvSpPr>
          <p:spPr>
            <a:xfrm>
              <a:off x="0" y="-47625"/>
              <a:ext cx="1580894" cy="367652"/>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332557" y="923925"/>
            <a:ext cx="15385614" cy="980608"/>
          </a:xfrm>
          <a:prstGeom prst="rect">
            <a:avLst/>
          </a:prstGeom>
        </p:spPr>
        <p:txBody>
          <a:bodyPr lIns="0" tIns="0" rIns="0" bIns="0" rtlCol="0" anchor="t">
            <a:spAutoFit/>
          </a:bodyPr>
          <a:lstStyle/>
          <a:p>
            <a:pPr algn="l">
              <a:lnSpc>
                <a:spcPts val="8137"/>
              </a:lnSpc>
              <a:spcBef>
                <a:spcPct val="0"/>
              </a:spcBef>
            </a:pPr>
            <a:r>
              <a:rPr lang="en-US" sz="5812">
                <a:solidFill>
                  <a:srgbClr val="000000"/>
                </a:solidFill>
                <a:latin typeface="League Spartan"/>
                <a:ea typeface="League Spartan"/>
                <a:cs typeface="League Spartan"/>
                <a:sym typeface="League Spartan"/>
              </a:rPr>
              <a:t>ARCHITECTURE FLOW SUMMARY</a:t>
            </a:r>
          </a:p>
        </p:txBody>
      </p:sp>
      <p:sp>
        <p:nvSpPr>
          <p:cNvPr id="9" name="TextBox 9"/>
          <p:cNvSpPr txBox="1"/>
          <p:nvPr/>
        </p:nvSpPr>
        <p:spPr>
          <a:xfrm>
            <a:off x="157998" y="2163419"/>
            <a:ext cx="18130002" cy="7728457"/>
          </a:xfrm>
          <a:prstGeom prst="rect">
            <a:avLst/>
          </a:prstGeom>
        </p:spPr>
        <p:txBody>
          <a:bodyPr lIns="0" tIns="0" rIns="0" bIns="0" rtlCol="0" anchor="t">
            <a:spAutoFit/>
          </a:bodyPr>
          <a:lstStyle/>
          <a:p>
            <a:pPr algn="ctr">
              <a:lnSpc>
                <a:spcPts val="5572"/>
              </a:lnSpc>
            </a:pPr>
            <a:r>
              <a:rPr lang="en-US" sz="3980">
                <a:solidFill>
                  <a:srgbClr val="000000"/>
                </a:solidFill>
                <a:latin typeface="Canva Sans"/>
                <a:ea typeface="Canva Sans"/>
                <a:cs typeface="Canva Sans"/>
                <a:sym typeface="Canva Sans"/>
              </a:rPr>
              <a:t>1. </a:t>
            </a:r>
            <a:r>
              <a:rPr lang="en-US" sz="3980" b="1">
                <a:solidFill>
                  <a:srgbClr val="000000"/>
                </a:solidFill>
                <a:latin typeface="Canva Sans Bold"/>
                <a:ea typeface="Canva Sans Bold"/>
                <a:cs typeface="Canva Sans Bold"/>
                <a:sym typeface="Canva Sans Bold"/>
              </a:rPr>
              <a:t>Data Ingestion (Public Subnet)</a:t>
            </a:r>
            <a:r>
              <a:rPr lang="en-US" sz="3980">
                <a:solidFill>
                  <a:srgbClr val="000000"/>
                </a:solidFill>
                <a:latin typeface="Canva Sans"/>
                <a:ea typeface="Canva Sans"/>
                <a:cs typeface="Canva Sans"/>
                <a:sym typeface="Canva Sans"/>
              </a:rPr>
              <a:t>:</a:t>
            </a:r>
          </a:p>
          <a:p>
            <a:pPr algn="ctr">
              <a:lnSpc>
                <a:spcPts val="5572"/>
              </a:lnSpc>
            </a:pPr>
            <a:r>
              <a:rPr lang="en-US" sz="3980">
                <a:solidFill>
                  <a:srgbClr val="000000"/>
                </a:solidFill>
                <a:latin typeface="Canva Sans"/>
                <a:ea typeface="Canva Sans"/>
                <a:cs typeface="Canva Sans"/>
                <a:sym typeface="Canva Sans"/>
              </a:rPr>
              <a:t>Kinesis Firehose collects real-time sales &amp; inventory data</a:t>
            </a:r>
          </a:p>
          <a:p>
            <a:pPr algn="ctr">
              <a:lnSpc>
                <a:spcPts val="5572"/>
              </a:lnSpc>
            </a:pPr>
            <a:r>
              <a:rPr lang="en-US" sz="3980">
                <a:solidFill>
                  <a:srgbClr val="000000"/>
                </a:solidFill>
                <a:latin typeface="Canva Sans"/>
                <a:ea typeface="Canva Sans"/>
                <a:cs typeface="Canva Sans"/>
                <a:sym typeface="Canva Sans"/>
              </a:rPr>
              <a:t>Raw data stored in S3</a:t>
            </a:r>
          </a:p>
          <a:p>
            <a:pPr algn="ctr">
              <a:lnSpc>
                <a:spcPts val="5572"/>
              </a:lnSpc>
            </a:pPr>
            <a:r>
              <a:rPr lang="en-US" sz="3980">
                <a:solidFill>
                  <a:srgbClr val="000000"/>
                </a:solidFill>
                <a:latin typeface="Canva Sans"/>
                <a:ea typeface="Canva Sans"/>
                <a:cs typeface="Canva Sans"/>
                <a:sym typeface="Canva Sans"/>
              </a:rPr>
              <a:t>2. </a:t>
            </a:r>
            <a:r>
              <a:rPr lang="en-US" sz="3980" b="1">
                <a:solidFill>
                  <a:srgbClr val="000000"/>
                </a:solidFill>
                <a:latin typeface="Canva Sans Bold"/>
                <a:ea typeface="Canva Sans Bold"/>
                <a:cs typeface="Canva Sans Bold"/>
                <a:sym typeface="Canva Sans Bold"/>
              </a:rPr>
              <a:t>Data Processing (Private Subnet):</a:t>
            </a:r>
          </a:p>
          <a:p>
            <a:pPr algn="ctr">
              <a:lnSpc>
                <a:spcPts val="5572"/>
              </a:lnSpc>
            </a:pPr>
            <a:r>
              <a:rPr lang="en-US" sz="3980">
                <a:solidFill>
                  <a:srgbClr val="000000"/>
                </a:solidFill>
                <a:latin typeface="Canva Sans"/>
                <a:ea typeface="Canva Sans"/>
                <a:cs typeface="Canva Sans"/>
                <a:sym typeface="Canva Sans"/>
              </a:rPr>
              <a:t>Glue transforms data; Lambda triggers ETL jobs</a:t>
            </a:r>
          </a:p>
          <a:p>
            <a:pPr algn="ctr">
              <a:lnSpc>
                <a:spcPts val="5572"/>
              </a:lnSpc>
            </a:pPr>
            <a:r>
              <a:rPr lang="en-US" sz="3980">
                <a:solidFill>
                  <a:srgbClr val="000000"/>
                </a:solidFill>
                <a:latin typeface="Canva Sans"/>
                <a:ea typeface="Canva Sans"/>
                <a:cs typeface="Canva Sans"/>
                <a:sym typeface="Canva Sans"/>
              </a:rPr>
              <a:t>Cleaned data stored in S3</a:t>
            </a:r>
          </a:p>
          <a:p>
            <a:pPr algn="ctr">
              <a:lnSpc>
                <a:spcPts val="5572"/>
              </a:lnSpc>
            </a:pPr>
            <a:r>
              <a:rPr lang="en-US" sz="3980">
                <a:solidFill>
                  <a:srgbClr val="000000"/>
                </a:solidFill>
                <a:latin typeface="Canva Sans"/>
                <a:ea typeface="Canva Sans"/>
                <a:cs typeface="Canva Sans"/>
                <a:sym typeface="Canva Sans"/>
              </a:rPr>
              <a:t>3. </a:t>
            </a:r>
            <a:r>
              <a:rPr lang="en-US" sz="3980" b="1">
                <a:solidFill>
                  <a:srgbClr val="000000"/>
                </a:solidFill>
                <a:latin typeface="Canva Sans Bold"/>
                <a:ea typeface="Canva Sans Bold"/>
                <a:cs typeface="Canva Sans Bold"/>
                <a:sym typeface="Canva Sans Bold"/>
              </a:rPr>
              <a:t>ML Training (Private Subnet):</a:t>
            </a:r>
          </a:p>
          <a:p>
            <a:pPr algn="ctr">
              <a:lnSpc>
                <a:spcPts val="5572"/>
              </a:lnSpc>
            </a:pPr>
            <a:r>
              <a:rPr lang="en-US" sz="3980">
                <a:solidFill>
                  <a:srgbClr val="000000"/>
                </a:solidFill>
                <a:latin typeface="Canva Sans"/>
                <a:ea typeface="Canva Sans"/>
                <a:cs typeface="Canva Sans"/>
                <a:sym typeface="Canva Sans"/>
              </a:rPr>
              <a:t>SageMaker trains and deploys model.</a:t>
            </a:r>
          </a:p>
          <a:p>
            <a:pPr algn="ctr">
              <a:lnSpc>
                <a:spcPts val="5572"/>
              </a:lnSpc>
            </a:pPr>
            <a:r>
              <a:rPr lang="en-US" sz="3980">
                <a:solidFill>
                  <a:srgbClr val="000000"/>
                </a:solidFill>
                <a:latin typeface="Canva Sans"/>
                <a:ea typeface="Canva Sans"/>
                <a:cs typeface="Canva Sans"/>
                <a:sym typeface="Canva Sans"/>
              </a:rPr>
              <a:t>Model stored in S3 and served via Endpoint.</a:t>
            </a:r>
          </a:p>
          <a:p>
            <a:pPr algn="ctr">
              <a:lnSpc>
                <a:spcPts val="5572"/>
              </a:lnSpc>
            </a:pPr>
            <a:endParaRPr lang="en-US" sz="3980">
              <a:solidFill>
                <a:srgbClr val="000000"/>
              </a:solidFill>
              <a:latin typeface="Canva Sans"/>
              <a:ea typeface="Canva Sans"/>
              <a:cs typeface="Canva Sans"/>
              <a:sym typeface="Canva Sans"/>
            </a:endParaRPr>
          </a:p>
          <a:p>
            <a:pPr algn="ctr">
              <a:lnSpc>
                <a:spcPts val="5572"/>
              </a:lnSpc>
            </a:pPr>
            <a:endParaRPr lang="en-US" sz="3980">
              <a:solidFill>
                <a:srgbClr val="000000"/>
              </a:solidFill>
              <a:latin typeface="Canva Sans"/>
              <a:ea typeface="Canva Sans"/>
              <a:cs typeface="Canva Sans"/>
              <a:sym typeface="Canva Sans"/>
            </a:endParaRPr>
          </a:p>
        </p:txBody>
      </p:sp>
    </p:spTree>
  </p:cSld>
  <p:clrMapOvr>
    <a:masterClrMapping/>
  </p:clrMapOvr>
  <mc:AlternateContent xmlns:mc="http://schemas.openxmlformats.org/markup-compatibility/2006" xmlns:p14="http://schemas.microsoft.com/office/powerpoint/2010/main">
    <mc:Choice Requires="p14">
      <p:transition spd="slow" p14:dur="2000" advTm="10500"/>
    </mc:Choice>
    <mc:Fallback xmlns="">
      <p:transition spd="slow" advTm="105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73966" y="9071896"/>
            <a:ext cx="6002456" cy="1215104"/>
            <a:chOff x="0" y="0"/>
            <a:chExt cx="1580894" cy="320027"/>
          </a:xfrm>
        </p:grpSpPr>
        <p:sp>
          <p:nvSpPr>
            <p:cNvPr id="3" name="Freeform 3"/>
            <p:cNvSpPr/>
            <p:nvPr/>
          </p:nvSpPr>
          <p:spPr>
            <a:xfrm>
              <a:off x="0" y="0"/>
              <a:ext cx="1580894" cy="320027"/>
            </a:xfrm>
            <a:custGeom>
              <a:avLst/>
              <a:gdLst/>
              <a:ahLst/>
              <a:cxnLst/>
              <a:rect l="l" t="t" r="r" b="b"/>
              <a:pathLst>
                <a:path w="1580894" h="320027">
                  <a:moveTo>
                    <a:pt x="0" y="0"/>
                  </a:moveTo>
                  <a:lnTo>
                    <a:pt x="1580894" y="0"/>
                  </a:lnTo>
                  <a:lnTo>
                    <a:pt x="1580894" y="320027"/>
                  </a:lnTo>
                  <a:lnTo>
                    <a:pt x="0" y="320027"/>
                  </a:lnTo>
                  <a:close/>
                </a:path>
              </a:pathLst>
            </a:custGeom>
            <a:gradFill rotWithShape="1">
              <a:gsLst>
                <a:gs pos="0">
                  <a:srgbClr val="000000">
                    <a:alpha val="100000"/>
                  </a:srgbClr>
                </a:gs>
                <a:gs pos="100000">
                  <a:srgbClr val="3533CD">
                    <a:alpha val="100000"/>
                  </a:srgbClr>
                </a:gs>
              </a:gsLst>
              <a:lin ang="0"/>
            </a:gradFill>
          </p:spPr>
          <p:txBody>
            <a:bodyPr/>
            <a:lstStyle/>
            <a:p>
              <a:endParaRPr lang="en-GB"/>
            </a:p>
          </p:txBody>
        </p:sp>
        <p:sp>
          <p:nvSpPr>
            <p:cNvPr id="4" name="TextBox 4"/>
            <p:cNvSpPr txBox="1"/>
            <p:nvPr/>
          </p:nvSpPr>
          <p:spPr>
            <a:xfrm>
              <a:off x="0" y="-47625"/>
              <a:ext cx="1580894" cy="367652"/>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157998" y="2163419"/>
            <a:ext cx="18130002" cy="4909057"/>
          </a:xfrm>
          <a:prstGeom prst="rect">
            <a:avLst/>
          </a:prstGeom>
        </p:spPr>
        <p:txBody>
          <a:bodyPr lIns="0" tIns="0" rIns="0" bIns="0" rtlCol="0" anchor="t">
            <a:spAutoFit/>
          </a:bodyPr>
          <a:lstStyle/>
          <a:p>
            <a:pPr algn="ctr">
              <a:lnSpc>
                <a:spcPts val="5572"/>
              </a:lnSpc>
            </a:pPr>
            <a:r>
              <a:rPr lang="en-US" sz="3980">
                <a:solidFill>
                  <a:srgbClr val="000000"/>
                </a:solidFill>
                <a:latin typeface="Canva Sans"/>
                <a:ea typeface="Canva Sans"/>
                <a:cs typeface="Canva Sans"/>
                <a:sym typeface="Canva Sans"/>
              </a:rPr>
              <a:t>4. </a:t>
            </a:r>
            <a:r>
              <a:rPr lang="en-US" sz="3980" b="1">
                <a:solidFill>
                  <a:srgbClr val="000000"/>
                </a:solidFill>
                <a:latin typeface="Canva Sans Bold"/>
                <a:ea typeface="Canva Sans Bold"/>
                <a:cs typeface="Canva Sans Bold"/>
                <a:sym typeface="Canva Sans Bold"/>
              </a:rPr>
              <a:t>Real-Time Predictions (Public Subnet):</a:t>
            </a:r>
          </a:p>
          <a:p>
            <a:pPr algn="ctr">
              <a:lnSpc>
                <a:spcPts val="5572"/>
              </a:lnSpc>
            </a:pPr>
            <a:r>
              <a:rPr lang="en-US" sz="3980">
                <a:solidFill>
                  <a:srgbClr val="000000"/>
                </a:solidFill>
                <a:latin typeface="Canva Sans"/>
                <a:ea typeface="Canva Sans"/>
                <a:cs typeface="Canva Sans"/>
                <a:sym typeface="Canva Sans"/>
              </a:rPr>
              <a:t>API Gateway + Lambda invoke SageMaker for forecasts</a:t>
            </a:r>
          </a:p>
          <a:p>
            <a:pPr algn="ctr">
              <a:lnSpc>
                <a:spcPts val="5572"/>
              </a:lnSpc>
            </a:pPr>
            <a:r>
              <a:rPr lang="en-US" sz="3980">
                <a:solidFill>
                  <a:srgbClr val="000000"/>
                </a:solidFill>
                <a:latin typeface="Canva Sans"/>
                <a:ea typeface="Canva Sans"/>
                <a:cs typeface="Canva Sans"/>
                <a:sym typeface="Canva Sans"/>
              </a:rPr>
              <a:t>5. </a:t>
            </a:r>
            <a:r>
              <a:rPr lang="en-US" sz="3980" b="1">
                <a:solidFill>
                  <a:srgbClr val="000000"/>
                </a:solidFill>
                <a:latin typeface="Canva Sans Bold"/>
                <a:ea typeface="Canva Sans Bold"/>
                <a:cs typeface="Canva Sans Bold"/>
                <a:sym typeface="Canva Sans Bold"/>
              </a:rPr>
              <a:t>Automation &amp; Monitoring:</a:t>
            </a:r>
          </a:p>
          <a:p>
            <a:pPr algn="ctr">
              <a:lnSpc>
                <a:spcPts val="5572"/>
              </a:lnSpc>
            </a:pPr>
            <a:r>
              <a:rPr lang="en-US" sz="3980">
                <a:solidFill>
                  <a:srgbClr val="000000"/>
                </a:solidFill>
                <a:latin typeface="Canva Sans"/>
                <a:ea typeface="Canva Sans"/>
                <a:cs typeface="Canva Sans"/>
                <a:sym typeface="Canva Sans"/>
              </a:rPr>
              <a:t>EventBridge for retraining; CloudWatch &amp; CloudTrail for logs.</a:t>
            </a:r>
          </a:p>
          <a:p>
            <a:pPr algn="ctr">
              <a:lnSpc>
                <a:spcPts val="5572"/>
              </a:lnSpc>
            </a:pPr>
            <a:r>
              <a:rPr lang="en-US" sz="3980">
                <a:solidFill>
                  <a:srgbClr val="000000"/>
                </a:solidFill>
                <a:latin typeface="Canva Sans"/>
                <a:ea typeface="Canva Sans"/>
                <a:cs typeface="Canva Sans"/>
                <a:sym typeface="Canva Sans"/>
              </a:rPr>
              <a:t>IAM, KMS, Security Groups secure access.</a:t>
            </a:r>
          </a:p>
          <a:p>
            <a:pPr algn="ctr">
              <a:lnSpc>
                <a:spcPts val="5572"/>
              </a:lnSpc>
            </a:pPr>
            <a:endParaRPr lang="en-US" sz="3980">
              <a:solidFill>
                <a:srgbClr val="000000"/>
              </a:solidFill>
              <a:latin typeface="Canva Sans"/>
              <a:ea typeface="Canva Sans"/>
              <a:cs typeface="Canva Sans"/>
              <a:sym typeface="Canva Sans"/>
            </a:endParaRPr>
          </a:p>
          <a:p>
            <a:pPr algn="ctr">
              <a:lnSpc>
                <a:spcPts val="5572"/>
              </a:lnSpc>
            </a:pPr>
            <a:endParaRPr lang="en-US" sz="3980">
              <a:solidFill>
                <a:srgbClr val="000000"/>
              </a:solidFill>
              <a:latin typeface="Canva Sans"/>
              <a:ea typeface="Canva Sans"/>
              <a:cs typeface="Canva Sans"/>
              <a:sym typeface="Canva Sans"/>
            </a:endParaRPr>
          </a:p>
        </p:txBody>
      </p:sp>
      <p:sp>
        <p:nvSpPr>
          <p:cNvPr id="9" name="Freeform 9"/>
          <p:cNvSpPr/>
          <p:nvPr/>
        </p:nvSpPr>
        <p:spPr>
          <a:xfrm>
            <a:off x="7868309" y="6325116"/>
            <a:ext cx="4993592" cy="3961884"/>
          </a:xfrm>
          <a:custGeom>
            <a:avLst/>
            <a:gdLst/>
            <a:ahLst/>
            <a:cxnLst/>
            <a:rect l="l" t="t" r="r" b="b"/>
            <a:pathLst>
              <a:path w="4993592" h="3961884">
                <a:moveTo>
                  <a:pt x="0" y="0"/>
                </a:moveTo>
                <a:lnTo>
                  <a:pt x="4993592" y="0"/>
                </a:lnTo>
                <a:lnTo>
                  <a:pt x="4993592" y="3961884"/>
                </a:lnTo>
                <a:lnTo>
                  <a:pt x="0" y="3961884"/>
                </a:lnTo>
                <a:lnTo>
                  <a:pt x="0" y="0"/>
                </a:lnTo>
                <a:close/>
              </a:path>
            </a:pathLst>
          </a:custGeom>
          <a:blipFill>
            <a:blip r:embed="rId2"/>
            <a:stretch>
              <a:fillRect l="-13607" t="-8575" b="-10902"/>
            </a:stretch>
          </a:blipFill>
        </p:spPr>
        <p:txBody>
          <a:bodyPr/>
          <a:lstStyle/>
          <a:p>
            <a:endParaRPr lang="en-GB"/>
          </a:p>
        </p:txBody>
      </p:sp>
      <p:sp>
        <p:nvSpPr>
          <p:cNvPr id="10" name="TextBox 10"/>
          <p:cNvSpPr txBox="1"/>
          <p:nvPr/>
        </p:nvSpPr>
        <p:spPr>
          <a:xfrm>
            <a:off x="2332557" y="923925"/>
            <a:ext cx="15385614" cy="980608"/>
          </a:xfrm>
          <a:prstGeom prst="rect">
            <a:avLst/>
          </a:prstGeom>
        </p:spPr>
        <p:txBody>
          <a:bodyPr lIns="0" tIns="0" rIns="0" bIns="0" rtlCol="0" anchor="t">
            <a:spAutoFit/>
          </a:bodyPr>
          <a:lstStyle/>
          <a:p>
            <a:pPr algn="l">
              <a:lnSpc>
                <a:spcPts val="8137"/>
              </a:lnSpc>
              <a:spcBef>
                <a:spcPct val="0"/>
              </a:spcBef>
            </a:pPr>
            <a:r>
              <a:rPr lang="en-US" sz="5812">
                <a:solidFill>
                  <a:srgbClr val="000000"/>
                </a:solidFill>
                <a:latin typeface="League Spartan"/>
                <a:ea typeface="League Spartan"/>
                <a:cs typeface="League Spartan"/>
                <a:sym typeface="League Spartan"/>
              </a:rPr>
              <a:t>ARCHITECTURE FLOW SUMMARY</a:t>
            </a:r>
          </a:p>
        </p:txBody>
      </p:sp>
    </p:spTree>
  </p:cSld>
  <p:clrMapOvr>
    <a:masterClrMapping/>
  </p:clrMapOvr>
  <mc:AlternateContent xmlns:mc="http://schemas.openxmlformats.org/markup-compatibility/2006" xmlns:p14="http://schemas.microsoft.com/office/powerpoint/2010/main">
    <mc:Choice Requires="p14">
      <p:transition spd="slow" p14:dur="2000" advTm="8041"/>
    </mc:Choice>
    <mc:Fallback xmlns="">
      <p:transition spd="slow" advTm="804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8105677"/>
            <a:ext cx="7643391" cy="1152623"/>
            <a:chOff x="0" y="0"/>
            <a:chExt cx="2013074" cy="303571"/>
          </a:xfrm>
        </p:grpSpPr>
        <p:sp>
          <p:nvSpPr>
            <p:cNvPr id="3" name="Freeform 3"/>
            <p:cNvSpPr/>
            <p:nvPr/>
          </p:nvSpPr>
          <p:spPr>
            <a:xfrm>
              <a:off x="0" y="0"/>
              <a:ext cx="2013074" cy="303571"/>
            </a:xfrm>
            <a:custGeom>
              <a:avLst/>
              <a:gdLst/>
              <a:ahLst/>
              <a:cxnLst/>
              <a:rect l="l" t="t" r="r" b="b"/>
              <a:pathLst>
                <a:path w="2013074" h="303571">
                  <a:moveTo>
                    <a:pt x="0" y="0"/>
                  </a:moveTo>
                  <a:lnTo>
                    <a:pt x="2013074" y="0"/>
                  </a:lnTo>
                  <a:lnTo>
                    <a:pt x="2013074" y="303571"/>
                  </a:lnTo>
                  <a:lnTo>
                    <a:pt x="0" y="303571"/>
                  </a:lnTo>
                  <a:close/>
                </a:path>
              </a:pathLst>
            </a:custGeom>
            <a:gradFill rotWithShape="1">
              <a:gsLst>
                <a:gs pos="0">
                  <a:srgbClr val="000000">
                    <a:alpha val="100000"/>
                  </a:srgbClr>
                </a:gs>
                <a:gs pos="100000">
                  <a:srgbClr val="3533CD">
                    <a:alpha val="100000"/>
                  </a:srgbClr>
                </a:gs>
              </a:gsLst>
              <a:lin ang="0"/>
            </a:gradFill>
          </p:spPr>
          <p:txBody>
            <a:bodyPr/>
            <a:lstStyle/>
            <a:p>
              <a:endParaRPr lang="en-GB"/>
            </a:p>
          </p:txBody>
        </p:sp>
        <p:sp>
          <p:nvSpPr>
            <p:cNvPr id="4" name="TextBox 4"/>
            <p:cNvSpPr txBox="1"/>
            <p:nvPr/>
          </p:nvSpPr>
          <p:spPr>
            <a:xfrm>
              <a:off x="0" y="-47625"/>
              <a:ext cx="2013074" cy="351196"/>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785905" y="923925"/>
            <a:ext cx="15286782" cy="980608"/>
          </a:xfrm>
          <a:prstGeom prst="rect">
            <a:avLst/>
          </a:prstGeom>
        </p:spPr>
        <p:txBody>
          <a:bodyPr lIns="0" tIns="0" rIns="0" bIns="0" rtlCol="0" anchor="t">
            <a:spAutoFit/>
          </a:bodyPr>
          <a:lstStyle/>
          <a:p>
            <a:pPr algn="l">
              <a:lnSpc>
                <a:spcPts val="8137"/>
              </a:lnSpc>
              <a:spcBef>
                <a:spcPct val="0"/>
              </a:spcBef>
            </a:pPr>
            <a:r>
              <a:rPr lang="en-US" sz="5812">
                <a:solidFill>
                  <a:srgbClr val="000000"/>
                </a:solidFill>
                <a:latin typeface="League Spartan"/>
                <a:ea typeface="League Spartan"/>
                <a:cs typeface="League Spartan"/>
                <a:sym typeface="League Spartan"/>
              </a:rPr>
              <a:t>KEY IMPLEMENTATION STEPS</a:t>
            </a:r>
          </a:p>
        </p:txBody>
      </p:sp>
      <p:sp>
        <p:nvSpPr>
          <p:cNvPr id="9" name="TextBox 9"/>
          <p:cNvSpPr txBox="1"/>
          <p:nvPr/>
        </p:nvSpPr>
        <p:spPr>
          <a:xfrm>
            <a:off x="785905" y="2374581"/>
            <a:ext cx="10072595" cy="5324959"/>
          </a:xfrm>
          <a:prstGeom prst="rect">
            <a:avLst/>
          </a:prstGeom>
        </p:spPr>
        <p:txBody>
          <a:bodyPr lIns="0" tIns="0" rIns="0" bIns="0" rtlCol="0" anchor="t">
            <a:spAutoFit/>
          </a:bodyPr>
          <a:lstStyle/>
          <a:p>
            <a:pPr marL="724548" lvl="1" indent="-362274" algn="l">
              <a:lnSpc>
                <a:spcPts val="4698"/>
              </a:lnSpc>
              <a:buAutoNum type="arabicPeriod"/>
            </a:pPr>
            <a:r>
              <a:rPr lang="en-US" sz="3355">
                <a:solidFill>
                  <a:srgbClr val="2A0947"/>
                </a:solidFill>
                <a:latin typeface="Poppins"/>
                <a:ea typeface="Poppins"/>
                <a:cs typeface="Poppins"/>
                <a:sym typeface="Poppins"/>
              </a:rPr>
              <a:t>Set up Kinesis Firehose and S3 for ingestion</a:t>
            </a:r>
          </a:p>
          <a:p>
            <a:pPr marL="724548" lvl="1" indent="-362274" algn="l">
              <a:lnSpc>
                <a:spcPts val="4698"/>
              </a:lnSpc>
              <a:buAutoNum type="arabicPeriod"/>
            </a:pPr>
            <a:r>
              <a:rPr lang="en-US" sz="3355">
                <a:solidFill>
                  <a:srgbClr val="2A0947"/>
                </a:solidFill>
                <a:latin typeface="Poppins"/>
                <a:ea typeface="Poppins"/>
                <a:cs typeface="Poppins"/>
                <a:sym typeface="Poppins"/>
              </a:rPr>
              <a:t>Process data with Glue and Lambda</a:t>
            </a:r>
          </a:p>
          <a:p>
            <a:pPr marL="724548" lvl="1" indent="-362274" algn="l">
              <a:lnSpc>
                <a:spcPts val="4698"/>
              </a:lnSpc>
              <a:buAutoNum type="arabicPeriod"/>
            </a:pPr>
            <a:r>
              <a:rPr lang="en-US" sz="3355">
                <a:solidFill>
                  <a:srgbClr val="2A0947"/>
                </a:solidFill>
                <a:latin typeface="Poppins"/>
                <a:ea typeface="Poppins"/>
                <a:cs typeface="Poppins"/>
                <a:sym typeface="Poppins"/>
              </a:rPr>
              <a:t>Train model using SageMaker</a:t>
            </a:r>
          </a:p>
          <a:p>
            <a:pPr marL="724548" lvl="1" indent="-362274" algn="l">
              <a:lnSpc>
                <a:spcPts val="4698"/>
              </a:lnSpc>
              <a:buAutoNum type="arabicPeriod"/>
            </a:pPr>
            <a:r>
              <a:rPr lang="en-US" sz="3355">
                <a:solidFill>
                  <a:srgbClr val="2A0947"/>
                </a:solidFill>
                <a:latin typeface="Poppins"/>
                <a:ea typeface="Poppins"/>
                <a:cs typeface="Poppins"/>
                <a:sym typeface="Poppins"/>
              </a:rPr>
              <a:t>Deploy API with API Gateway and Lambda</a:t>
            </a:r>
          </a:p>
          <a:p>
            <a:pPr marL="724548" lvl="1" indent="-362274" algn="l">
              <a:lnSpc>
                <a:spcPts val="4698"/>
              </a:lnSpc>
              <a:buAutoNum type="arabicPeriod"/>
            </a:pPr>
            <a:r>
              <a:rPr lang="en-US" sz="3355">
                <a:solidFill>
                  <a:srgbClr val="2A0947"/>
                </a:solidFill>
                <a:latin typeface="Poppins"/>
                <a:ea typeface="Poppins"/>
                <a:cs typeface="Poppins"/>
                <a:sym typeface="Poppins"/>
              </a:rPr>
              <a:t>Automate retraining via EventBridge</a:t>
            </a:r>
          </a:p>
          <a:p>
            <a:pPr marL="724548" lvl="1" indent="-362274" algn="l">
              <a:lnSpc>
                <a:spcPts val="4698"/>
              </a:lnSpc>
              <a:buAutoNum type="arabicPeriod"/>
            </a:pPr>
            <a:r>
              <a:rPr lang="en-US" sz="3355">
                <a:solidFill>
                  <a:srgbClr val="2A0947"/>
                </a:solidFill>
                <a:latin typeface="Poppins"/>
                <a:ea typeface="Poppins"/>
                <a:cs typeface="Poppins"/>
                <a:sym typeface="Poppins"/>
              </a:rPr>
              <a:t>Secure with IAM, KMS, VPC</a:t>
            </a:r>
          </a:p>
          <a:p>
            <a:pPr marL="724548" lvl="1" indent="-362274" algn="l">
              <a:lnSpc>
                <a:spcPts val="4698"/>
              </a:lnSpc>
              <a:buAutoNum type="arabicPeriod"/>
            </a:pPr>
            <a:r>
              <a:rPr lang="en-US" sz="3355">
                <a:solidFill>
                  <a:srgbClr val="2A0947"/>
                </a:solidFill>
                <a:latin typeface="Poppins"/>
                <a:ea typeface="Poppins"/>
                <a:cs typeface="Poppins"/>
                <a:sym typeface="Poppins"/>
              </a:rPr>
              <a:t>Validate predictions and tune model</a:t>
            </a:r>
          </a:p>
          <a:p>
            <a:pPr algn="l">
              <a:lnSpc>
                <a:spcPts val="4698"/>
              </a:lnSpc>
            </a:pPr>
            <a:endParaRPr lang="en-US" sz="3355">
              <a:solidFill>
                <a:srgbClr val="2A0947"/>
              </a:solidFill>
              <a:latin typeface="Poppins"/>
              <a:ea typeface="Poppins"/>
              <a:cs typeface="Poppins"/>
              <a:sym typeface="Poppins"/>
            </a:endParaRPr>
          </a:p>
          <a:p>
            <a:pPr algn="l">
              <a:lnSpc>
                <a:spcPts val="4698"/>
              </a:lnSpc>
              <a:spcBef>
                <a:spcPct val="0"/>
              </a:spcBef>
            </a:pPr>
            <a:endParaRPr lang="en-US" sz="3355">
              <a:solidFill>
                <a:srgbClr val="2A0947"/>
              </a:solidFill>
              <a:latin typeface="Poppins"/>
              <a:ea typeface="Poppins"/>
              <a:cs typeface="Poppins"/>
              <a:sym typeface="Poppins"/>
            </a:endParaRPr>
          </a:p>
        </p:txBody>
      </p:sp>
    </p:spTree>
  </p:cSld>
  <p:clrMapOvr>
    <a:masterClrMapping/>
  </p:clrMapOvr>
  <mc:AlternateContent xmlns:mc="http://schemas.openxmlformats.org/markup-compatibility/2006" xmlns:p14="http://schemas.microsoft.com/office/powerpoint/2010/main">
    <mc:Choice Requires="p14">
      <p:transition spd="slow" p14:dur="2000" advTm="36673"/>
    </mc:Choice>
    <mc:Fallback xmlns="">
      <p:transition spd="slow" advTm="3667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8815187"/>
            <a:ext cx="6932223" cy="946581"/>
            <a:chOff x="0" y="0"/>
            <a:chExt cx="1825771" cy="249305"/>
          </a:xfrm>
        </p:grpSpPr>
        <p:sp>
          <p:nvSpPr>
            <p:cNvPr id="3" name="Freeform 3"/>
            <p:cNvSpPr/>
            <p:nvPr/>
          </p:nvSpPr>
          <p:spPr>
            <a:xfrm>
              <a:off x="0" y="0"/>
              <a:ext cx="1825771" cy="249305"/>
            </a:xfrm>
            <a:custGeom>
              <a:avLst/>
              <a:gdLst/>
              <a:ahLst/>
              <a:cxnLst/>
              <a:rect l="l" t="t" r="r" b="b"/>
              <a:pathLst>
                <a:path w="1825771" h="249305">
                  <a:moveTo>
                    <a:pt x="0" y="0"/>
                  </a:moveTo>
                  <a:lnTo>
                    <a:pt x="1825771" y="0"/>
                  </a:lnTo>
                  <a:lnTo>
                    <a:pt x="1825771" y="249305"/>
                  </a:lnTo>
                  <a:lnTo>
                    <a:pt x="0" y="249305"/>
                  </a:lnTo>
                  <a:close/>
                </a:path>
              </a:pathLst>
            </a:custGeom>
            <a:gradFill rotWithShape="1">
              <a:gsLst>
                <a:gs pos="0">
                  <a:srgbClr val="000000">
                    <a:alpha val="100000"/>
                  </a:srgbClr>
                </a:gs>
                <a:gs pos="100000">
                  <a:srgbClr val="3533CD">
                    <a:alpha val="100000"/>
                  </a:srgbClr>
                </a:gs>
              </a:gsLst>
              <a:lin ang="0"/>
            </a:gradFill>
          </p:spPr>
          <p:txBody>
            <a:bodyPr/>
            <a:lstStyle/>
            <a:p>
              <a:endParaRPr lang="en-GB"/>
            </a:p>
          </p:txBody>
        </p:sp>
        <p:sp>
          <p:nvSpPr>
            <p:cNvPr id="4" name="TextBox 4"/>
            <p:cNvSpPr txBox="1"/>
            <p:nvPr/>
          </p:nvSpPr>
          <p:spPr>
            <a:xfrm>
              <a:off x="0" y="-47625"/>
              <a:ext cx="1825771" cy="29693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463685" y="2117249"/>
            <a:ext cx="15772503" cy="4545814"/>
          </a:xfrm>
          <a:prstGeom prst="rect">
            <a:avLst/>
          </a:prstGeom>
        </p:spPr>
        <p:txBody>
          <a:bodyPr lIns="0" tIns="0" rIns="0" bIns="0" rtlCol="0" anchor="t">
            <a:spAutoFit/>
          </a:bodyPr>
          <a:lstStyle/>
          <a:p>
            <a:pPr marL="789316" lvl="1" indent="-394658" algn="l">
              <a:lnSpc>
                <a:spcPts val="5118"/>
              </a:lnSpc>
              <a:buFont typeface="Arial"/>
              <a:buChar char="•"/>
            </a:pPr>
            <a:r>
              <a:rPr lang="en-US" sz="3655" b="1">
                <a:solidFill>
                  <a:srgbClr val="2A0947"/>
                </a:solidFill>
                <a:latin typeface="Poppins Bold"/>
                <a:ea typeface="Poppins Bold"/>
                <a:cs typeface="Poppins Bold"/>
                <a:sym typeface="Poppins Bold"/>
              </a:rPr>
              <a:t>Data latency:</a:t>
            </a:r>
            <a:r>
              <a:rPr lang="en-US" sz="3655">
                <a:solidFill>
                  <a:srgbClr val="2A0947"/>
                </a:solidFill>
                <a:latin typeface="Poppins"/>
                <a:ea typeface="Poppins"/>
                <a:cs typeface="Poppins"/>
                <a:sym typeface="Poppins"/>
              </a:rPr>
              <a:t> Tuned Kinesis buffer settings</a:t>
            </a:r>
          </a:p>
          <a:p>
            <a:pPr marL="789316" lvl="1" indent="-394658" algn="l">
              <a:lnSpc>
                <a:spcPts val="5118"/>
              </a:lnSpc>
              <a:buFont typeface="Arial"/>
              <a:buChar char="•"/>
            </a:pPr>
            <a:r>
              <a:rPr lang="en-US" sz="3655" b="1">
                <a:solidFill>
                  <a:srgbClr val="2A0947"/>
                </a:solidFill>
                <a:latin typeface="Poppins Bold"/>
                <a:ea typeface="Poppins Bold"/>
                <a:cs typeface="Poppins Bold"/>
                <a:sym typeface="Poppins Bold"/>
              </a:rPr>
              <a:t>Glue job failures:</a:t>
            </a:r>
            <a:r>
              <a:rPr lang="en-US" sz="3655">
                <a:solidFill>
                  <a:srgbClr val="2A0947"/>
                </a:solidFill>
                <a:latin typeface="Poppins"/>
                <a:ea typeface="Poppins"/>
                <a:cs typeface="Poppins"/>
                <a:sym typeface="Poppins"/>
              </a:rPr>
              <a:t> Fixed IAM and schema issues</a:t>
            </a:r>
          </a:p>
          <a:p>
            <a:pPr marL="789316" lvl="1" indent="-394658" algn="l">
              <a:lnSpc>
                <a:spcPts val="5118"/>
              </a:lnSpc>
              <a:buFont typeface="Arial"/>
              <a:buChar char="•"/>
            </a:pPr>
            <a:r>
              <a:rPr lang="en-US" sz="3655" b="1">
                <a:solidFill>
                  <a:srgbClr val="2A0947"/>
                </a:solidFill>
                <a:latin typeface="Poppins Bold"/>
                <a:ea typeface="Poppins Bold"/>
                <a:cs typeface="Poppins Bold"/>
                <a:sym typeface="Poppins Bold"/>
              </a:rPr>
              <a:t>SageMaker cost:</a:t>
            </a:r>
            <a:r>
              <a:rPr lang="en-US" sz="3655">
                <a:solidFill>
                  <a:srgbClr val="2A0947"/>
                </a:solidFill>
                <a:latin typeface="Poppins"/>
                <a:ea typeface="Poppins"/>
                <a:cs typeface="Poppins"/>
                <a:sym typeface="Poppins"/>
              </a:rPr>
              <a:t> Used Spot Instances, optimised data</a:t>
            </a:r>
          </a:p>
          <a:p>
            <a:pPr marL="789316" lvl="1" indent="-394658" algn="l">
              <a:lnSpc>
                <a:spcPts val="5118"/>
              </a:lnSpc>
              <a:buFont typeface="Arial"/>
              <a:buChar char="•"/>
            </a:pPr>
            <a:r>
              <a:rPr lang="en-US" sz="3655" b="1">
                <a:solidFill>
                  <a:srgbClr val="2A0947"/>
                </a:solidFill>
                <a:latin typeface="Poppins Bold"/>
                <a:ea typeface="Poppins Bold"/>
                <a:cs typeface="Poppins Bold"/>
                <a:sym typeface="Poppins Bold"/>
              </a:rPr>
              <a:t>API timeouts:</a:t>
            </a:r>
            <a:r>
              <a:rPr lang="en-US" sz="3655">
                <a:solidFill>
                  <a:srgbClr val="2A0947"/>
                </a:solidFill>
                <a:latin typeface="Poppins"/>
                <a:ea typeface="Poppins"/>
                <a:cs typeface="Poppins"/>
                <a:sym typeface="Poppins"/>
              </a:rPr>
              <a:t> Extended Lambda timeout, reduced payloads</a:t>
            </a:r>
          </a:p>
          <a:p>
            <a:pPr marL="789316" lvl="1" indent="-394658" algn="l">
              <a:lnSpc>
                <a:spcPts val="5118"/>
              </a:lnSpc>
              <a:buFont typeface="Arial"/>
              <a:buChar char="•"/>
            </a:pPr>
            <a:r>
              <a:rPr lang="en-US" sz="3655" b="1">
                <a:solidFill>
                  <a:srgbClr val="2A0947"/>
                </a:solidFill>
                <a:latin typeface="Poppins Bold"/>
                <a:ea typeface="Poppins Bold"/>
                <a:cs typeface="Poppins Bold"/>
                <a:sym typeface="Poppins Bold"/>
              </a:rPr>
              <a:t>EventBridge issues:</a:t>
            </a:r>
            <a:r>
              <a:rPr lang="en-US" sz="3655">
                <a:solidFill>
                  <a:srgbClr val="2A0947"/>
                </a:solidFill>
                <a:latin typeface="Poppins"/>
                <a:ea typeface="Poppins"/>
                <a:cs typeface="Poppins"/>
                <a:sym typeface="Poppins"/>
              </a:rPr>
              <a:t> Fixed permissions, cron syntax</a:t>
            </a:r>
          </a:p>
          <a:p>
            <a:pPr algn="l">
              <a:lnSpc>
                <a:spcPts val="5118"/>
              </a:lnSpc>
            </a:pPr>
            <a:endParaRPr lang="en-US" sz="3655">
              <a:solidFill>
                <a:srgbClr val="2A0947"/>
              </a:solidFill>
              <a:latin typeface="Poppins"/>
              <a:ea typeface="Poppins"/>
              <a:cs typeface="Poppins"/>
              <a:sym typeface="Poppins"/>
            </a:endParaRPr>
          </a:p>
          <a:p>
            <a:pPr algn="l">
              <a:lnSpc>
                <a:spcPts val="5118"/>
              </a:lnSpc>
              <a:spcBef>
                <a:spcPct val="0"/>
              </a:spcBef>
            </a:pPr>
            <a:endParaRPr lang="en-US" sz="3655">
              <a:solidFill>
                <a:srgbClr val="2A0947"/>
              </a:solidFill>
              <a:latin typeface="Poppins"/>
              <a:ea typeface="Poppins"/>
              <a:cs typeface="Poppins"/>
              <a:sym typeface="Poppins"/>
            </a:endParaRPr>
          </a:p>
        </p:txBody>
      </p:sp>
      <p:sp>
        <p:nvSpPr>
          <p:cNvPr id="9" name="Freeform 9"/>
          <p:cNvSpPr/>
          <p:nvPr/>
        </p:nvSpPr>
        <p:spPr>
          <a:xfrm>
            <a:off x="1412928" y="5610496"/>
            <a:ext cx="3527191" cy="2809080"/>
          </a:xfrm>
          <a:custGeom>
            <a:avLst/>
            <a:gdLst/>
            <a:ahLst/>
            <a:cxnLst/>
            <a:rect l="l" t="t" r="r" b="b"/>
            <a:pathLst>
              <a:path w="3527191" h="2809080">
                <a:moveTo>
                  <a:pt x="0" y="0"/>
                </a:moveTo>
                <a:lnTo>
                  <a:pt x="3527191" y="0"/>
                </a:lnTo>
                <a:lnTo>
                  <a:pt x="3527191" y="2809080"/>
                </a:lnTo>
                <a:lnTo>
                  <a:pt x="0" y="2809080"/>
                </a:lnTo>
                <a:lnTo>
                  <a:pt x="0" y="0"/>
                </a:lnTo>
                <a:close/>
              </a:path>
            </a:pathLst>
          </a:custGeom>
          <a:blipFill>
            <a:blip r:embed="rId2"/>
            <a:stretch>
              <a:fillRect/>
            </a:stretch>
          </a:blipFill>
        </p:spPr>
        <p:txBody>
          <a:bodyPr/>
          <a:lstStyle/>
          <a:p>
            <a:endParaRPr lang="en-GB"/>
          </a:p>
        </p:txBody>
      </p:sp>
      <p:sp>
        <p:nvSpPr>
          <p:cNvPr id="10" name="TextBox 10"/>
          <p:cNvSpPr txBox="1"/>
          <p:nvPr/>
        </p:nvSpPr>
        <p:spPr>
          <a:xfrm>
            <a:off x="949407" y="933450"/>
            <a:ext cx="15286782" cy="853761"/>
          </a:xfrm>
          <a:prstGeom prst="rect">
            <a:avLst/>
          </a:prstGeom>
        </p:spPr>
        <p:txBody>
          <a:bodyPr lIns="0" tIns="0" rIns="0" bIns="0" rtlCol="0" anchor="t">
            <a:spAutoFit/>
          </a:bodyPr>
          <a:lstStyle/>
          <a:p>
            <a:pPr algn="l">
              <a:lnSpc>
                <a:spcPts val="7017"/>
              </a:lnSpc>
              <a:spcBef>
                <a:spcPct val="0"/>
              </a:spcBef>
            </a:pPr>
            <a:r>
              <a:rPr lang="en-US" sz="5012">
                <a:solidFill>
                  <a:srgbClr val="000000"/>
                </a:solidFill>
                <a:latin typeface="League Spartan"/>
                <a:ea typeface="League Spartan"/>
                <a:cs typeface="League Spartan"/>
                <a:sym typeface="League Spartan"/>
              </a:rPr>
              <a:t>CHALLENGES &amp; RESOLUTIONS</a:t>
            </a:r>
          </a:p>
        </p:txBody>
      </p:sp>
    </p:spTree>
  </p:cSld>
  <p:clrMapOvr>
    <a:masterClrMapping/>
  </p:clrMapOvr>
  <mc:AlternateContent xmlns:mc="http://schemas.openxmlformats.org/markup-compatibility/2006" xmlns:p14="http://schemas.microsoft.com/office/powerpoint/2010/main">
    <mc:Choice Requires="p14">
      <p:transition spd="slow" p14:dur="2000" advTm="40695"/>
    </mc:Choice>
    <mc:Fallback xmlns="">
      <p:transition spd="slow" advTm="4069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9258300"/>
            <a:ext cx="7643391" cy="739051"/>
            <a:chOff x="0" y="0"/>
            <a:chExt cx="2013074" cy="194647"/>
          </a:xfrm>
        </p:grpSpPr>
        <p:sp>
          <p:nvSpPr>
            <p:cNvPr id="3" name="Freeform 3"/>
            <p:cNvSpPr/>
            <p:nvPr/>
          </p:nvSpPr>
          <p:spPr>
            <a:xfrm>
              <a:off x="0" y="0"/>
              <a:ext cx="2013074" cy="194647"/>
            </a:xfrm>
            <a:custGeom>
              <a:avLst/>
              <a:gdLst/>
              <a:ahLst/>
              <a:cxnLst/>
              <a:rect l="l" t="t" r="r" b="b"/>
              <a:pathLst>
                <a:path w="2013074" h="194647">
                  <a:moveTo>
                    <a:pt x="0" y="0"/>
                  </a:moveTo>
                  <a:lnTo>
                    <a:pt x="2013074" y="0"/>
                  </a:lnTo>
                  <a:lnTo>
                    <a:pt x="2013074" y="194647"/>
                  </a:lnTo>
                  <a:lnTo>
                    <a:pt x="0" y="194647"/>
                  </a:lnTo>
                  <a:close/>
                </a:path>
              </a:pathLst>
            </a:custGeom>
            <a:gradFill rotWithShape="1">
              <a:gsLst>
                <a:gs pos="0">
                  <a:srgbClr val="000000">
                    <a:alpha val="100000"/>
                  </a:srgbClr>
                </a:gs>
                <a:gs pos="100000">
                  <a:srgbClr val="3533CD">
                    <a:alpha val="100000"/>
                  </a:srgbClr>
                </a:gs>
              </a:gsLst>
              <a:lin ang="0"/>
            </a:gradFill>
          </p:spPr>
          <p:txBody>
            <a:bodyPr/>
            <a:lstStyle/>
            <a:p>
              <a:endParaRPr lang="en-GB"/>
            </a:p>
          </p:txBody>
        </p:sp>
        <p:sp>
          <p:nvSpPr>
            <p:cNvPr id="4" name="TextBox 4"/>
            <p:cNvSpPr txBox="1"/>
            <p:nvPr/>
          </p:nvSpPr>
          <p:spPr>
            <a:xfrm>
              <a:off x="0" y="-47625"/>
              <a:ext cx="2013074" cy="242272"/>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3741840" y="-168775"/>
            <a:ext cx="4543122" cy="3153461"/>
          </a:xfrm>
          <a:custGeom>
            <a:avLst/>
            <a:gdLst/>
            <a:ahLst/>
            <a:cxnLst/>
            <a:rect l="l" t="t" r="r" b="b"/>
            <a:pathLst>
              <a:path w="4543122" h="3153461">
                <a:moveTo>
                  <a:pt x="0" y="0"/>
                </a:moveTo>
                <a:lnTo>
                  <a:pt x="4543122" y="0"/>
                </a:lnTo>
                <a:lnTo>
                  <a:pt x="4543122" y="3153461"/>
                </a:lnTo>
                <a:lnTo>
                  <a:pt x="0" y="3153461"/>
                </a:lnTo>
                <a:lnTo>
                  <a:pt x="0" y="0"/>
                </a:lnTo>
                <a:close/>
              </a:path>
            </a:pathLst>
          </a:custGeom>
          <a:blipFill>
            <a:blip r:embed="rId2"/>
            <a:stretch>
              <a:fillRect/>
            </a:stretch>
          </a:blipFill>
        </p:spPr>
        <p:txBody>
          <a:bodyPr/>
          <a:lstStyle/>
          <a:p>
            <a:endParaRPr lang="en-GB"/>
          </a:p>
        </p:txBody>
      </p:sp>
      <p:sp>
        <p:nvSpPr>
          <p:cNvPr id="9" name="TextBox 9"/>
          <p:cNvSpPr txBox="1"/>
          <p:nvPr/>
        </p:nvSpPr>
        <p:spPr>
          <a:xfrm>
            <a:off x="726619" y="554194"/>
            <a:ext cx="15286782" cy="853761"/>
          </a:xfrm>
          <a:prstGeom prst="rect">
            <a:avLst/>
          </a:prstGeom>
        </p:spPr>
        <p:txBody>
          <a:bodyPr lIns="0" tIns="0" rIns="0" bIns="0" rtlCol="0" anchor="t">
            <a:spAutoFit/>
          </a:bodyPr>
          <a:lstStyle/>
          <a:p>
            <a:pPr algn="l">
              <a:lnSpc>
                <a:spcPts val="7017"/>
              </a:lnSpc>
              <a:spcBef>
                <a:spcPct val="0"/>
              </a:spcBef>
            </a:pPr>
            <a:r>
              <a:rPr lang="en-US" sz="5012">
                <a:solidFill>
                  <a:srgbClr val="000000"/>
                </a:solidFill>
                <a:latin typeface="League Spartan"/>
                <a:ea typeface="League Spartan"/>
                <a:cs typeface="League Spartan"/>
                <a:sym typeface="League Spartan"/>
              </a:rPr>
              <a:t>REUSABILITY &amp; INTEGRATION</a:t>
            </a:r>
          </a:p>
        </p:txBody>
      </p:sp>
      <p:sp>
        <p:nvSpPr>
          <p:cNvPr id="10" name="TextBox 10"/>
          <p:cNvSpPr txBox="1"/>
          <p:nvPr/>
        </p:nvSpPr>
        <p:spPr>
          <a:xfrm>
            <a:off x="726619" y="1558443"/>
            <a:ext cx="13922998" cy="3808579"/>
          </a:xfrm>
          <a:prstGeom prst="rect">
            <a:avLst/>
          </a:prstGeom>
        </p:spPr>
        <p:txBody>
          <a:bodyPr lIns="0" tIns="0" rIns="0" bIns="0" rtlCol="0" anchor="t">
            <a:spAutoFit/>
          </a:bodyPr>
          <a:lstStyle/>
          <a:p>
            <a:pPr algn="l">
              <a:lnSpc>
                <a:spcPts val="4278"/>
              </a:lnSpc>
            </a:pPr>
            <a:r>
              <a:rPr lang="en-US" sz="3055">
                <a:solidFill>
                  <a:srgbClr val="2A0947"/>
                </a:solidFill>
                <a:latin typeface="Poppins"/>
                <a:ea typeface="Poppins"/>
                <a:cs typeface="Poppins"/>
                <a:sym typeface="Poppins"/>
              </a:rPr>
              <a:t>Modular design supports other AI use cases:</a:t>
            </a:r>
          </a:p>
          <a:p>
            <a:pPr marL="659780" lvl="1" indent="-329890" algn="l">
              <a:lnSpc>
                <a:spcPts val="4278"/>
              </a:lnSpc>
              <a:buFont typeface="Arial"/>
              <a:buChar char="•"/>
            </a:pPr>
            <a:r>
              <a:rPr lang="en-US" sz="3055">
                <a:solidFill>
                  <a:srgbClr val="2A0947"/>
                </a:solidFill>
                <a:latin typeface="Poppins"/>
                <a:ea typeface="Poppins"/>
                <a:cs typeface="Poppins"/>
                <a:sym typeface="Poppins"/>
              </a:rPr>
              <a:t>Retail demand forecasting</a:t>
            </a:r>
          </a:p>
          <a:p>
            <a:pPr marL="659780" lvl="1" indent="-329890" algn="l">
              <a:lnSpc>
                <a:spcPts val="4278"/>
              </a:lnSpc>
              <a:buFont typeface="Arial"/>
              <a:buChar char="•"/>
            </a:pPr>
            <a:r>
              <a:rPr lang="en-US" sz="3055">
                <a:solidFill>
                  <a:srgbClr val="2A0947"/>
                </a:solidFill>
                <a:latin typeface="Poppins"/>
                <a:ea typeface="Poppins"/>
                <a:cs typeface="Poppins"/>
                <a:sym typeface="Poppins"/>
              </a:rPr>
              <a:t>Finance fraud detection</a:t>
            </a:r>
          </a:p>
          <a:p>
            <a:pPr marL="659780" lvl="1" indent="-329890" algn="l">
              <a:lnSpc>
                <a:spcPts val="4278"/>
              </a:lnSpc>
              <a:buFont typeface="Arial"/>
              <a:buChar char="•"/>
            </a:pPr>
            <a:r>
              <a:rPr lang="en-US" sz="3055">
                <a:solidFill>
                  <a:srgbClr val="2A0947"/>
                </a:solidFill>
                <a:latin typeface="Poppins"/>
                <a:ea typeface="Poppins"/>
                <a:cs typeface="Poppins"/>
                <a:sym typeface="Poppins"/>
              </a:rPr>
              <a:t>Logistics and supply chain optimisation</a:t>
            </a:r>
          </a:p>
          <a:p>
            <a:pPr marL="659780" lvl="1" indent="-329890" algn="l">
              <a:lnSpc>
                <a:spcPts val="4278"/>
              </a:lnSpc>
              <a:buFont typeface="Arial"/>
              <a:buChar char="•"/>
            </a:pPr>
            <a:r>
              <a:rPr lang="en-US" sz="3055">
                <a:solidFill>
                  <a:srgbClr val="2A0947"/>
                </a:solidFill>
                <a:latin typeface="Poppins"/>
                <a:ea typeface="Poppins"/>
                <a:cs typeface="Poppins"/>
                <a:sym typeface="Poppins"/>
              </a:rPr>
              <a:t>Real-time recommendations</a:t>
            </a:r>
          </a:p>
          <a:p>
            <a:pPr marL="659780" lvl="1" indent="-329890" algn="l">
              <a:lnSpc>
                <a:spcPts val="4278"/>
              </a:lnSpc>
              <a:buFont typeface="Arial"/>
              <a:buChar char="•"/>
            </a:pPr>
            <a:r>
              <a:rPr lang="en-US" sz="3055">
                <a:solidFill>
                  <a:srgbClr val="2A0947"/>
                </a:solidFill>
                <a:latin typeface="Poppins"/>
                <a:ea typeface="Poppins"/>
                <a:cs typeface="Poppins"/>
                <a:sym typeface="Poppins"/>
              </a:rPr>
              <a:t>Compatible with AWS Lambda, Glue, and API Gateway</a:t>
            </a:r>
          </a:p>
          <a:p>
            <a:pPr algn="l">
              <a:lnSpc>
                <a:spcPts val="4278"/>
              </a:lnSpc>
              <a:spcBef>
                <a:spcPct val="0"/>
              </a:spcBef>
            </a:pPr>
            <a:endParaRPr lang="en-US" sz="3055">
              <a:solidFill>
                <a:srgbClr val="2A0947"/>
              </a:solidFill>
              <a:latin typeface="Poppins"/>
              <a:ea typeface="Poppins"/>
              <a:cs typeface="Poppins"/>
              <a:sym typeface="Poppins"/>
            </a:endParaRPr>
          </a:p>
        </p:txBody>
      </p:sp>
      <p:sp>
        <p:nvSpPr>
          <p:cNvPr id="11" name="TextBox 11"/>
          <p:cNvSpPr txBox="1"/>
          <p:nvPr/>
        </p:nvSpPr>
        <p:spPr>
          <a:xfrm>
            <a:off x="726619" y="5048250"/>
            <a:ext cx="15286782" cy="853761"/>
          </a:xfrm>
          <a:prstGeom prst="rect">
            <a:avLst/>
          </a:prstGeom>
        </p:spPr>
        <p:txBody>
          <a:bodyPr lIns="0" tIns="0" rIns="0" bIns="0" rtlCol="0" anchor="t">
            <a:spAutoFit/>
          </a:bodyPr>
          <a:lstStyle/>
          <a:p>
            <a:pPr algn="l">
              <a:lnSpc>
                <a:spcPts val="7017"/>
              </a:lnSpc>
              <a:spcBef>
                <a:spcPct val="0"/>
              </a:spcBef>
            </a:pPr>
            <a:r>
              <a:rPr lang="en-US" sz="5012">
                <a:solidFill>
                  <a:srgbClr val="000000"/>
                </a:solidFill>
                <a:latin typeface="League Spartan"/>
                <a:ea typeface="League Spartan"/>
                <a:cs typeface="League Spartan"/>
                <a:sym typeface="League Spartan"/>
              </a:rPr>
              <a:t>RESULTS AND IMPACT</a:t>
            </a:r>
          </a:p>
        </p:txBody>
      </p:sp>
      <p:sp>
        <p:nvSpPr>
          <p:cNvPr id="12" name="TextBox 12"/>
          <p:cNvSpPr txBox="1"/>
          <p:nvPr/>
        </p:nvSpPr>
        <p:spPr>
          <a:xfrm>
            <a:off x="726619" y="5904466"/>
            <a:ext cx="10072595" cy="3265654"/>
          </a:xfrm>
          <a:prstGeom prst="rect">
            <a:avLst/>
          </a:prstGeom>
        </p:spPr>
        <p:txBody>
          <a:bodyPr lIns="0" tIns="0" rIns="0" bIns="0" rtlCol="0" anchor="t">
            <a:spAutoFit/>
          </a:bodyPr>
          <a:lstStyle/>
          <a:p>
            <a:pPr marL="659780" lvl="1" indent="-329890" algn="l">
              <a:lnSpc>
                <a:spcPts val="4278"/>
              </a:lnSpc>
              <a:buFont typeface="Arial"/>
              <a:buChar char="•"/>
            </a:pPr>
            <a:r>
              <a:rPr lang="en-US" sz="3055">
                <a:solidFill>
                  <a:srgbClr val="2A0947"/>
                </a:solidFill>
                <a:latin typeface="Poppins"/>
                <a:ea typeface="Poppins"/>
                <a:cs typeface="Poppins"/>
                <a:sym typeface="Poppins"/>
              </a:rPr>
              <a:t>25% increase in forecast accuracy</a:t>
            </a:r>
          </a:p>
          <a:p>
            <a:pPr marL="659780" lvl="1" indent="-329890" algn="l">
              <a:lnSpc>
                <a:spcPts val="4278"/>
              </a:lnSpc>
              <a:buFont typeface="Arial"/>
              <a:buChar char="•"/>
            </a:pPr>
            <a:r>
              <a:rPr lang="en-US" sz="3055">
                <a:solidFill>
                  <a:srgbClr val="2A0947"/>
                </a:solidFill>
                <a:latin typeface="Poppins"/>
                <a:ea typeface="Poppins"/>
                <a:cs typeface="Poppins"/>
                <a:sym typeface="Poppins"/>
              </a:rPr>
              <a:t>40% reduction in ETL time</a:t>
            </a:r>
          </a:p>
          <a:p>
            <a:pPr marL="659780" lvl="1" indent="-329890" algn="l">
              <a:lnSpc>
                <a:spcPts val="4278"/>
              </a:lnSpc>
              <a:buFont typeface="Arial"/>
              <a:buChar char="•"/>
            </a:pPr>
            <a:r>
              <a:rPr lang="en-US" sz="3055">
                <a:solidFill>
                  <a:srgbClr val="2A0947"/>
                </a:solidFill>
                <a:latin typeface="Poppins"/>
                <a:ea typeface="Poppins"/>
                <a:cs typeface="Poppins"/>
                <a:sym typeface="Poppins"/>
              </a:rPr>
              <a:t>30% cost savings on ML training</a:t>
            </a:r>
          </a:p>
          <a:p>
            <a:pPr marL="659780" lvl="1" indent="-329890" algn="l">
              <a:lnSpc>
                <a:spcPts val="4278"/>
              </a:lnSpc>
              <a:buFont typeface="Arial"/>
              <a:buChar char="•"/>
            </a:pPr>
            <a:r>
              <a:rPr lang="en-US" sz="3055">
                <a:solidFill>
                  <a:srgbClr val="2A0947"/>
                </a:solidFill>
                <a:latin typeface="Poppins"/>
                <a:ea typeface="Poppins"/>
                <a:cs typeface="Poppins"/>
                <a:sym typeface="Poppins"/>
              </a:rPr>
              <a:t>Automated model retraining</a:t>
            </a:r>
          </a:p>
          <a:p>
            <a:pPr marL="659780" lvl="1" indent="-329890" algn="l">
              <a:lnSpc>
                <a:spcPts val="4278"/>
              </a:lnSpc>
              <a:spcBef>
                <a:spcPct val="0"/>
              </a:spcBef>
              <a:buFont typeface="Arial"/>
              <a:buChar char="•"/>
            </a:pPr>
            <a:r>
              <a:rPr lang="en-US" sz="3055">
                <a:solidFill>
                  <a:srgbClr val="2A0947"/>
                </a:solidFill>
                <a:latin typeface="Poppins"/>
                <a:ea typeface="Poppins"/>
                <a:cs typeface="Poppins"/>
                <a:sym typeface="Poppins"/>
              </a:rPr>
              <a:t>Improved inventory decisions and system reliability</a:t>
            </a:r>
          </a:p>
        </p:txBody>
      </p:sp>
    </p:spTree>
  </p:cSld>
  <p:clrMapOvr>
    <a:masterClrMapping/>
  </p:clrMapOvr>
  <mc:AlternateContent xmlns:mc="http://schemas.openxmlformats.org/markup-compatibility/2006" xmlns:p14="http://schemas.microsoft.com/office/powerpoint/2010/main">
    <mc:Choice Requires="p14">
      <p:transition spd="slow" p14:dur="2000" advTm="46180"/>
    </mc:Choice>
    <mc:Fallback xmlns="">
      <p:transition spd="slow" advTm="4618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8167680"/>
            <a:ext cx="9059164" cy="1594089"/>
            <a:chOff x="0" y="0"/>
            <a:chExt cx="2385953" cy="419842"/>
          </a:xfrm>
        </p:grpSpPr>
        <p:sp>
          <p:nvSpPr>
            <p:cNvPr id="3" name="Freeform 3"/>
            <p:cNvSpPr/>
            <p:nvPr/>
          </p:nvSpPr>
          <p:spPr>
            <a:xfrm>
              <a:off x="0" y="0"/>
              <a:ext cx="2385953" cy="419842"/>
            </a:xfrm>
            <a:custGeom>
              <a:avLst/>
              <a:gdLst/>
              <a:ahLst/>
              <a:cxnLst/>
              <a:rect l="l" t="t" r="r" b="b"/>
              <a:pathLst>
                <a:path w="2385953" h="419842">
                  <a:moveTo>
                    <a:pt x="0" y="0"/>
                  </a:moveTo>
                  <a:lnTo>
                    <a:pt x="2385953" y="0"/>
                  </a:lnTo>
                  <a:lnTo>
                    <a:pt x="2385953" y="419842"/>
                  </a:lnTo>
                  <a:lnTo>
                    <a:pt x="0" y="419842"/>
                  </a:lnTo>
                  <a:close/>
                </a:path>
              </a:pathLst>
            </a:custGeom>
            <a:gradFill rotWithShape="1">
              <a:gsLst>
                <a:gs pos="0">
                  <a:srgbClr val="000000">
                    <a:alpha val="100000"/>
                  </a:srgbClr>
                </a:gs>
                <a:gs pos="100000">
                  <a:srgbClr val="3533CD">
                    <a:alpha val="100000"/>
                  </a:srgbClr>
                </a:gs>
              </a:gsLst>
              <a:lin ang="0"/>
            </a:gradFill>
          </p:spPr>
          <p:txBody>
            <a:bodyPr/>
            <a:lstStyle/>
            <a:p>
              <a:endParaRPr lang="en-GB"/>
            </a:p>
          </p:txBody>
        </p:sp>
        <p:sp>
          <p:nvSpPr>
            <p:cNvPr id="4" name="TextBox 4"/>
            <p:cNvSpPr txBox="1"/>
            <p:nvPr/>
          </p:nvSpPr>
          <p:spPr>
            <a:xfrm>
              <a:off x="0" y="-47625"/>
              <a:ext cx="2385953" cy="467467"/>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2674708" y="0"/>
            <a:ext cx="5613292" cy="3746872"/>
          </a:xfrm>
          <a:custGeom>
            <a:avLst/>
            <a:gdLst/>
            <a:ahLst/>
            <a:cxnLst/>
            <a:rect l="l" t="t" r="r" b="b"/>
            <a:pathLst>
              <a:path w="5613292" h="3746872">
                <a:moveTo>
                  <a:pt x="0" y="0"/>
                </a:moveTo>
                <a:lnTo>
                  <a:pt x="5613292" y="0"/>
                </a:lnTo>
                <a:lnTo>
                  <a:pt x="5613292" y="3746872"/>
                </a:lnTo>
                <a:lnTo>
                  <a:pt x="0" y="3746872"/>
                </a:lnTo>
                <a:lnTo>
                  <a:pt x="0" y="0"/>
                </a:lnTo>
                <a:close/>
              </a:path>
            </a:pathLst>
          </a:custGeom>
          <a:blipFill>
            <a:blip r:embed="rId2"/>
            <a:stretch>
              <a:fillRect/>
            </a:stretch>
          </a:blipFill>
        </p:spPr>
        <p:txBody>
          <a:bodyPr/>
          <a:lstStyle/>
          <a:p>
            <a:endParaRPr lang="en-GB"/>
          </a:p>
        </p:txBody>
      </p:sp>
      <p:sp>
        <p:nvSpPr>
          <p:cNvPr id="9" name="TextBox 9"/>
          <p:cNvSpPr txBox="1"/>
          <p:nvPr/>
        </p:nvSpPr>
        <p:spPr>
          <a:xfrm>
            <a:off x="949407" y="1558429"/>
            <a:ext cx="15286782" cy="853761"/>
          </a:xfrm>
          <a:prstGeom prst="rect">
            <a:avLst/>
          </a:prstGeom>
        </p:spPr>
        <p:txBody>
          <a:bodyPr lIns="0" tIns="0" rIns="0" bIns="0" rtlCol="0" anchor="t">
            <a:spAutoFit/>
          </a:bodyPr>
          <a:lstStyle/>
          <a:p>
            <a:pPr algn="l">
              <a:lnSpc>
                <a:spcPts val="7017"/>
              </a:lnSpc>
              <a:spcBef>
                <a:spcPct val="0"/>
              </a:spcBef>
            </a:pPr>
            <a:r>
              <a:rPr lang="en-US" sz="5012">
                <a:solidFill>
                  <a:srgbClr val="000000"/>
                </a:solidFill>
                <a:latin typeface="League Spartan"/>
                <a:ea typeface="League Spartan"/>
                <a:cs typeface="League Spartan"/>
                <a:sym typeface="League Spartan"/>
              </a:rPr>
              <a:t>EXPECTED BENEFITS</a:t>
            </a:r>
          </a:p>
        </p:txBody>
      </p:sp>
      <p:sp>
        <p:nvSpPr>
          <p:cNvPr id="10" name="TextBox 10"/>
          <p:cNvSpPr txBox="1"/>
          <p:nvPr/>
        </p:nvSpPr>
        <p:spPr>
          <a:xfrm>
            <a:off x="463685" y="2634618"/>
            <a:ext cx="15772503" cy="3898114"/>
          </a:xfrm>
          <a:prstGeom prst="rect">
            <a:avLst/>
          </a:prstGeom>
        </p:spPr>
        <p:txBody>
          <a:bodyPr lIns="0" tIns="0" rIns="0" bIns="0" rtlCol="0" anchor="t">
            <a:spAutoFit/>
          </a:bodyPr>
          <a:lstStyle/>
          <a:p>
            <a:pPr marL="789316" lvl="1" indent="-394658" algn="l">
              <a:lnSpc>
                <a:spcPts val="5118"/>
              </a:lnSpc>
              <a:buFont typeface="Arial"/>
              <a:buChar char="•"/>
            </a:pPr>
            <a:r>
              <a:rPr lang="en-US" sz="3655">
                <a:solidFill>
                  <a:srgbClr val="2A0947"/>
                </a:solidFill>
                <a:latin typeface="Poppins"/>
                <a:ea typeface="Poppins"/>
                <a:cs typeface="Poppins"/>
                <a:sym typeface="Poppins"/>
              </a:rPr>
              <a:t>Optimised stock levels and reduced waste</a:t>
            </a:r>
          </a:p>
          <a:p>
            <a:pPr marL="789316" lvl="1" indent="-394658" algn="l">
              <a:lnSpc>
                <a:spcPts val="5118"/>
              </a:lnSpc>
              <a:buFont typeface="Arial"/>
              <a:buChar char="•"/>
            </a:pPr>
            <a:r>
              <a:rPr lang="en-US" sz="3655">
                <a:solidFill>
                  <a:srgbClr val="2A0947"/>
                </a:solidFill>
                <a:latin typeface="Poppins"/>
                <a:ea typeface="Poppins"/>
                <a:cs typeface="Poppins"/>
                <a:sym typeface="Poppins"/>
              </a:rPr>
              <a:t>Cost-effective and scalable infrastructure</a:t>
            </a:r>
          </a:p>
          <a:p>
            <a:pPr marL="789316" lvl="1" indent="-394658" algn="l">
              <a:lnSpc>
                <a:spcPts val="5118"/>
              </a:lnSpc>
              <a:buFont typeface="Arial"/>
              <a:buChar char="•"/>
            </a:pPr>
            <a:r>
              <a:rPr lang="en-US" sz="3655">
                <a:solidFill>
                  <a:srgbClr val="2A0947"/>
                </a:solidFill>
                <a:latin typeface="Poppins"/>
                <a:ea typeface="Poppins"/>
                <a:cs typeface="Poppins"/>
                <a:sym typeface="Poppins"/>
              </a:rPr>
              <a:t>Real-time business decision support</a:t>
            </a:r>
          </a:p>
          <a:p>
            <a:pPr marL="789316" lvl="1" indent="-394658" algn="l">
              <a:lnSpc>
                <a:spcPts val="5118"/>
              </a:lnSpc>
              <a:buFont typeface="Arial"/>
              <a:buChar char="•"/>
            </a:pPr>
            <a:r>
              <a:rPr lang="en-US" sz="3655">
                <a:solidFill>
                  <a:srgbClr val="2A0947"/>
                </a:solidFill>
                <a:latin typeface="Poppins"/>
                <a:ea typeface="Poppins"/>
                <a:cs typeface="Poppins"/>
                <a:sym typeface="Poppins"/>
              </a:rPr>
              <a:t>Continuous model improvement with automation</a:t>
            </a:r>
          </a:p>
          <a:p>
            <a:pPr marL="789316" lvl="1" indent="-394658" algn="l">
              <a:lnSpc>
                <a:spcPts val="5118"/>
              </a:lnSpc>
              <a:buFont typeface="Arial"/>
              <a:buChar char="•"/>
            </a:pPr>
            <a:r>
              <a:rPr lang="en-US" sz="3655">
                <a:solidFill>
                  <a:srgbClr val="2A0947"/>
                </a:solidFill>
                <a:latin typeface="Poppins"/>
                <a:ea typeface="Poppins"/>
                <a:cs typeface="Poppins"/>
                <a:sym typeface="Poppins"/>
              </a:rPr>
              <a:t>Adaptable for various industries beyond warehousing</a:t>
            </a:r>
          </a:p>
          <a:p>
            <a:pPr algn="l">
              <a:lnSpc>
                <a:spcPts val="5118"/>
              </a:lnSpc>
              <a:spcBef>
                <a:spcPct val="0"/>
              </a:spcBef>
            </a:pPr>
            <a:endParaRPr lang="en-US" sz="3655">
              <a:solidFill>
                <a:srgbClr val="2A0947"/>
              </a:solidFill>
              <a:latin typeface="Poppins"/>
              <a:ea typeface="Poppins"/>
              <a:cs typeface="Poppins"/>
              <a:sym typeface="Poppins"/>
            </a:endParaRPr>
          </a:p>
        </p:txBody>
      </p:sp>
    </p:spTree>
  </p:cSld>
  <p:clrMapOvr>
    <a:masterClrMapping/>
  </p:clrMapOvr>
  <mc:AlternateContent xmlns:mc="http://schemas.openxmlformats.org/markup-compatibility/2006" xmlns:p14="http://schemas.microsoft.com/office/powerpoint/2010/main">
    <mc:Choice Requires="p14">
      <p:transition spd="slow" p14:dur="2000" advTm="21270"/>
    </mc:Choice>
    <mc:Fallback xmlns="">
      <p:transition spd="slow" advTm="2127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418</Words>
  <Application>Microsoft Office PowerPoint</Application>
  <PresentationFormat>Custom</PresentationFormat>
  <Paragraphs>66</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Poppins Bold</vt:lpstr>
      <vt:lpstr>Roboto</vt:lpstr>
      <vt:lpstr>Calibri</vt:lpstr>
      <vt:lpstr>Poppins Italics</vt:lpstr>
      <vt:lpstr>League Spartan</vt:lpstr>
      <vt:lpstr>Poppins</vt:lpstr>
      <vt:lpstr>Arial</vt:lpstr>
      <vt:lpstr>Canva Sans Bold</vt:lpstr>
      <vt:lpstr>Canva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Migration</dc:title>
  <dc:creator>Tatenda Manyepa</dc:creator>
  <cp:lastModifiedBy>Tatenda Manyepa</cp:lastModifiedBy>
  <cp:revision>1</cp:revision>
  <dcterms:created xsi:type="dcterms:W3CDTF">2006-08-16T00:00:00Z</dcterms:created>
  <dcterms:modified xsi:type="dcterms:W3CDTF">2025-04-05T00:18:19Z</dcterms:modified>
  <dc:identifier>DAGjaqUq_KA</dc:identifier>
</cp:coreProperties>
</file>