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8" r:id="rId4"/>
    <p:sldId id="260" r:id="rId5"/>
    <p:sldId id="259" r:id="rId6"/>
    <p:sldId id="269" r:id="rId7"/>
    <p:sldId id="270" r:id="rId8"/>
    <p:sldId id="261" r:id="rId9"/>
    <p:sldId id="262" r:id="rId10"/>
    <p:sldId id="263" r:id="rId11"/>
    <p:sldId id="264" r:id="rId12"/>
    <p:sldId id="265" r:id="rId13"/>
    <p:sldId id="266" r:id="rId14"/>
    <p:sldId id="278" r:id="rId15"/>
    <p:sldId id="267" r:id="rId16"/>
    <p:sldId id="268" r:id="rId17"/>
    <p:sldId id="279" r:id="rId18"/>
    <p:sldId id="280" r:id="rId19"/>
    <p:sldId id="281" r:id="rId20"/>
    <p:sldId id="283" r:id="rId21"/>
    <p:sldId id="282" r:id="rId22"/>
    <p:sldId id="277" r:id="rId2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EB62FDA-C3A1-4485-94ED-8D5328978C71}" type="datetimeFigureOut">
              <a:rPr lang="en-US"/>
              <a:pPr>
                <a:defRPr/>
              </a:pPr>
              <a:t>3/7/2024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8A8F7E-26DE-43B8-861F-88D6AF6B6EA6}" type="slidenum">
              <a:rPr lang="en-US"/>
              <a:pPr>
                <a:defRPr/>
              </a:pPr>
              <a:t>‹#›</a:t>
            </a:fld>
            <a:endParaRPr lang="en-US" dirty="0"/>
          </a:p>
        </p:txBody>
      </p:sp>
    </p:spTree>
    <p:extLst>
      <p:ext uri="{BB962C8B-B14F-4D97-AF65-F5344CB8AC3E}">
        <p14:creationId xmlns:p14="http://schemas.microsoft.com/office/powerpoint/2010/main" val="65451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DF9D5E0-4F80-4C37-BE2D-2254170079DA}" type="datetimeFigureOut">
              <a:rPr lang="en-US"/>
              <a:pPr>
                <a:defRPr/>
              </a:pPr>
              <a:t>3/7/2024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EC21C67-2251-4F43-AF36-005A94535C90}" type="slidenum">
              <a:rPr lang="en-US"/>
              <a:pPr>
                <a:defRPr/>
              </a:pPr>
              <a:t>‹#›</a:t>
            </a:fld>
            <a:endParaRPr lang="en-US" dirty="0"/>
          </a:p>
        </p:txBody>
      </p:sp>
    </p:spTree>
    <p:extLst>
      <p:ext uri="{BB962C8B-B14F-4D97-AF65-F5344CB8AC3E}">
        <p14:creationId xmlns:p14="http://schemas.microsoft.com/office/powerpoint/2010/main" val="51302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1E8BB8-8D90-489A-8AF2-46E7BE23BAFA}" type="datetimeFigureOut">
              <a:rPr lang="en-US"/>
              <a:pPr>
                <a:defRPr/>
              </a:pPr>
              <a:t>3/7/2024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494F58-CD59-4AA2-8C1F-6EBD5A9D75BF}" type="slidenum">
              <a:rPr lang="en-US"/>
              <a:pPr>
                <a:defRPr/>
              </a:pPr>
              <a:t>‹#›</a:t>
            </a:fld>
            <a:endParaRPr lang="en-US" dirty="0"/>
          </a:p>
        </p:txBody>
      </p:sp>
    </p:spTree>
    <p:extLst>
      <p:ext uri="{BB962C8B-B14F-4D97-AF65-F5344CB8AC3E}">
        <p14:creationId xmlns:p14="http://schemas.microsoft.com/office/powerpoint/2010/main" val="345340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8807AF-0B8F-471E-BA59-6B19150596A0}" type="datetimeFigureOut">
              <a:rPr lang="en-US"/>
              <a:pPr>
                <a:defRPr/>
              </a:pPr>
              <a:t>3/7/2024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360B40-061E-4F84-BA61-C2718CEB928D}" type="slidenum">
              <a:rPr lang="en-US"/>
              <a:pPr>
                <a:defRPr/>
              </a:pPr>
              <a:t>‹#›</a:t>
            </a:fld>
            <a:endParaRPr lang="en-US" dirty="0"/>
          </a:p>
        </p:txBody>
      </p:sp>
    </p:spTree>
    <p:extLst>
      <p:ext uri="{BB962C8B-B14F-4D97-AF65-F5344CB8AC3E}">
        <p14:creationId xmlns:p14="http://schemas.microsoft.com/office/powerpoint/2010/main" val="45173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03F4994-0678-42BF-89BB-2A2111B35EC2}" type="datetimeFigureOut">
              <a:rPr lang="en-US"/>
              <a:pPr>
                <a:defRPr/>
              </a:pPr>
              <a:t>3/7/2024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2806023-F377-4656-8959-B78E94F885EE}" type="slidenum">
              <a:rPr lang="en-US"/>
              <a:pPr>
                <a:defRPr/>
              </a:pPr>
              <a:t>‹#›</a:t>
            </a:fld>
            <a:endParaRPr lang="en-US" dirty="0"/>
          </a:p>
        </p:txBody>
      </p:sp>
    </p:spTree>
    <p:extLst>
      <p:ext uri="{BB962C8B-B14F-4D97-AF65-F5344CB8AC3E}">
        <p14:creationId xmlns:p14="http://schemas.microsoft.com/office/powerpoint/2010/main" val="84274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179BFE4-6C92-46A8-952F-57A802E8789E}" type="datetimeFigureOut">
              <a:rPr lang="en-US"/>
              <a:pPr>
                <a:defRPr/>
              </a:pPr>
              <a:t>3/7/2024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C023BD5-857C-4627-8055-65D381668FE6}" type="slidenum">
              <a:rPr lang="en-US"/>
              <a:pPr>
                <a:defRPr/>
              </a:pPr>
              <a:t>‹#›</a:t>
            </a:fld>
            <a:endParaRPr lang="en-US" dirty="0"/>
          </a:p>
        </p:txBody>
      </p:sp>
    </p:spTree>
    <p:extLst>
      <p:ext uri="{BB962C8B-B14F-4D97-AF65-F5344CB8AC3E}">
        <p14:creationId xmlns:p14="http://schemas.microsoft.com/office/powerpoint/2010/main" val="68939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10472BC-7C78-4A03-9929-F499D30448A0}" type="datetimeFigureOut">
              <a:rPr lang="en-US"/>
              <a:pPr>
                <a:defRPr/>
              </a:pPr>
              <a:t>3/7/2024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0CBC86D-773F-43FE-8E4D-65D76D8E08D9}" type="slidenum">
              <a:rPr lang="en-US"/>
              <a:pPr>
                <a:defRPr/>
              </a:pPr>
              <a:t>‹#›</a:t>
            </a:fld>
            <a:endParaRPr lang="en-US" dirty="0"/>
          </a:p>
        </p:txBody>
      </p:sp>
    </p:spTree>
    <p:extLst>
      <p:ext uri="{BB962C8B-B14F-4D97-AF65-F5344CB8AC3E}">
        <p14:creationId xmlns:p14="http://schemas.microsoft.com/office/powerpoint/2010/main" val="99586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C4A73C6-0042-455E-8B2F-75B2189B5283}" type="datetimeFigureOut">
              <a:rPr lang="en-US"/>
              <a:pPr>
                <a:defRPr/>
              </a:pPr>
              <a:t>3/7/2024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F285154C-27AA-41D7-A83F-562448F81A60}" type="slidenum">
              <a:rPr lang="en-US"/>
              <a:pPr>
                <a:defRPr/>
              </a:pPr>
              <a:t>‹#›</a:t>
            </a:fld>
            <a:endParaRPr lang="en-US" dirty="0"/>
          </a:p>
        </p:txBody>
      </p:sp>
    </p:spTree>
    <p:extLst>
      <p:ext uri="{BB962C8B-B14F-4D97-AF65-F5344CB8AC3E}">
        <p14:creationId xmlns:p14="http://schemas.microsoft.com/office/powerpoint/2010/main" val="329679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5F7CCB-C2F4-44F8-A1ED-76504DF8BDBC}" type="datetimeFigureOut">
              <a:rPr lang="en-US"/>
              <a:pPr>
                <a:defRPr/>
              </a:pPr>
              <a:t>3/7/2024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E9D0B81-D738-47BD-B272-501509EDC67B}" type="slidenum">
              <a:rPr lang="en-US"/>
              <a:pPr>
                <a:defRPr/>
              </a:pPr>
              <a:t>‹#›</a:t>
            </a:fld>
            <a:endParaRPr lang="en-US" dirty="0"/>
          </a:p>
        </p:txBody>
      </p:sp>
    </p:spTree>
    <p:extLst>
      <p:ext uri="{BB962C8B-B14F-4D97-AF65-F5344CB8AC3E}">
        <p14:creationId xmlns:p14="http://schemas.microsoft.com/office/powerpoint/2010/main" val="281450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05D84C3-2DCE-4BE0-9311-8CB1C190C7E8}" type="datetimeFigureOut">
              <a:rPr lang="en-US"/>
              <a:pPr>
                <a:defRPr/>
              </a:pPr>
              <a:t>3/7/2024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BA14EB9-794F-4DAA-84E7-248B4BED029C}" type="slidenum">
              <a:rPr lang="en-US"/>
              <a:pPr>
                <a:defRPr/>
              </a:pPr>
              <a:t>‹#›</a:t>
            </a:fld>
            <a:endParaRPr lang="en-US" dirty="0"/>
          </a:p>
        </p:txBody>
      </p:sp>
    </p:spTree>
    <p:extLst>
      <p:ext uri="{BB962C8B-B14F-4D97-AF65-F5344CB8AC3E}">
        <p14:creationId xmlns:p14="http://schemas.microsoft.com/office/powerpoint/2010/main" val="4927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3D5DE9F-D025-4A96-9436-A9B54598C24A}" type="datetimeFigureOut">
              <a:rPr lang="en-US"/>
              <a:pPr>
                <a:defRPr/>
              </a:pPr>
              <a:t>3/7/2024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08E42D6-2A26-479A-9B16-2F701678AE2C}" type="slidenum">
              <a:rPr lang="en-US"/>
              <a:pPr>
                <a:defRPr/>
              </a:pPr>
              <a:t>‹#›</a:t>
            </a:fld>
            <a:endParaRPr lang="en-US" dirty="0"/>
          </a:p>
        </p:txBody>
      </p:sp>
    </p:spTree>
    <p:extLst>
      <p:ext uri="{BB962C8B-B14F-4D97-AF65-F5344CB8AC3E}">
        <p14:creationId xmlns:p14="http://schemas.microsoft.com/office/powerpoint/2010/main" val="306160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A63F3F4-13F2-4143-9618-08A48950E4B2}" type="datetimeFigureOut">
              <a:rPr lang="en-US"/>
              <a:pPr>
                <a:defRPr/>
              </a:pPr>
              <a:t>3/7/2024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59A044B-FC12-4343-995C-1E329064C69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 Proposal</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dirty="0"/>
              <a:t>RaiseHope</a:t>
            </a:r>
          </a:p>
          <a:p>
            <a:pPr marL="63500" eaLnBrk="1" fontAlgn="auto" hangingPunct="1">
              <a:spcAft>
                <a:spcPts val="0"/>
              </a:spcAft>
              <a:buFont typeface="Arial" pitchFamily="34" charset="0"/>
              <a:buNone/>
              <a:defRPr/>
            </a:pPr>
            <a:r>
              <a:rPr lang="en-US" sz="1400" dirty="0"/>
              <a:t>Supervised By: M. Waqar Arshad (Junior Lecturer)</a:t>
            </a:r>
          </a:p>
        </p:txBody>
      </p:sp>
      <p:pic>
        <p:nvPicPr>
          <p:cNvPr id="2052" name="Picture 3" descr="Riphah.jpg"/>
          <p:cNvPicPr>
            <a:picLocks noChangeAspect="1"/>
          </p:cNvPicPr>
          <p:nvPr/>
        </p:nvPicPr>
        <p:blipFill>
          <a:blip r:embed="rId3" cstate="screen">
            <a:extLst>
              <a:ext uri="{28A0092B-C50C-407E-A947-70E740481C1C}">
                <a14:useLocalDpi xmlns:a14="http://schemas.microsoft.com/office/drawing/2010/main"/>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Problem Statement</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Problem Statement</a:t>
            </a:r>
          </a:p>
        </p:txBody>
      </p:sp>
      <p:sp>
        <p:nvSpPr>
          <p:cNvPr id="10243" name="Content Placeholder 2"/>
          <p:cNvSpPr>
            <a:spLocks noGrp="1"/>
          </p:cNvSpPr>
          <p:nvPr>
            <p:ph idx="1"/>
          </p:nvPr>
        </p:nvSpPr>
        <p:spPr/>
        <p:txBody>
          <a:bodyPr/>
          <a:lstStyle/>
          <a:p>
            <a:pPr algn="just" eaLnBrk="1" hangingPunct="1"/>
            <a:r>
              <a:rPr lang="en-US" sz="2800" dirty="0"/>
              <a:t>RaiseHope makes sure that money isn't used wrongly and people trust organizations that gather funds by checking them carefully. They show where the money goes and help donors understand how to give in a way that really helps others. RaiseHope wants to make sure that organizations are well-run and can support people who need it most.</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Proposed Solution</a:t>
            </a:r>
          </a:p>
        </p:txBody>
      </p:sp>
      <p:sp>
        <p:nvSpPr>
          <p:cNvPr id="14339"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Proposed Solution</a:t>
            </a:r>
          </a:p>
        </p:txBody>
      </p:sp>
      <p:sp>
        <p:nvSpPr>
          <p:cNvPr id="12291" name="Content Placeholder 2"/>
          <p:cNvSpPr>
            <a:spLocks noGrp="1"/>
          </p:cNvSpPr>
          <p:nvPr>
            <p:ph idx="1"/>
          </p:nvPr>
        </p:nvSpPr>
        <p:spPr/>
        <p:txBody>
          <a:bodyPr/>
          <a:lstStyle/>
          <a:p>
            <a:pPr eaLnBrk="1" hangingPunct="1"/>
            <a:r>
              <a:rPr lang="en-US" sz="2800" dirty="0">
                <a:solidFill>
                  <a:srgbClr val="000000"/>
                </a:solidFill>
                <a:ea typeface="DengXian" panose="020B0503020204020204" pitchFamily="2" charset="-122"/>
                <a:cs typeface="Arial" panose="020B0604020202020204" pitchFamily="34" charset="0"/>
              </a:rPr>
              <a:t>W</a:t>
            </a:r>
            <a:r>
              <a:rPr lang="en-US" sz="2800" dirty="0">
                <a:solidFill>
                  <a:srgbClr val="000000"/>
                </a:solidFill>
                <a:effectLst/>
                <a:ea typeface="DengXian" panose="020B0503020204020204" pitchFamily="2" charset="-122"/>
                <a:cs typeface="Arial" panose="020B0604020202020204" pitchFamily="34" charset="0"/>
              </a:rPr>
              <a:t>e are developing a platform in which we are managing the fundraising and ensure the users that their donations are using in the charities.</a:t>
            </a:r>
          </a:p>
          <a:p>
            <a:pPr eaLnBrk="1" hangingPunct="1"/>
            <a:r>
              <a:rPr lang="en-US" sz="2800" dirty="0">
                <a:solidFill>
                  <a:srgbClr val="000000"/>
                </a:solidFill>
                <a:ea typeface="DengXian" panose="020B0503020204020204" pitchFamily="2" charset="-122"/>
                <a:cs typeface="Arial" panose="020B0604020202020204" pitchFamily="34" charset="0"/>
              </a:rPr>
              <a:t>Provide comprehensive support to address the various needs of needy people.</a:t>
            </a:r>
          </a:p>
          <a:p>
            <a:pPr eaLnBrk="1" hangingPunct="1"/>
            <a:r>
              <a:rPr lang="en-US" sz="2800" dirty="0">
                <a:solidFill>
                  <a:srgbClr val="000000"/>
                </a:solidFill>
                <a:ea typeface="DengXian" panose="020B0503020204020204" pitchFamily="2" charset="-122"/>
                <a:cs typeface="Arial" panose="020B0604020202020204" pitchFamily="34" charset="0"/>
              </a:rPr>
              <a:t>Monitoring all the cases by Admin.</a:t>
            </a:r>
          </a:p>
          <a:p>
            <a:pPr eaLnBrk="1" hangingPunct="1"/>
            <a:r>
              <a:rPr lang="en-US" sz="2800" dirty="0">
                <a:solidFill>
                  <a:srgbClr val="000000"/>
                </a:solidFill>
                <a:ea typeface="DengXian" panose="020B0503020204020204" pitchFamily="2" charset="-122"/>
                <a:cs typeface="Arial" panose="020B0604020202020204" pitchFamily="34" charset="0"/>
              </a:rPr>
              <a:t>Conducting Surveys to gather feedback from beneficiaries and stakeholders.</a:t>
            </a:r>
          </a:p>
          <a:p>
            <a:pPr eaLnBrk="1" hangingPunct="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A1CA-A7DC-F3C6-284C-B080A7C1E5AF}"/>
              </a:ext>
            </a:extLst>
          </p:cNvPr>
          <p:cNvSpPr>
            <a:spLocks noGrp="1"/>
          </p:cNvSpPr>
          <p:nvPr>
            <p:ph type="title"/>
          </p:nvPr>
        </p:nvSpPr>
        <p:spPr/>
        <p:txBody>
          <a:bodyPr/>
          <a:lstStyle/>
          <a:p>
            <a:r>
              <a:rPr lang="en-US" dirty="0"/>
              <a:t>Proposed Solution Contd.</a:t>
            </a:r>
            <a:endParaRPr lang="en-PK" dirty="0"/>
          </a:p>
        </p:txBody>
      </p:sp>
      <p:sp>
        <p:nvSpPr>
          <p:cNvPr id="3" name="Content Placeholder 2">
            <a:extLst>
              <a:ext uri="{FF2B5EF4-FFF2-40B4-BE49-F238E27FC236}">
                <a16:creationId xmlns:a16="http://schemas.microsoft.com/office/drawing/2014/main" id="{E3DBBA91-4F56-31C9-A004-FC27DCF73591}"/>
              </a:ext>
            </a:extLst>
          </p:cNvPr>
          <p:cNvSpPr>
            <a:spLocks noGrp="1"/>
          </p:cNvSpPr>
          <p:nvPr>
            <p:ph idx="1"/>
          </p:nvPr>
        </p:nvSpPr>
        <p:spPr/>
        <p:txBody>
          <a:bodyPr/>
          <a:lstStyle/>
          <a:p>
            <a:r>
              <a:rPr lang="en-US" dirty="0"/>
              <a:t>Sharing progress reports with stakeholders to ensure transparency and accountability.</a:t>
            </a:r>
          </a:p>
          <a:p>
            <a:r>
              <a:rPr lang="en-US" dirty="0"/>
              <a:t>Providing a Chat community for a rapid response to emergencies such as health crises, natural disasters or urgent needs.</a:t>
            </a:r>
            <a:endParaRPr lang="en-PK" dirty="0"/>
          </a:p>
        </p:txBody>
      </p:sp>
    </p:spTree>
    <p:extLst>
      <p:ext uri="{BB962C8B-B14F-4D97-AF65-F5344CB8AC3E}">
        <p14:creationId xmlns:p14="http://schemas.microsoft.com/office/powerpoint/2010/main" val="4024105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Project Scope</a:t>
            </a:r>
          </a:p>
        </p:txBody>
      </p:sp>
      <p:sp>
        <p:nvSpPr>
          <p:cNvPr id="16387"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3600" dirty="0"/>
              <a:t>Followings Services Provided by System</a:t>
            </a:r>
          </a:p>
        </p:txBody>
      </p:sp>
      <p:sp>
        <p:nvSpPr>
          <p:cNvPr id="14339" name="Content Placeholder 2"/>
          <p:cNvSpPr>
            <a:spLocks noGrp="1"/>
          </p:cNvSpPr>
          <p:nvPr>
            <p:ph sz="half" idx="1"/>
          </p:nvPr>
        </p:nvSpPr>
        <p:spPr/>
        <p:txBody>
          <a:bodyPr/>
          <a:lstStyle/>
          <a:p>
            <a:pPr eaLnBrk="1" hangingPunct="1"/>
            <a:r>
              <a:rPr lang="en-US" dirty="0"/>
              <a:t>User/Admin Profile</a:t>
            </a:r>
          </a:p>
          <a:p>
            <a:pPr eaLnBrk="1" hangingPunct="1"/>
            <a:r>
              <a:rPr lang="en-US" dirty="0"/>
              <a:t>Donations Categories</a:t>
            </a:r>
          </a:p>
          <a:p>
            <a:pPr eaLnBrk="1" hangingPunct="1"/>
            <a:r>
              <a:rPr lang="en-US" dirty="0"/>
              <a:t>Verified Organizations</a:t>
            </a:r>
          </a:p>
          <a:p>
            <a:pPr eaLnBrk="1" hangingPunct="1"/>
            <a:r>
              <a:rPr lang="en-US" dirty="0"/>
              <a:t>Secure Payment Method</a:t>
            </a:r>
          </a:p>
          <a:p>
            <a:pPr eaLnBrk="1" hangingPunct="1"/>
            <a:r>
              <a:rPr lang="en-US" dirty="0"/>
              <a:t>Monitoring</a:t>
            </a:r>
          </a:p>
        </p:txBody>
      </p:sp>
      <p:sp>
        <p:nvSpPr>
          <p:cNvPr id="2" name="Content Placeholder 1">
            <a:extLst>
              <a:ext uri="{FF2B5EF4-FFF2-40B4-BE49-F238E27FC236}">
                <a16:creationId xmlns:a16="http://schemas.microsoft.com/office/drawing/2014/main" id="{37618ED6-B55F-0F00-EDEC-FC67D73F76EE}"/>
              </a:ext>
            </a:extLst>
          </p:cNvPr>
          <p:cNvSpPr>
            <a:spLocks noGrp="1"/>
          </p:cNvSpPr>
          <p:nvPr>
            <p:ph sz="half" idx="2"/>
          </p:nvPr>
        </p:nvSpPr>
        <p:spPr/>
        <p:txBody>
          <a:bodyPr/>
          <a:lstStyle/>
          <a:p>
            <a:pPr eaLnBrk="1" hangingPunct="1"/>
            <a:r>
              <a:rPr lang="en-US" sz="2800" dirty="0"/>
              <a:t>Reports and Analysis</a:t>
            </a:r>
          </a:p>
          <a:p>
            <a:pPr eaLnBrk="1" hangingPunct="1"/>
            <a:r>
              <a:rPr lang="en-US" sz="2800" dirty="0"/>
              <a:t>Chat Communication</a:t>
            </a:r>
          </a:p>
          <a:p>
            <a:pPr eaLnBrk="1" hangingPunct="1"/>
            <a:r>
              <a:rPr lang="en-US" sz="2800" dirty="0"/>
              <a:t>Feedbacks</a:t>
            </a:r>
          </a:p>
          <a:p>
            <a:pPr eaLnBrk="1" hangingPunct="1"/>
            <a:r>
              <a:rPr lang="en-US" sz="2800" dirty="0"/>
              <a:t>Blogs</a:t>
            </a:r>
          </a:p>
          <a:p>
            <a:endParaRPr lang="en-PK"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B640-F6D0-05C2-C00E-D45F3AC544FB}"/>
              </a:ext>
            </a:extLst>
          </p:cNvPr>
          <p:cNvSpPr>
            <a:spLocks noGrp="1"/>
          </p:cNvSpPr>
          <p:nvPr>
            <p:ph type="title"/>
          </p:nvPr>
        </p:nvSpPr>
        <p:spPr/>
        <p:txBody>
          <a:bodyPr/>
          <a:lstStyle/>
          <a:p>
            <a:r>
              <a:rPr lang="en-US" dirty="0"/>
              <a:t>Services Provided by System Contd.</a:t>
            </a:r>
            <a:endParaRPr lang="en-PK" dirty="0"/>
          </a:p>
        </p:txBody>
      </p:sp>
      <p:sp>
        <p:nvSpPr>
          <p:cNvPr id="3" name="Content Placeholder 2">
            <a:extLst>
              <a:ext uri="{FF2B5EF4-FFF2-40B4-BE49-F238E27FC236}">
                <a16:creationId xmlns:a16="http://schemas.microsoft.com/office/drawing/2014/main" id="{C3814137-9684-A4E2-BBC7-B4F2F665FDB2}"/>
              </a:ext>
            </a:extLst>
          </p:cNvPr>
          <p:cNvSpPr>
            <a:spLocks noGrp="1"/>
          </p:cNvSpPr>
          <p:nvPr>
            <p:ph idx="1"/>
          </p:nvPr>
        </p:nvSpPr>
        <p:spPr/>
        <p:txBody>
          <a:bodyPr/>
          <a:lstStyle/>
          <a:p>
            <a:pPr algn="just"/>
            <a:r>
              <a:rPr lang="en-US" sz="2400" b="1" dirty="0">
                <a:effectLst/>
                <a:latin typeface="Calibri" panose="020F0502020204030204" pitchFamily="34" charset="0"/>
                <a:ea typeface="Calibri" panose="020F0502020204030204" pitchFamily="34" charset="0"/>
              </a:rPr>
              <a:t>User/Administrator Profile: </a:t>
            </a:r>
            <a:r>
              <a:rPr lang="en-US" sz="2400" dirty="0">
                <a:effectLst/>
                <a:latin typeface="Calibri" panose="020F0502020204030204" pitchFamily="34" charset="0"/>
                <a:ea typeface="Calibri" panose="020F0502020204030204" pitchFamily="34" charset="0"/>
              </a:rPr>
              <a:t>Personal account that provides users and administrators with access to free history organization management and other functions.</a:t>
            </a:r>
          </a:p>
          <a:p>
            <a:r>
              <a:rPr lang="en-PK" sz="2400" b="1" dirty="0">
                <a:effectLst/>
                <a:latin typeface="Calibri" panose="020F0502020204030204" pitchFamily="34" charset="0"/>
                <a:ea typeface="Calibri" panose="020F0502020204030204" pitchFamily="34" charset="0"/>
              </a:rPr>
              <a:t>Donor groups:</a:t>
            </a:r>
            <a:r>
              <a:rPr lang="en-PK" sz="2400" dirty="0">
                <a:effectLst/>
                <a:latin typeface="Calibri" panose="020F0502020204030204" pitchFamily="34" charset="0"/>
                <a:ea typeface="Calibri" panose="020F0502020204030204" pitchFamily="34" charset="0"/>
              </a:rPr>
              <a:t> Education, healthcare, disaster relief, etc. May things or</a:t>
            </a:r>
            <a:r>
              <a:rPr lang="en-US" sz="2400" dirty="0">
                <a:latin typeface="Calibri" panose="020F0502020204030204" pitchFamily="34" charset="0"/>
                <a:ea typeface="Calibri" panose="020F0502020204030204" pitchFamily="34" charset="0"/>
              </a:rPr>
              <a:t> </a:t>
            </a:r>
            <a:r>
              <a:rPr lang="en-PK" sz="2400" dirty="0">
                <a:effectLst/>
                <a:latin typeface="Calibri" panose="020F0502020204030204" pitchFamily="34" charset="0"/>
                <a:ea typeface="Calibri" panose="020F0502020204030204" pitchFamily="34" charset="0"/>
              </a:rPr>
              <a:t>causes that users donate to, such as.</a:t>
            </a:r>
            <a:endParaRPr lang="en-US" sz="2400" dirty="0">
              <a:latin typeface="Calibri" panose="020F0502020204030204" pitchFamily="34" charset="0"/>
              <a:ea typeface="Calibri" panose="020F0502020204030204" pitchFamily="34" charset="0"/>
            </a:endParaRPr>
          </a:p>
          <a:p>
            <a:r>
              <a:rPr lang="en-PK" sz="2400" b="1" dirty="0">
                <a:effectLst/>
                <a:latin typeface="Calibri" panose="020F0502020204030204" pitchFamily="34" charset="0"/>
                <a:ea typeface="Calibri" panose="020F0502020204030204" pitchFamily="34" charset="0"/>
              </a:rPr>
              <a:t>Verified organizations:</a:t>
            </a:r>
            <a:r>
              <a:rPr lang="en-PK" sz="240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Non-profit organizations that have been reviewed by RaiseHope for legitimacy and trustworthiness, ensuring good use of donations.</a:t>
            </a:r>
            <a:endParaRPr lang="en-PK" sz="2400" dirty="0"/>
          </a:p>
        </p:txBody>
      </p:sp>
    </p:spTree>
    <p:extLst>
      <p:ext uri="{BB962C8B-B14F-4D97-AF65-F5344CB8AC3E}">
        <p14:creationId xmlns:p14="http://schemas.microsoft.com/office/powerpoint/2010/main" val="3666224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03A0-A79A-1447-4B43-1461A79E3992}"/>
              </a:ext>
            </a:extLst>
          </p:cNvPr>
          <p:cNvSpPr>
            <a:spLocks noGrp="1"/>
          </p:cNvSpPr>
          <p:nvPr>
            <p:ph type="title"/>
          </p:nvPr>
        </p:nvSpPr>
        <p:spPr/>
        <p:txBody>
          <a:bodyPr/>
          <a:lstStyle/>
          <a:p>
            <a:r>
              <a:rPr lang="en-US" dirty="0"/>
              <a:t>Services Provided by System Contd.</a:t>
            </a:r>
            <a:endParaRPr lang="en-PK" dirty="0"/>
          </a:p>
        </p:txBody>
      </p:sp>
      <p:sp>
        <p:nvSpPr>
          <p:cNvPr id="3" name="Content Placeholder 2">
            <a:extLst>
              <a:ext uri="{FF2B5EF4-FFF2-40B4-BE49-F238E27FC236}">
                <a16:creationId xmlns:a16="http://schemas.microsoft.com/office/drawing/2014/main" id="{CC45C0E4-D9F5-19C0-CC2B-BC7CAF8CEA01}"/>
              </a:ext>
            </a:extLst>
          </p:cNvPr>
          <p:cNvSpPr>
            <a:spLocks noGrp="1"/>
          </p:cNvSpPr>
          <p:nvPr>
            <p:ph idx="1"/>
          </p:nvPr>
        </p:nvSpPr>
        <p:spPr>
          <a:xfrm>
            <a:off x="457200" y="1600200"/>
            <a:ext cx="8382000" cy="4525963"/>
          </a:xfrm>
        </p:spPr>
        <p:txBody>
          <a:bodyPr/>
          <a:lstStyle/>
          <a:p>
            <a:r>
              <a:rPr lang="en-PK" sz="2000" b="1" dirty="0">
                <a:effectLst/>
                <a:ea typeface="Calibri" panose="020F0502020204030204" pitchFamily="34" charset="0"/>
              </a:rPr>
              <a:t>Secure payment method:</a:t>
            </a:r>
            <a:r>
              <a:rPr lang="en-PK" sz="2000" dirty="0">
                <a:effectLst/>
                <a:ea typeface="Calibri" panose="020F0502020204030204" pitchFamily="34" charset="0"/>
              </a:rPr>
              <a:t> A safeguard for financial transactions that </a:t>
            </a:r>
            <a:r>
              <a:rPr lang="en-US" sz="2000" dirty="0">
                <a:effectLst/>
                <a:ea typeface="Calibri" panose="020F0502020204030204" pitchFamily="34" charset="0"/>
              </a:rPr>
              <a:t>            </a:t>
            </a:r>
            <a:r>
              <a:rPr lang="en-PK" sz="2000" dirty="0">
                <a:effectLst/>
                <a:ea typeface="Calibri" panose="020F0502020204030204" pitchFamily="34" charset="0"/>
              </a:rPr>
              <a:t>protects users' sensitive information when making a donation.</a:t>
            </a:r>
            <a:endParaRPr lang="en-US" sz="2000" dirty="0">
              <a:effectLst/>
              <a:ea typeface="Calibri" panose="020F0502020204030204" pitchFamily="34" charset="0"/>
            </a:endParaRPr>
          </a:p>
          <a:p>
            <a:r>
              <a:rPr lang="en-PK" sz="2000" b="1" kern="100" dirty="0">
                <a:effectLst/>
                <a:ea typeface="Calibri" panose="020F0502020204030204" pitchFamily="34" charset="0"/>
                <a:cs typeface="Calibri" panose="020F0502020204030204" pitchFamily="34" charset="0"/>
              </a:rPr>
              <a:t>Monitoring:</a:t>
            </a:r>
            <a:r>
              <a:rPr lang="en-PK" sz="2000" kern="100" dirty="0">
                <a:effectLst/>
                <a:ea typeface="Calibri" panose="020F0502020204030204" pitchFamily="34" charset="0"/>
                <a:cs typeface="Calibri" panose="020F0502020204030204" pitchFamily="34" charset="0"/>
              </a:rPr>
              <a:t> Regularly evaluate platform activities and results to ensure</a:t>
            </a:r>
            <a:r>
              <a:rPr lang="en-US" sz="2000" kern="100" dirty="0">
                <a:effectLst/>
                <a:ea typeface="Calibri" panose="020F0502020204030204" pitchFamily="34" charset="0"/>
                <a:cs typeface="Calibri" panose="020F0502020204030204" pitchFamily="34" charset="0"/>
              </a:rPr>
              <a:t>       </a:t>
            </a:r>
            <a:r>
              <a:rPr lang="en-PK" sz="2000" kern="100" dirty="0">
                <a:effectLst/>
                <a:ea typeface="Calibri" panose="020F0502020204030204" pitchFamily="34" charset="0"/>
                <a:cs typeface="Calibri" panose="020F0502020204030204" pitchFamily="34" charset="0"/>
              </a:rPr>
              <a:t> transparency, effectiveness and alignment with goals.</a:t>
            </a:r>
            <a:endParaRPr lang="en-US" sz="2000" kern="100" dirty="0">
              <a:effectLst/>
              <a:ea typeface="Calibri" panose="020F0502020204030204" pitchFamily="34" charset="0"/>
              <a:cs typeface="Calibri" panose="020F0502020204030204" pitchFamily="34" charset="0"/>
            </a:endParaRPr>
          </a:p>
          <a:p>
            <a:r>
              <a:rPr lang="en-PK" sz="2000" b="1" kern="100" dirty="0">
                <a:solidFill>
                  <a:srgbClr val="000000"/>
                </a:solidFill>
                <a:effectLst/>
                <a:ea typeface="Calibri" panose="020F0502020204030204" pitchFamily="34" charset="0"/>
                <a:cs typeface="Calibri" panose="020F0502020204030204" pitchFamily="34" charset="0"/>
              </a:rPr>
              <a:t>Reporting and Evaluation:</a:t>
            </a:r>
            <a:r>
              <a:rPr lang="en-PK" sz="2000" kern="100" dirty="0">
                <a:solidFill>
                  <a:srgbClr val="000000"/>
                </a:solidFill>
                <a:effectLst/>
                <a:ea typeface="Calibri" panose="020F0502020204030204" pitchFamily="34" charset="0"/>
                <a:cs typeface="Calibri" panose="020F0502020204030204" pitchFamily="34" charset="0"/>
              </a:rPr>
              <a:t> Collect and evaluate data to generate insights </a:t>
            </a:r>
            <a:r>
              <a:rPr lang="en-US" sz="2000" kern="100" dirty="0">
                <a:solidFill>
                  <a:srgbClr val="000000"/>
                </a:solidFill>
                <a:effectLst/>
                <a:ea typeface="Calibri" panose="020F0502020204030204" pitchFamily="34" charset="0"/>
                <a:cs typeface="Calibri" panose="020F0502020204030204" pitchFamily="34" charset="0"/>
              </a:rPr>
              <a:t>    </a:t>
            </a:r>
            <a:r>
              <a:rPr lang="en-PK" sz="2000" kern="100" dirty="0">
                <a:solidFill>
                  <a:srgbClr val="000000"/>
                </a:solidFill>
                <a:effectLst/>
                <a:ea typeface="Calibri" panose="020F0502020204030204" pitchFamily="34" charset="0"/>
                <a:cs typeface="Calibri" panose="020F0502020204030204" pitchFamily="34" charset="0"/>
              </a:rPr>
              <a:t>and assessments about RaiseHope activities, impact, and effectiveness.</a:t>
            </a:r>
            <a:endParaRPr lang="en-PK" sz="2000" kern="100" dirty="0">
              <a:effectLst/>
              <a:ea typeface="Calibri" panose="020F0502020204030204" pitchFamily="34" charset="0"/>
              <a:cs typeface="Times New Roman" panose="02020603050405020304" pitchFamily="18" charset="0"/>
            </a:endParaRPr>
          </a:p>
          <a:p>
            <a:r>
              <a:rPr lang="en-PK" sz="2000" b="1" dirty="0">
                <a:solidFill>
                  <a:srgbClr val="000000"/>
                </a:solidFill>
                <a:effectLst/>
                <a:ea typeface="Calibri" panose="020F0502020204030204" pitchFamily="34" charset="0"/>
              </a:rPr>
              <a:t>Interactive </a:t>
            </a:r>
            <a:r>
              <a:rPr lang="en-PK" sz="2000" b="1" dirty="0">
                <a:effectLst/>
              </a:rPr>
              <a:t>communication:</a:t>
            </a:r>
            <a:r>
              <a:rPr lang="en-PK" sz="2000" dirty="0">
                <a:solidFill>
                  <a:srgbClr val="000000"/>
                </a:solidFill>
                <a:effectLst/>
                <a:ea typeface="Calibri" panose="020F0502020204030204" pitchFamily="34" charset="0"/>
              </a:rPr>
              <a:t> </a:t>
            </a:r>
            <a:r>
              <a:rPr lang="en-PK" sz="2000" dirty="0">
                <a:effectLst/>
              </a:rPr>
              <a:t>The instant messaging platform facilitates</a:t>
            </a:r>
            <a:r>
              <a:rPr lang="en-US" sz="2000" dirty="0">
                <a:solidFill>
                  <a:srgbClr val="000000"/>
                </a:solidFill>
                <a:effectLst/>
                <a:ea typeface="Calibri" panose="020F0502020204030204" pitchFamily="34" charset="0"/>
              </a:rPr>
              <a:t>        </a:t>
            </a:r>
            <a:r>
              <a:rPr lang="en-PK" sz="2000" dirty="0">
                <a:solidFill>
                  <a:srgbClr val="000000"/>
                </a:solidFill>
                <a:effectLst/>
                <a:ea typeface="Calibri" panose="020F0502020204030204" pitchFamily="34" charset="0"/>
              </a:rPr>
              <a:t> </a:t>
            </a:r>
            <a:r>
              <a:rPr lang="en-PK" sz="2000" dirty="0">
                <a:effectLst/>
              </a:rPr>
              <a:t>direct communication between users, leaders, and organizations in the</a:t>
            </a:r>
            <a:r>
              <a:rPr lang="en-US" sz="2000" dirty="0">
                <a:solidFill>
                  <a:srgbClr val="000000"/>
                </a:solidFill>
                <a:effectLst/>
                <a:ea typeface="Calibri" panose="020F0502020204030204" pitchFamily="34" charset="0"/>
              </a:rPr>
              <a:t>         </a:t>
            </a:r>
            <a:r>
              <a:rPr lang="en-PK" sz="2000" dirty="0">
                <a:solidFill>
                  <a:srgbClr val="000000"/>
                </a:solidFill>
                <a:effectLst/>
                <a:ea typeface="Calibri" panose="020F0502020204030204" pitchFamily="34" charset="0"/>
              </a:rPr>
              <a:t> </a:t>
            </a:r>
            <a:r>
              <a:rPr lang="en-PK" sz="2000" dirty="0">
                <a:effectLst/>
              </a:rPr>
              <a:t>RaiseHope community.</a:t>
            </a:r>
            <a:endParaRPr lang="en-US" sz="2000" dirty="0">
              <a:effectLst/>
            </a:endParaRPr>
          </a:p>
          <a:p>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endParaRPr lang="en-PK"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57139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BCA5-4037-D716-CD03-76306882F541}"/>
              </a:ext>
            </a:extLst>
          </p:cNvPr>
          <p:cNvSpPr>
            <a:spLocks noGrp="1"/>
          </p:cNvSpPr>
          <p:nvPr>
            <p:ph type="title"/>
          </p:nvPr>
        </p:nvSpPr>
        <p:spPr/>
        <p:txBody>
          <a:bodyPr/>
          <a:lstStyle/>
          <a:p>
            <a:r>
              <a:rPr lang="en-US" dirty="0"/>
              <a:t>Services Provided by System Contd.</a:t>
            </a:r>
            <a:endParaRPr lang="en-PK" dirty="0"/>
          </a:p>
        </p:txBody>
      </p:sp>
      <p:sp>
        <p:nvSpPr>
          <p:cNvPr id="3" name="Content Placeholder 2">
            <a:extLst>
              <a:ext uri="{FF2B5EF4-FFF2-40B4-BE49-F238E27FC236}">
                <a16:creationId xmlns:a16="http://schemas.microsoft.com/office/drawing/2014/main" id="{88194409-A713-18D4-629F-2658ECCB9FA9}"/>
              </a:ext>
            </a:extLst>
          </p:cNvPr>
          <p:cNvSpPr>
            <a:spLocks noGrp="1"/>
          </p:cNvSpPr>
          <p:nvPr>
            <p:ph idx="1"/>
          </p:nvPr>
        </p:nvSpPr>
        <p:spPr/>
        <p:txBody>
          <a:bodyPr/>
          <a:lstStyle/>
          <a:p>
            <a:r>
              <a:rPr lang="en-PK" sz="2000" b="1" kern="100" dirty="0">
                <a:solidFill>
                  <a:srgbClr val="000000"/>
                </a:solidFill>
                <a:effectLst/>
                <a:ea typeface="Calibri" panose="020F0502020204030204" pitchFamily="34" charset="0"/>
                <a:cs typeface="Calibri" panose="020F0502020204030204" pitchFamily="34" charset="0"/>
              </a:rPr>
              <a:t>Feedback:</a:t>
            </a:r>
            <a:r>
              <a:rPr lang="en-PK" sz="2000" kern="100" dirty="0">
                <a:solidFill>
                  <a:srgbClr val="000000"/>
                </a:solidFill>
                <a:effectLst/>
                <a:ea typeface="Calibri" panose="020F0502020204030204" pitchFamily="34" charset="0"/>
                <a:cs typeface="Calibri" panose="020F0502020204030204" pitchFamily="34" charset="0"/>
              </a:rPr>
              <a:t> Collect user feedback, suggestions and reviews to </a:t>
            </a:r>
            <a:r>
              <a:rPr lang="en-US" sz="2000" kern="100" dirty="0">
                <a:solidFill>
                  <a:srgbClr val="000000"/>
                </a:solidFill>
                <a:effectLst/>
                <a:ea typeface="Calibri" panose="020F0502020204030204" pitchFamily="34" charset="0"/>
                <a:cs typeface="Calibri" panose="020F0502020204030204" pitchFamily="34" charset="0"/>
              </a:rPr>
              <a:t>    </a:t>
            </a:r>
            <a:r>
              <a:rPr lang="en-PK" sz="2000" kern="100" dirty="0">
                <a:solidFill>
                  <a:srgbClr val="000000"/>
                </a:solidFill>
                <a:effectLst/>
                <a:ea typeface="Calibri" panose="020F0502020204030204" pitchFamily="34" charset="0"/>
                <a:cs typeface="Calibri" panose="020F0502020204030204" pitchFamily="34" charset="0"/>
              </a:rPr>
              <a:t>improve user experience and improve RaiseHope services.</a:t>
            </a:r>
            <a:endParaRPr lang="en-US" sz="2000" kern="100" dirty="0">
              <a:solidFill>
                <a:srgbClr val="000000"/>
              </a:solidFill>
              <a:effectLst/>
              <a:ea typeface="Calibri" panose="020F0502020204030204" pitchFamily="34" charset="0"/>
              <a:cs typeface="Calibri" panose="020F0502020204030204" pitchFamily="34" charset="0"/>
            </a:endParaRPr>
          </a:p>
          <a:p>
            <a:r>
              <a:rPr lang="en-US" sz="2000" b="1" kern="100" dirty="0">
                <a:solidFill>
                  <a:srgbClr val="000000"/>
                </a:solidFill>
                <a:ea typeface="Calibri" panose="020F0502020204030204" pitchFamily="34" charset="0"/>
                <a:cs typeface="Calibri" panose="020F0502020204030204" pitchFamily="34" charset="0"/>
              </a:rPr>
              <a:t>Blog: </a:t>
            </a:r>
            <a:r>
              <a:rPr lang="en-US" sz="2000" kern="100" dirty="0">
                <a:solidFill>
                  <a:srgbClr val="000000"/>
                </a:solidFill>
                <a:ea typeface="Calibri" panose="020F0502020204030204" pitchFamily="34" charset="0"/>
                <a:cs typeface="Calibri" panose="020F0502020204030204" pitchFamily="34" charset="0"/>
              </a:rPr>
              <a:t>Online articles or publications that provide information, updates, and stories about RaiseHope’s mission, initiatives, and interventions, encouraging community engagement and awareness.</a:t>
            </a:r>
            <a:endParaRPr lang="en-US" sz="2000" b="1" kern="100" dirty="0">
              <a:solidFill>
                <a:srgbClr val="000000"/>
              </a:solidFill>
              <a:effectLst/>
              <a:ea typeface="Calibri" panose="020F0502020204030204" pitchFamily="34" charset="0"/>
              <a:cs typeface="Calibri" panose="020F0502020204030204" pitchFamily="34" charset="0"/>
            </a:endParaRPr>
          </a:p>
          <a:p>
            <a:endParaRPr lang="en-US" sz="2000" dirty="0">
              <a:effectLst/>
            </a:endParaRPr>
          </a:p>
          <a:p>
            <a:endParaRPr lang="en-US" sz="2000" dirty="0"/>
          </a:p>
          <a:p>
            <a:pPr marL="0" indent="0">
              <a:buNone/>
            </a:pPr>
            <a:endParaRPr lang="en-PK" sz="2000" dirty="0"/>
          </a:p>
        </p:txBody>
      </p:sp>
    </p:spTree>
    <p:extLst>
      <p:ext uri="{BB962C8B-B14F-4D97-AF65-F5344CB8AC3E}">
        <p14:creationId xmlns:p14="http://schemas.microsoft.com/office/powerpoint/2010/main" val="215801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dirty="0"/>
              <a:t>Project Team</a:t>
            </a:r>
          </a:p>
        </p:txBody>
      </p:sp>
      <p:sp>
        <p:nvSpPr>
          <p:cNvPr id="3075" name="Content Placeholder 2"/>
          <p:cNvSpPr>
            <a:spLocks noGrp="1"/>
          </p:cNvSpPr>
          <p:nvPr>
            <p:ph idx="1"/>
          </p:nvPr>
        </p:nvSpPr>
        <p:spPr/>
        <p:txBody>
          <a:bodyPr/>
          <a:lstStyle/>
          <a:p>
            <a:pPr eaLnBrk="1" hangingPunct="1"/>
            <a:r>
              <a:rPr lang="en-US" dirty="0"/>
              <a:t>Usama Ali Khan (22960)</a:t>
            </a:r>
          </a:p>
          <a:p>
            <a:pPr eaLnBrk="1" hangingPunct="1"/>
            <a:r>
              <a:rPr lang="en-US" dirty="0"/>
              <a:t>Tayyab Iqbal (23233)</a:t>
            </a:r>
          </a:p>
          <a:p>
            <a:pPr eaLnBrk="1" hangingPunct="1"/>
            <a:r>
              <a:rPr lang="en-US" dirty="0"/>
              <a:t>Noman Ali Khan (22959)</a:t>
            </a:r>
          </a:p>
          <a:p>
            <a:pPr eaLnBrk="1" hangingPunct="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1F82-0552-6B17-200B-B4BF640E21F2}"/>
              </a:ext>
            </a:extLst>
          </p:cNvPr>
          <p:cNvSpPr>
            <a:spLocks noGrp="1"/>
          </p:cNvSpPr>
          <p:nvPr>
            <p:ph type="title"/>
          </p:nvPr>
        </p:nvSpPr>
        <p:spPr/>
        <p:txBody>
          <a:bodyPr/>
          <a:lstStyle/>
          <a:p>
            <a:r>
              <a:rPr lang="en-US" dirty="0"/>
              <a:t>Technologies </a:t>
            </a:r>
            <a:endParaRPr lang="en-PK" dirty="0"/>
          </a:p>
        </p:txBody>
      </p:sp>
      <p:sp>
        <p:nvSpPr>
          <p:cNvPr id="3" name="Content Placeholder 2">
            <a:extLst>
              <a:ext uri="{FF2B5EF4-FFF2-40B4-BE49-F238E27FC236}">
                <a16:creationId xmlns:a16="http://schemas.microsoft.com/office/drawing/2014/main" id="{0ADF1717-4476-D4AF-AA28-2751C10E3C1A}"/>
              </a:ext>
            </a:extLst>
          </p:cNvPr>
          <p:cNvSpPr>
            <a:spLocks noGrp="1"/>
          </p:cNvSpPr>
          <p:nvPr>
            <p:ph idx="1"/>
          </p:nvPr>
        </p:nvSpPr>
        <p:spPr/>
        <p:txBody>
          <a:bodyPr/>
          <a:lstStyle/>
          <a:p>
            <a:r>
              <a:rPr lang="en-US" dirty="0"/>
              <a:t>ASP .NET framework </a:t>
            </a:r>
          </a:p>
          <a:p>
            <a:r>
              <a:rPr lang="en-US" dirty="0"/>
              <a:t>C#</a:t>
            </a:r>
          </a:p>
          <a:p>
            <a:r>
              <a:rPr lang="en-US" dirty="0"/>
              <a:t>ORM (Object Relational Mapping)</a:t>
            </a:r>
          </a:p>
          <a:p>
            <a:r>
              <a:rPr lang="en-US" dirty="0"/>
              <a:t>Microsoft SQL Server</a:t>
            </a:r>
          </a:p>
          <a:p>
            <a:r>
              <a:rPr lang="en-US" dirty="0"/>
              <a:t>Windows Communication Foundation (WCF)</a:t>
            </a:r>
          </a:p>
        </p:txBody>
      </p:sp>
    </p:spTree>
    <p:extLst>
      <p:ext uri="{BB962C8B-B14F-4D97-AF65-F5344CB8AC3E}">
        <p14:creationId xmlns:p14="http://schemas.microsoft.com/office/powerpoint/2010/main" val="482396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289DA-3205-22E0-93E9-0B2799AD35C1}"/>
              </a:ext>
            </a:extLst>
          </p:cNvPr>
          <p:cNvSpPr>
            <a:spLocks noGrp="1"/>
          </p:cNvSpPr>
          <p:nvPr>
            <p:ph type="title"/>
          </p:nvPr>
        </p:nvSpPr>
        <p:spPr>
          <a:xfrm>
            <a:off x="457200" y="2857500"/>
            <a:ext cx="8229600" cy="1143000"/>
          </a:xfrm>
        </p:spPr>
        <p:txBody>
          <a:bodyPr/>
          <a:lstStyle/>
          <a:p>
            <a:r>
              <a:rPr lang="en-US" b="1" dirty="0"/>
              <a:t>ANY OTHER QUESTION?</a:t>
            </a:r>
            <a:endParaRPr lang="en-PK" b="1" dirty="0"/>
          </a:p>
        </p:txBody>
      </p:sp>
    </p:spTree>
    <p:extLst>
      <p:ext uri="{BB962C8B-B14F-4D97-AF65-F5344CB8AC3E}">
        <p14:creationId xmlns:p14="http://schemas.microsoft.com/office/powerpoint/2010/main" val="782752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552709-3D73-727A-AAA6-DC6CC10E4D49}"/>
              </a:ext>
            </a:extLst>
          </p:cNvPr>
          <p:cNvSpPr>
            <a:spLocks noGrp="1"/>
          </p:cNvSpPr>
          <p:nvPr>
            <p:ph type="title"/>
          </p:nvPr>
        </p:nvSpPr>
        <p:spPr>
          <a:xfrm>
            <a:off x="533400" y="2857500"/>
            <a:ext cx="8229600" cy="1143000"/>
          </a:xfrm>
        </p:spPr>
        <p:txBody>
          <a:bodyPr/>
          <a:lstStyle/>
          <a:p>
            <a:r>
              <a:rPr lang="en-US" b="1" dirty="0"/>
              <a:t>THANK YOU</a:t>
            </a:r>
            <a:endParaRPr lang="en-PK" b="1" dirty="0"/>
          </a:p>
        </p:txBody>
      </p:sp>
    </p:spTree>
    <p:extLst>
      <p:ext uri="{BB962C8B-B14F-4D97-AF65-F5344CB8AC3E}">
        <p14:creationId xmlns:p14="http://schemas.microsoft.com/office/powerpoint/2010/main" val="81082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Table of Content</a:t>
            </a:r>
          </a:p>
        </p:txBody>
      </p:sp>
      <p:sp>
        <p:nvSpPr>
          <p:cNvPr id="4099" name="Content Placeholder 2"/>
          <p:cNvSpPr>
            <a:spLocks noGrp="1"/>
          </p:cNvSpPr>
          <p:nvPr>
            <p:ph idx="1"/>
          </p:nvPr>
        </p:nvSpPr>
        <p:spPr/>
        <p:txBody>
          <a:bodyPr/>
          <a:lstStyle/>
          <a:p>
            <a:pPr eaLnBrk="1" hangingPunct="1"/>
            <a:r>
              <a:rPr lang="en-US" dirty="0"/>
              <a:t>Opportunity &amp; Stakeholders</a:t>
            </a:r>
          </a:p>
          <a:p>
            <a:pPr eaLnBrk="1" hangingPunct="1"/>
            <a:r>
              <a:rPr lang="en-US" dirty="0"/>
              <a:t>Existing Systems</a:t>
            </a:r>
          </a:p>
          <a:p>
            <a:pPr eaLnBrk="1" hangingPunct="1"/>
            <a:r>
              <a:rPr lang="en-US" dirty="0"/>
              <a:t>Problem Statement</a:t>
            </a:r>
          </a:p>
          <a:p>
            <a:pPr eaLnBrk="1" hangingPunct="1"/>
            <a:r>
              <a:rPr lang="en-US" dirty="0"/>
              <a:t>Proposed Solution</a:t>
            </a:r>
          </a:p>
          <a:p>
            <a:pPr eaLnBrk="1" hangingPunct="1"/>
            <a:r>
              <a:rPr lang="en-US" dirty="0"/>
              <a:t>Project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
        <p:nvSpPr>
          <p:cNvPr id="8195"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a:t>
            </a:r>
          </a:p>
        </p:txBody>
      </p:sp>
      <p:sp>
        <p:nvSpPr>
          <p:cNvPr id="6147" name="Content Placeholder 2"/>
          <p:cNvSpPr>
            <a:spLocks noGrp="1"/>
          </p:cNvSpPr>
          <p:nvPr>
            <p:ph idx="1"/>
          </p:nvPr>
        </p:nvSpPr>
        <p:spPr/>
        <p:txBody>
          <a:bodyPr/>
          <a:lstStyle/>
          <a:p>
            <a:pPr>
              <a:lnSpc>
                <a:spcPct val="107000"/>
              </a:lnSpc>
              <a:spcAft>
                <a:spcPts val="800"/>
              </a:spcAft>
            </a:pP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Organize events to raise funds for startups. </a:t>
            </a:r>
          </a:p>
          <a:p>
            <a:pPr>
              <a:lnSpc>
                <a:spcPct val="107000"/>
              </a:lnSpc>
              <a:spcAft>
                <a:spcPts val="800"/>
              </a:spcAft>
            </a:pP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Work with organizations and communities to leverage resources and expertise. </a:t>
            </a:r>
          </a:p>
          <a:p>
            <a:pPr>
              <a:lnSpc>
                <a:spcPct val="107000"/>
              </a:lnSpc>
              <a:spcAft>
                <a:spcPts val="800"/>
              </a:spcAft>
            </a:pP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Awareness of the importance of education, health services and children's rights. </a:t>
            </a:r>
          </a:p>
          <a:p>
            <a:pPr>
              <a:lnSpc>
                <a:spcPct val="107000"/>
              </a:lnSpc>
              <a:spcAft>
                <a:spcPts val="800"/>
              </a:spcAft>
            </a:pP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Incorporating new technologies or methods to increase project efficiency and impact. </a:t>
            </a:r>
          </a:p>
          <a:p>
            <a:pPr>
              <a:lnSpc>
                <a:spcPct val="107000"/>
              </a:lnSpc>
              <a:spcAft>
                <a:spcPts val="800"/>
              </a:spcAft>
            </a:pP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Provide education and training to local communities to develop their skills and capabilities. </a:t>
            </a: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E7B2-690E-02C2-B76A-F286EDB781BB}"/>
              </a:ext>
            </a:extLst>
          </p:cNvPr>
          <p:cNvSpPr>
            <a:spLocks noGrp="1"/>
          </p:cNvSpPr>
          <p:nvPr>
            <p:ph type="title"/>
          </p:nvPr>
        </p:nvSpPr>
        <p:spPr/>
        <p:txBody>
          <a:bodyPr/>
          <a:lstStyle/>
          <a:p>
            <a:r>
              <a:rPr lang="en-US" dirty="0"/>
              <a:t>Opportunity Contd.</a:t>
            </a:r>
            <a:endParaRPr lang="en-PK" dirty="0"/>
          </a:p>
        </p:txBody>
      </p:sp>
      <p:sp>
        <p:nvSpPr>
          <p:cNvPr id="3" name="Content Placeholder 2">
            <a:extLst>
              <a:ext uri="{FF2B5EF4-FFF2-40B4-BE49-F238E27FC236}">
                <a16:creationId xmlns:a16="http://schemas.microsoft.com/office/drawing/2014/main" id="{3849BA89-E1CA-A40F-4D1E-206A7742E9FA}"/>
              </a:ext>
            </a:extLst>
          </p:cNvPr>
          <p:cNvSpPr>
            <a:spLocks noGrp="1"/>
          </p:cNvSpPr>
          <p:nvPr>
            <p:ph idx="1"/>
          </p:nvPr>
        </p:nvSpPr>
        <p:spPr/>
        <p:txBody>
          <a:bodyPr/>
          <a:lstStyle/>
          <a:p>
            <a:pPr>
              <a:lnSpc>
                <a:spcPct val="107000"/>
              </a:lnSpc>
              <a:spcAft>
                <a:spcPts val="800"/>
              </a:spcAft>
            </a:pP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Connect with like-minded individuals and organizations to exchange ideas and help. </a:t>
            </a:r>
          </a:p>
          <a:p>
            <a:pPr>
              <a:lnSpc>
                <a:spcPct val="107000"/>
              </a:lnSpc>
              <a:spcAft>
                <a:spcPts val="800"/>
              </a:spcAft>
            </a:pP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Implement processes to monitor and evaluate the results and impact of programmatic interventions. </a:t>
            </a:r>
          </a:p>
          <a:p>
            <a:pPr>
              <a:lnSpc>
                <a:spcPct val="107000"/>
              </a:lnSpc>
              <a:spcAft>
                <a:spcPts val="800"/>
              </a:spcAft>
            </a:pP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Planning and coordinating volunteers to maximize their participation and impact. </a:t>
            </a:r>
          </a:p>
          <a:p>
            <a:pPr>
              <a:lnSpc>
                <a:spcPct val="107000"/>
              </a:lnSpc>
              <a:spcAft>
                <a:spcPts val="800"/>
              </a:spcAft>
            </a:pPr>
            <a:r>
              <a:rPr lang="en-PK" sz="2400" kern="100" dirty="0">
                <a:effectLst/>
                <a:latin typeface="Calibri" panose="020F0502020204030204" pitchFamily="34" charset="0"/>
                <a:ea typeface="Calibri" panose="020F0502020204030204" pitchFamily="34" charset="0"/>
                <a:cs typeface="Times New Roman" panose="02020603050405020304" pitchFamily="18" charset="0"/>
              </a:rPr>
              <a:t>Manage communications and public relations efforts to build trust and support for the program among stakeholders and the general public.</a:t>
            </a:r>
          </a:p>
          <a:p>
            <a:pPr marL="0" indent="0">
              <a:lnSpc>
                <a:spcPct val="107000"/>
              </a:lnSpc>
              <a:spcAft>
                <a:spcPts val="800"/>
              </a:spcAft>
              <a:buNone/>
            </a:pPr>
            <a:endParaRPr lang="en-PK" sz="1800" dirty="0"/>
          </a:p>
        </p:txBody>
      </p:sp>
    </p:spTree>
    <p:extLst>
      <p:ext uri="{BB962C8B-B14F-4D97-AF65-F5344CB8AC3E}">
        <p14:creationId xmlns:p14="http://schemas.microsoft.com/office/powerpoint/2010/main" val="346678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8D97-C199-4A62-FF86-D0796744CADD}"/>
              </a:ext>
            </a:extLst>
          </p:cNvPr>
          <p:cNvSpPr>
            <a:spLocks noGrp="1"/>
          </p:cNvSpPr>
          <p:nvPr>
            <p:ph type="title"/>
          </p:nvPr>
        </p:nvSpPr>
        <p:spPr/>
        <p:txBody>
          <a:bodyPr/>
          <a:lstStyle/>
          <a:p>
            <a:r>
              <a:rPr lang="en-US" dirty="0"/>
              <a:t>Stakeholders</a:t>
            </a:r>
            <a:endParaRPr lang="en-PK" dirty="0"/>
          </a:p>
        </p:txBody>
      </p:sp>
      <p:sp>
        <p:nvSpPr>
          <p:cNvPr id="3" name="Content Placeholder 2">
            <a:extLst>
              <a:ext uri="{FF2B5EF4-FFF2-40B4-BE49-F238E27FC236}">
                <a16:creationId xmlns:a16="http://schemas.microsoft.com/office/drawing/2014/main" id="{360D74AD-E863-227A-188B-8CF9E1EF367E}"/>
              </a:ext>
            </a:extLst>
          </p:cNvPr>
          <p:cNvSpPr>
            <a:spLocks noGrp="1"/>
          </p:cNvSpPr>
          <p:nvPr>
            <p:ph idx="1"/>
          </p:nvPr>
        </p:nvSpPr>
        <p:spPr/>
        <p:txBody>
          <a:bodyPr/>
          <a:lstStyle/>
          <a:p>
            <a:r>
              <a:rPr lang="en-US" dirty="0"/>
              <a:t>Donors</a:t>
            </a:r>
          </a:p>
          <a:p>
            <a:r>
              <a:rPr lang="en-US" dirty="0"/>
              <a:t>Volunteers</a:t>
            </a:r>
          </a:p>
          <a:p>
            <a:r>
              <a:rPr lang="en-US" dirty="0"/>
              <a:t>Partner Organizations</a:t>
            </a:r>
          </a:p>
          <a:p>
            <a:r>
              <a:rPr lang="en-US" dirty="0"/>
              <a:t>Local Communities</a:t>
            </a:r>
          </a:p>
          <a:p>
            <a:r>
              <a:rPr lang="en-US" dirty="0"/>
              <a:t>Media and Public Opinion</a:t>
            </a:r>
            <a:endParaRPr lang="en-PK" dirty="0"/>
          </a:p>
        </p:txBody>
      </p:sp>
    </p:spTree>
    <p:extLst>
      <p:ext uri="{BB962C8B-B14F-4D97-AF65-F5344CB8AC3E}">
        <p14:creationId xmlns:p14="http://schemas.microsoft.com/office/powerpoint/2010/main" val="293238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Existing Systems</a:t>
            </a: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778536"/>
          </a:xfrm>
        </p:spPr>
        <p:txBody>
          <a:bodyPr/>
          <a:lstStyle/>
          <a:p>
            <a:pPr eaLnBrk="1" hangingPunct="1"/>
            <a:r>
              <a:rPr lang="en-US" dirty="0"/>
              <a:t>Existing Systems</a:t>
            </a:r>
          </a:p>
        </p:txBody>
      </p:sp>
      <p:graphicFrame>
        <p:nvGraphicFramePr>
          <p:cNvPr id="4" name="Table 2">
            <a:extLst>
              <a:ext uri="{FF2B5EF4-FFF2-40B4-BE49-F238E27FC236}">
                <a16:creationId xmlns:a16="http://schemas.microsoft.com/office/drawing/2014/main" id="{3FFC4990-3B02-30E9-FFE9-CC72704D6F65}"/>
              </a:ext>
            </a:extLst>
          </p:cNvPr>
          <p:cNvGraphicFramePr>
            <a:graphicFrameLocks noGrp="1"/>
          </p:cNvGraphicFramePr>
          <p:nvPr>
            <p:ph idx="1"/>
            <p:extLst>
              <p:ext uri="{D42A27DB-BD31-4B8C-83A1-F6EECF244321}">
                <p14:modId xmlns:p14="http://schemas.microsoft.com/office/powerpoint/2010/main" val="2885404030"/>
              </p:ext>
            </p:extLst>
          </p:nvPr>
        </p:nvGraphicFramePr>
        <p:xfrm>
          <a:off x="457200" y="1690026"/>
          <a:ext cx="8077200" cy="3605120"/>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3365381329"/>
                    </a:ext>
                  </a:extLst>
                </a:gridCol>
                <a:gridCol w="1371600">
                  <a:extLst>
                    <a:ext uri="{9D8B030D-6E8A-4147-A177-3AD203B41FA5}">
                      <a16:colId xmlns:a16="http://schemas.microsoft.com/office/drawing/2014/main" val="3403612997"/>
                    </a:ext>
                  </a:extLst>
                </a:gridCol>
                <a:gridCol w="990600">
                  <a:extLst>
                    <a:ext uri="{9D8B030D-6E8A-4147-A177-3AD203B41FA5}">
                      <a16:colId xmlns:a16="http://schemas.microsoft.com/office/drawing/2014/main" val="1755749246"/>
                    </a:ext>
                  </a:extLst>
                </a:gridCol>
                <a:gridCol w="1219200">
                  <a:extLst>
                    <a:ext uri="{9D8B030D-6E8A-4147-A177-3AD203B41FA5}">
                      <a16:colId xmlns:a16="http://schemas.microsoft.com/office/drawing/2014/main" val="1752983319"/>
                    </a:ext>
                  </a:extLst>
                </a:gridCol>
                <a:gridCol w="1066800">
                  <a:extLst>
                    <a:ext uri="{9D8B030D-6E8A-4147-A177-3AD203B41FA5}">
                      <a16:colId xmlns:a16="http://schemas.microsoft.com/office/drawing/2014/main" val="635226142"/>
                    </a:ext>
                  </a:extLst>
                </a:gridCol>
                <a:gridCol w="990600">
                  <a:extLst>
                    <a:ext uri="{9D8B030D-6E8A-4147-A177-3AD203B41FA5}">
                      <a16:colId xmlns:a16="http://schemas.microsoft.com/office/drawing/2014/main" val="1069770524"/>
                    </a:ext>
                  </a:extLst>
                </a:gridCol>
              </a:tblGrid>
              <a:tr h="599002">
                <a:tc>
                  <a:txBody>
                    <a:bodyPr/>
                    <a:lstStyle/>
                    <a:p>
                      <a:pPr algn="ctr"/>
                      <a:endParaRPr lang="en-US" sz="1600" b="1" dirty="0"/>
                    </a:p>
                    <a:p>
                      <a:pPr algn="ctr"/>
                      <a:r>
                        <a:rPr lang="en-US" sz="1600" b="1" dirty="0"/>
                        <a:t>Systems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t>Emergency Response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t>Medical Aid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t>Education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t>Poverty Alleviation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t>Real- Time Update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0787950"/>
                  </a:ext>
                </a:extLst>
              </a:tr>
              <a:tr h="535520">
                <a:tc>
                  <a:txBody>
                    <a:bodyPr/>
                    <a:lstStyle/>
                    <a:p>
                      <a:pPr algn="ctr"/>
                      <a:r>
                        <a:rPr lang="en-US" sz="1200" b="1" dirty="0"/>
                        <a:t>LaunchGood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7989720"/>
                  </a:ext>
                </a:extLst>
              </a:tr>
              <a:tr h="535520">
                <a:tc>
                  <a:txBody>
                    <a:bodyPr/>
                    <a:lstStyle/>
                    <a:p>
                      <a:pPr algn="ctr"/>
                      <a:r>
                        <a:rPr lang="en-US" sz="1200" b="1" dirty="0"/>
                        <a:t>Karvan Foundation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6596695"/>
                  </a:ext>
                </a:extLst>
              </a:tr>
              <a:tr h="535520">
                <a:tc>
                  <a:txBody>
                    <a:bodyPr/>
                    <a:lstStyle/>
                    <a:p>
                      <a:pPr algn="ctr"/>
                      <a:r>
                        <a:rPr lang="en-US" sz="1200" b="1" dirty="0"/>
                        <a:t>Tameer-e-Milat Foundation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9980125"/>
                  </a:ext>
                </a:extLst>
              </a:tr>
              <a:tr h="535520">
                <a:tc>
                  <a:txBody>
                    <a:bodyPr/>
                    <a:lstStyle/>
                    <a:p>
                      <a:pPr algn="ctr"/>
                      <a:r>
                        <a:rPr lang="en-US" sz="1200" b="1" dirty="0"/>
                        <a:t>RIZQ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3426241"/>
                  </a:ext>
                </a:extLst>
              </a:tr>
              <a:tr h="535520">
                <a:tc>
                  <a:txBody>
                    <a:bodyPr/>
                    <a:lstStyle/>
                    <a:p>
                      <a:pPr algn="ctr"/>
                      <a:r>
                        <a:rPr lang="en-US" sz="1200" b="1" dirty="0"/>
                        <a:t>Chhipa Welfare Association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977311"/>
                  </a:ext>
                </a:extLst>
              </a:tr>
            </a:tbl>
          </a:graphicData>
        </a:graphic>
      </p:graphicFrame>
      <p:sp>
        <p:nvSpPr>
          <p:cNvPr id="2" name="Rectangle 1">
            <a:extLst>
              <a:ext uri="{FF2B5EF4-FFF2-40B4-BE49-F238E27FC236}">
                <a16:creationId xmlns:a16="http://schemas.microsoft.com/office/drawing/2014/main" id="{FD2196EC-56C5-E508-C6E5-03BE6A5C721F}"/>
              </a:ext>
            </a:extLst>
          </p:cNvPr>
          <p:cNvSpPr/>
          <p:nvPr/>
        </p:nvSpPr>
        <p:spPr>
          <a:xfrm>
            <a:off x="2895600" y="1295400"/>
            <a:ext cx="5638800" cy="394626"/>
          </a:xfrm>
          <a:prstGeom prst="rec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Categories</a:t>
            </a:r>
            <a:endParaRPr lang="en-PK" b="1"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873</TotalTime>
  <Words>661</Words>
  <Application>Microsoft Office PowerPoint</Application>
  <PresentationFormat>On-screen Show (4:3)</PresentationFormat>
  <Paragraphs>118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DengXian</vt:lpstr>
      <vt:lpstr>Arial</vt:lpstr>
      <vt:lpstr>Calibri</vt:lpstr>
      <vt:lpstr>Office Theme</vt:lpstr>
      <vt:lpstr>Final Year Project Proposal</vt:lpstr>
      <vt:lpstr>Project Team</vt:lpstr>
      <vt:lpstr>Table of Content</vt:lpstr>
      <vt:lpstr>Opportunity &amp; Stakeholders</vt:lpstr>
      <vt:lpstr>Opportunity</vt:lpstr>
      <vt:lpstr>Opportunity Contd.</vt:lpstr>
      <vt:lpstr>Stakeholders</vt:lpstr>
      <vt:lpstr>Existing Systems</vt:lpstr>
      <vt:lpstr>Existing Systems</vt:lpstr>
      <vt:lpstr>Problem Statement</vt:lpstr>
      <vt:lpstr>Problem Statement</vt:lpstr>
      <vt:lpstr>Proposed Solution</vt:lpstr>
      <vt:lpstr>Proposed Solution</vt:lpstr>
      <vt:lpstr>Proposed Solution Contd.</vt:lpstr>
      <vt:lpstr>Project Scope</vt:lpstr>
      <vt:lpstr>Followings Services Provided by System</vt:lpstr>
      <vt:lpstr>Services Provided by System Contd.</vt:lpstr>
      <vt:lpstr>Services Provided by System Contd.</vt:lpstr>
      <vt:lpstr>Services Provided by System Contd.</vt:lpstr>
      <vt:lpstr>Technologies </vt:lpstr>
      <vt:lpstr>ANY OTHER QUESTION?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Usama Khan</cp:lastModifiedBy>
  <cp:revision>20</cp:revision>
  <dcterms:created xsi:type="dcterms:W3CDTF">2013-01-22T07:04:44Z</dcterms:created>
  <dcterms:modified xsi:type="dcterms:W3CDTF">2024-03-07T05:30:28Z</dcterms:modified>
</cp:coreProperties>
</file>