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6BA5E-8E8D-47B0-BCAC-90638C0F4FEF}" type="datetimeFigureOut">
              <a:rPr lang="en-US"/>
              <a:pPr>
                <a:defRPr/>
              </a:pPr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A5AB3-1765-4F59-89AF-8F3C617B352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2AD5A-3EA0-44E3-A97B-931D8CD8C94E}" type="datetimeFigureOut">
              <a:rPr lang="en-US"/>
              <a:pPr>
                <a:defRPr/>
              </a:pPr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093F-087A-40D8-9D74-9E0CD271D66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90490-A98F-470B-9D46-4256FA5D0290}" type="datetimeFigureOut">
              <a:rPr lang="en-US"/>
              <a:pPr>
                <a:defRPr/>
              </a:pPr>
              <a:t>3/20/2024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C4618-640C-48A9-BA10-0F6B4537B59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4DAAA-3DD2-4D9D-9941-284084604097}" type="datetimeFigureOut">
              <a:rPr lang="en-US"/>
              <a:pPr>
                <a:defRPr/>
              </a:pPr>
              <a:t>3/20/2024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CD75B-A984-401D-8491-B73D2655347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7F3C8-0095-4D8B-8FAB-3A3B4FFE88A4}" type="datetimeFigureOut">
              <a:rPr lang="en-US"/>
              <a:pPr>
                <a:defRPr/>
              </a:pPr>
              <a:t>3/20/2024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E3585-CC61-4597-8849-901C58CB504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/>
          <p:cNvSpPr>
            <a:spLocks noGrp="1"/>
          </p:cNvSpPr>
          <p:nvPr>
            <p:ph type="title"/>
          </p:nvPr>
        </p:nvSpPr>
        <p:spPr bwMode="auto">
          <a:xfrm>
            <a:off x="3740150" y="461963"/>
            <a:ext cx="166370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1027" name="Holder 3"/>
          <p:cNvSpPr>
            <a:spLocks noGrp="1"/>
          </p:cNvSpPr>
          <p:nvPr>
            <p:ph type="body" idx="1"/>
          </p:nvPr>
        </p:nvSpPr>
        <p:spPr bwMode="auto">
          <a:xfrm>
            <a:off x="511175" y="2679700"/>
            <a:ext cx="8121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1E6BC5-6649-4577-AF78-48BD3F33D6DE}" type="datetimeFigureOut">
              <a:rPr lang="en-US"/>
              <a:pPr>
                <a:defRPr/>
              </a:pPr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1BEA3D-A904-44E6-8A19-AFF7C393509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138" y="1214438"/>
            <a:ext cx="6653212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575" y="152400"/>
            <a:ext cx="851535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625" y="461963"/>
            <a:ext cx="6505575" cy="696912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5" dirty="0"/>
              <a:t>Example</a:t>
            </a:r>
            <a:r>
              <a:rPr spc="-30" dirty="0"/>
              <a:t> </a:t>
            </a:r>
            <a:r>
              <a:rPr spc="-80" dirty="0"/>
              <a:t>1:Text</a:t>
            </a:r>
            <a:r>
              <a:rPr spc="-30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09713"/>
            <a:ext cx="6084888" cy="1196975"/>
          </a:xfrm>
          <a:prstGeom prst="rect">
            <a:avLst/>
          </a:prstGeom>
        </p:spPr>
        <p:txBody>
          <a:bodyPr lIns="0" tIns="109855" rIns="0" bIns="0">
            <a:spAutoFit/>
          </a:bodyPr>
          <a:lstStyle/>
          <a:p>
            <a:pPr marL="355600" indent="-342900" fontAlgn="auto">
              <a:spcBef>
                <a:spcPts val="865"/>
              </a:spcBef>
              <a:spcAft>
                <a:spcPts val="0"/>
              </a:spcAft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200" spc="-2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word</a:t>
            </a:r>
            <a:r>
              <a:rPr sz="3200" spc="-5" dirty="0">
                <a:latin typeface="Calibri"/>
                <a:cs typeface="Calibri"/>
              </a:rPr>
              <a:t> 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vocabulary</a:t>
            </a:r>
            <a:endParaRPr sz="3200">
              <a:latin typeface="Calibri"/>
              <a:cs typeface="Calibri"/>
            </a:endParaRPr>
          </a:p>
          <a:p>
            <a:pPr marL="355600" indent="-342900" fontAlgn="auto">
              <a:spcBef>
                <a:spcPts val="770"/>
              </a:spcBef>
              <a:spcAft>
                <a:spcPts val="0"/>
              </a:spcAft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k&lt;-no.of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occurs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text</a:t>
            </a:r>
            <a:r>
              <a:rPr sz="2400" spc="-20" dirty="0"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292" name="object 4"/>
          <p:cNvGrpSpPr>
            <a:grpSpLocks/>
          </p:cNvGrpSpPr>
          <p:nvPr/>
        </p:nvGrpSpPr>
        <p:grpSpPr bwMode="auto">
          <a:xfrm>
            <a:off x="685800" y="2990850"/>
            <a:ext cx="7429500" cy="1882775"/>
            <a:chOff x="685800" y="2991168"/>
            <a:chExt cx="7429500" cy="1882139"/>
          </a:xfrm>
        </p:grpSpPr>
        <p:pic>
          <p:nvPicPr>
            <p:cNvPr id="12293" name="object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0675" y="2991168"/>
              <a:ext cx="3533775" cy="43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4" name="object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463289"/>
              <a:ext cx="7429500" cy="1409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763" y="461963"/>
            <a:ext cx="7350125" cy="696912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10" dirty="0"/>
              <a:t>Calculating</a:t>
            </a:r>
            <a:r>
              <a:rPr spc="35" dirty="0"/>
              <a:t> </a:t>
            </a:r>
            <a:r>
              <a:rPr spc="-5" dirty="0"/>
              <a:t>all</a:t>
            </a:r>
            <a:r>
              <a:rPr spc="-10" dirty="0"/>
              <a:t> </a:t>
            </a:r>
            <a:r>
              <a:rPr dirty="0"/>
              <a:t>prior</a:t>
            </a:r>
            <a:r>
              <a:rPr spc="15" dirty="0"/>
              <a:t> </a:t>
            </a:r>
            <a:r>
              <a:rPr spc="-1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36700"/>
            <a:ext cx="4979988" cy="41417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700">
                <a:latin typeface="Calibri" pitchFamily="34" charset="0"/>
                <a:cs typeface="Calibri" pitchFamily="34" charset="0"/>
              </a:rPr>
              <a:t>P(I|+)=(1+1)/(13+10)=0.08695  P(loved|+)=(1+1)/(13+10)=0.08695  P(the|+)=(1+1)/(13+10)=0.08695  P(movie|+)=(4+1)/(13+10)=0.2174  P(hated|+)=(0+1)/(13+10)=0.0435  P(a|+)=(1+1)/(13+10)=0.08695  P(great|+)=(2+1)/(13+10)=0.1304  P(good|+)=(2+1)/(13+10)=0.1304  P(poor|+)=(0+1)/(13+10)=0.0435  P(acting|+)=(1+1)/(13+10)=0.08695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4788"/>
            <a:ext cx="8610600" cy="640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"/>
            <a:ext cx="8893175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55911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object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309813"/>
            <a:ext cx="5575300" cy="28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2950" y="287338"/>
            <a:ext cx="1663700" cy="695325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0" dirty="0"/>
              <a:t>Contd..</a:t>
            </a:r>
          </a:p>
        </p:txBody>
      </p:sp>
      <p:sp>
        <p:nvSpPr>
          <p:cNvPr id="16389" name="object 5"/>
          <p:cNvSpPr txBox="1">
            <a:spLocks noChangeArrowheads="1"/>
          </p:cNvSpPr>
          <p:nvPr/>
        </p:nvSpPr>
        <p:spPr bwMode="auto">
          <a:xfrm>
            <a:off x="79375" y="5673725"/>
            <a:ext cx="1047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>
                <a:latin typeface="Arial MT"/>
                <a:ea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pc="-20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2679700"/>
            <a:ext cx="8007350" cy="295275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957263" indent="-276225">
              <a:lnSpc>
                <a:spcPct val="120000"/>
              </a:lnSpc>
              <a:spcBef>
                <a:spcPts val="100"/>
              </a:spcBef>
            </a:pPr>
            <a:r>
              <a:rPr lang="en-US" sz="3200">
                <a:latin typeface="Calibri" pitchFamily="34" charset="0"/>
                <a:cs typeface="Calibri" pitchFamily="34" charset="0"/>
              </a:rPr>
              <a:t>=P(I|+) P(hated|+) P(the|+) P(poor|+)  P(acting|+)</a:t>
            </a:r>
          </a:p>
          <a:p>
            <a:pPr marL="957263" indent="-276225">
              <a:spcBef>
                <a:spcPts val="775"/>
              </a:spcBef>
            </a:pPr>
            <a:r>
              <a:rPr lang="en-US" sz="3200">
                <a:latin typeface="Calibri" pitchFamily="34" charset="0"/>
                <a:cs typeface="Calibri" pitchFamily="34" charset="0"/>
              </a:rPr>
              <a:t>=0.08695x0.0435x0.08695x0.0435x0.08695</a:t>
            </a:r>
          </a:p>
          <a:p>
            <a:pPr marL="957263" indent="-276225">
              <a:spcBef>
                <a:spcPts val="775"/>
              </a:spcBef>
            </a:pPr>
            <a:r>
              <a:rPr lang="en-US" sz="3200">
                <a:latin typeface="Calibri" pitchFamily="34" charset="0"/>
                <a:cs typeface="Calibri" pitchFamily="34" charset="0"/>
              </a:rPr>
              <a:t>=1.2439xe</a:t>
            </a:r>
            <a:r>
              <a:rPr lang="en-US" sz="3100" baseline="25000">
                <a:latin typeface="Calibri" pitchFamily="34" charset="0"/>
                <a:cs typeface="Calibri" pitchFamily="34" charset="0"/>
              </a:rPr>
              <a:t>-6</a:t>
            </a:r>
          </a:p>
          <a:p>
            <a:pPr marL="957263" indent="-276225">
              <a:spcBef>
                <a:spcPts val="763"/>
              </a:spcBef>
              <a:buFont typeface="Arial MT"/>
              <a:buChar char="•"/>
            </a:pPr>
            <a:r>
              <a:rPr lang="en-US" sz="3200">
                <a:latin typeface="Calibri" pitchFamily="34" charset="0"/>
                <a:cs typeface="Calibri" pitchFamily="34" charset="0"/>
              </a:rPr>
              <a:t>So,it belongs to negative class.</a:t>
            </a:r>
          </a:p>
        </p:txBody>
      </p:sp>
      <p:pic>
        <p:nvPicPr>
          <p:cNvPr id="17412" name="object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251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809625"/>
            <a:ext cx="860742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938" y="811213"/>
            <a:ext cx="8247062" cy="58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319088"/>
            <a:ext cx="8370887" cy="53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92125"/>
            <a:ext cx="8458200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371600"/>
            <a:ext cx="8851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3" y="1143000"/>
            <a:ext cx="889793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708025"/>
            <a:ext cx="8107363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725" y="228600"/>
            <a:ext cx="8523288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7625"/>
            <a:ext cx="89154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object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0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On-screen Show (4:3)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Arial</vt:lpstr>
      <vt:lpstr>Arial MT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Example 1:Text Classification</vt:lpstr>
      <vt:lpstr>Calculating all prior probabilities</vt:lpstr>
      <vt:lpstr>Slide 13</vt:lpstr>
      <vt:lpstr>Slide 14</vt:lpstr>
      <vt:lpstr>Contd..</vt:lpstr>
      <vt:lpstr>Contd..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Y21cs172</cp:lastModifiedBy>
  <cp:revision>1</cp:revision>
  <dcterms:created xsi:type="dcterms:W3CDTF">2024-02-21T03:15:33Z</dcterms:created>
  <dcterms:modified xsi:type="dcterms:W3CDTF">2024-03-20T04:25:42Z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2024-02-21T00:00:00Z</vt:filetime>
  </property>
</Properties>
</file>