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9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2" r:id="rId6"/>
    <p:sldId id="263" r:id="rId7"/>
    <p:sldId id="269" r:id="rId8"/>
    <p:sldId id="267" r:id="rId9"/>
    <p:sldId id="268" r:id="rId10"/>
    <p:sldId id="270" r:id="rId11"/>
    <p:sldId id="271" r:id="rId12"/>
    <p:sldId id="27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CF0C7-5F0E-43D4-BDA6-4FBBA124534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7C7DF-2104-4363-A722-1C94896EA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1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7C7DF-2104-4363-A722-1C94896EA39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28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7C7DF-2104-4363-A722-1C94896EA3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42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26F8-49EE-4FE3-BF4C-08A52D97C61F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0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44933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878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60194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66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073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788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77ABD-9C5D-493F-8603-F69CE5A93F8C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11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E55-E3FE-4E7C-BAF1-61FAC5CFF355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8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A90F-BB03-41E1-976C-6BF3685ACB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2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B288-C979-4D4C-9D6C-4A22D85DE042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4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B9182-C4D2-4156-AB60-FE61EAA9D0F4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9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C21D4-BE10-4EFC-9DDC-86F1ECDA522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410AF-1575-4F84-B36B-379A2F8AB2F2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7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1888-E29D-46FB-A994-7A36EF92AAC1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83B28-6425-45DC-BF95-DE25375E7695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A337-C789-4D15-A381-E37C7AC1870B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9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9138C-42C2-42AF-8B78-2F3CC62BDC47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Designed By: Tayyab Hanif Awan</a:t>
            </a:r>
          </a:p>
        </p:txBody>
      </p:sp>
    </p:spTree>
    <p:extLst>
      <p:ext uri="{BB962C8B-B14F-4D97-AF65-F5344CB8AC3E}">
        <p14:creationId xmlns:p14="http://schemas.microsoft.com/office/powerpoint/2010/main" val="1803251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/>
              <a:t>object diagram</a:t>
            </a:r>
            <a:r>
              <a:rPr lang="en-GB" dirty="0"/>
              <a:t> is a type of UML (Unified Modeling Language) diagram that represents a </a:t>
            </a:r>
            <a:r>
              <a:rPr lang="en-GB" b="1" dirty="0"/>
              <a:t>snapshot of objects and their relationships at a specific moment in time</a:t>
            </a:r>
            <a:r>
              <a:rPr lang="en-GB" dirty="0"/>
              <a:t>. It is used to model </a:t>
            </a:r>
            <a:r>
              <a:rPr lang="en-GB" b="1" dirty="0"/>
              <a:t>instances</a:t>
            </a:r>
            <a:r>
              <a:rPr lang="en-GB" dirty="0"/>
              <a:t> of classes (i.e., objects) and show how they interact in a particular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6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Component of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Object:</a:t>
            </a:r>
          </a:p>
          <a:p>
            <a:pPr marL="0" indent="0">
              <a:buNone/>
            </a:pPr>
            <a:r>
              <a:rPr lang="en-GB" dirty="0"/>
              <a:t>Instances of classes, shown with the object name and class name</a:t>
            </a:r>
          </a:p>
          <a:p>
            <a:pPr marL="0" indent="0">
              <a:buNone/>
            </a:pPr>
            <a:r>
              <a:rPr lang="en-GB" dirty="0"/>
              <a:t>(object Name: Class Name).</a:t>
            </a:r>
          </a:p>
          <a:p>
            <a:r>
              <a:rPr lang="en-GB" b="1" dirty="0"/>
              <a:t>Attributes:</a:t>
            </a:r>
          </a:p>
          <a:p>
            <a:pPr marL="0" indent="0">
              <a:buNone/>
            </a:pPr>
            <a:r>
              <a:rPr lang="en-GB" dirty="0"/>
              <a:t>Values the object currently holds.</a:t>
            </a:r>
          </a:p>
          <a:p>
            <a:r>
              <a:rPr lang="en-GB" b="1" dirty="0"/>
              <a:t>Links:</a:t>
            </a:r>
          </a:p>
          <a:p>
            <a:r>
              <a:rPr lang="en-GB" dirty="0"/>
              <a:t>Connections between objects (similar to associations in class diagrams)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71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of object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 Naming:</a:t>
            </a:r>
          </a:p>
          <a:p>
            <a:pPr marL="0" indent="0">
              <a:buNone/>
            </a:pPr>
            <a:r>
              <a:rPr lang="en-GB" b="1" dirty="0"/>
              <a:t>Syntax: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Object Name: Class Name</a:t>
            </a:r>
          </a:p>
          <a:p>
            <a:pPr marL="0" indent="0">
              <a:buNone/>
            </a:pPr>
            <a:r>
              <a:rPr lang="en-GB" b="1" dirty="0"/>
              <a:t>If Unnamed: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:Class Name</a:t>
            </a:r>
          </a:p>
          <a:p>
            <a:r>
              <a:rPr lang="en-GB" b="1" dirty="0"/>
              <a:t>Attributes:</a:t>
            </a:r>
          </a:p>
          <a:p>
            <a:pPr marL="0" indent="0">
              <a:buNone/>
            </a:pPr>
            <a:r>
              <a:rPr lang="en-GB" dirty="0"/>
              <a:t>Show only relevant attributes with their values.</a:t>
            </a:r>
          </a:p>
          <a:p>
            <a:r>
              <a:rPr lang="en-GB" b="1" dirty="0"/>
              <a:t>No Methods:</a:t>
            </a:r>
          </a:p>
          <a:p>
            <a:pPr marL="0" indent="0">
              <a:buNone/>
            </a:pPr>
            <a:r>
              <a:rPr lang="en-GB"/>
              <a:t>Object diagrams do not show methods or behaviors.</a:t>
            </a:r>
            <a:endParaRPr lang="en-GB" b="1"/>
          </a:p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1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2692123"/>
            <a:ext cx="10058400" cy="1609344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class diagram: Learning aspects and understanding of a class diagram and its properties.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Creating class diagram: </a:t>
            </a:r>
            <a:r>
              <a:rPr lang="en-GB" dirty="0" err="1"/>
              <a:t>Understranding</a:t>
            </a:r>
            <a:r>
              <a:rPr lang="en-GB" dirty="0"/>
              <a:t> basic features of creating a class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0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49" y="2121408"/>
            <a:ext cx="4149553" cy="4050792"/>
          </a:xfrm>
        </p:spPr>
        <p:txBody>
          <a:bodyPr/>
          <a:lstStyle/>
          <a:p>
            <a:r>
              <a:rPr lang="en-GB" dirty="0"/>
              <a:t>A class is a description of a set of objects that share the same attributes, operations, relationships and semantics.</a:t>
            </a:r>
          </a:p>
          <a:p>
            <a:r>
              <a:rPr lang="en-GB" dirty="0"/>
              <a:t>Graphically, a class is rendered as a rectangle, usually including its name, attributes and operations in separate designates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6" y="2121408"/>
            <a:ext cx="4149553" cy="349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728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0566" y="2121408"/>
            <a:ext cx="4994384" cy="4050792"/>
          </a:xfrm>
        </p:spPr>
        <p:txBody>
          <a:bodyPr/>
          <a:lstStyle/>
          <a:p>
            <a:r>
              <a:rPr lang="en-GB" dirty="0"/>
              <a:t>The name of the class is the only required tag in the graphical representation of a class. It always appear in the top-most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121408"/>
            <a:ext cx="1943371" cy="23148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934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926" y="2121408"/>
            <a:ext cx="6676321" cy="4050792"/>
          </a:xfrm>
        </p:spPr>
        <p:txBody>
          <a:bodyPr/>
          <a:lstStyle/>
          <a:p>
            <a:r>
              <a:rPr lang="en-GB" dirty="0"/>
              <a:t>An attribute is a named property of a class that describes the object being modelled. In the class diagram, attributes appear in the second compartment just below name-compartment.</a:t>
            </a:r>
          </a:p>
          <a:p>
            <a:r>
              <a:rPr lang="en-GB" dirty="0"/>
              <a:t>Attributes are usually listed in the form:</a:t>
            </a:r>
          </a:p>
          <a:p>
            <a:pPr marL="0" indent="0">
              <a:buNone/>
            </a:pPr>
            <a:r>
              <a:rPr lang="en-GB" dirty="0"/>
              <a:t>                        attributeName:Type</a:t>
            </a:r>
          </a:p>
          <a:p>
            <a:r>
              <a:rPr lang="en-GB" dirty="0"/>
              <a:t>Attributes can be:</a:t>
            </a:r>
          </a:p>
          <a:p>
            <a:pPr marL="0" indent="0">
              <a:buNone/>
            </a:pPr>
            <a:r>
              <a:rPr lang="en-GB" dirty="0"/>
              <a:t>+ public</a:t>
            </a:r>
          </a:p>
          <a:p>
            <a:pPr marL="0" indent="0">
              <a:buNone/>
            </a:pPr>
            <a:r>
              <a:rPr lang="en-GB" dirty="0"/>
              <a:t>#protected</a:t>
            </a:r>
          </a:p>
          <a:p>
            <a:pPr marL="0" indent="0">
              <a:buNone/>
            </a:pPr>
            <a:r>
              <a:rPr lang="en-GB" dirty="0"/>
              <a:t>-private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6" y="2093976"/>
            <a:ext cx="3400900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235" y="3465577"/>
            <a:ext cx="6414358" cy="4050792"/>
          </a:xfrm>
        </p:spPr>
        <p:txBody>
          <a:bodyPr/>
          <a:lstStyle/>
          <a:p>
            <a:r>
              <a:rPr lang="en-GB" dirty="0"/>
              <a:t>Operations describe the class behavior and appear in the third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3" y="1956895"/>
            <a:ext cx="345805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1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two kind of relationships:</a:t>
            </a:r>
          </a:p>
          <a:p>
            <a:r>
              <a:rPr lang="en-GB" dirty="0"/>
              <a:t>Generalization(parent-child relationship).</a:t>
            </a:r>
          </a:p>
          <a:p>
            <a:r>
              <a:rPr lang="en-GB" dirty="0"/>
              <a:t>Association.</a:t>
            </a:r>
          </a:p>
          <a:p>
            <a:r>
              <a:rPr lang="en-GB" dirty="0"/>
              <a:t>Association can further classified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73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Composition expresses a relationship among instances of related classes. It is a specific kind of </a:t>
            </a:r>
            <a:r>
              <a:rPr lang="en-GB" b="1" dirty="0"/>
              <a:t>Whole-Part relationship</a:t>
            </a:r>
            <a:r>
              <a:rPr lang="en-GB" dirty="0"/>
              <a:t> .</a:t>
            </a:r>
          </a:p>
          <a:p>
            <a:r>
              <a:rPr lang="en-GB" dirty="0"/>
              <a:t>It expresses a relationship where an instance of the </a:t>
            </a:r>
            <a:r>
              <a:rPr lang="en-GB" b="1" dirty="0"/>
              <a:t>whole-class</a:t>
            </a:r>
            <a:r>
              <a:rPr lang="en-GB" dirty="0"/>
              <a:t> has the responsibility to create and initialize instances of each </a:t>
            </a:r>
            <a:r>
              <a:rPr lang="en-GB" b="1" dirty="0"/>
              <a:t>Part-class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441" y="3885881"/>
            <a:ext cx="206721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7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Aggregation</a:t>
            </a:r>
            <a:r>
              <a:rPr lang="en-GB" dirty="0"/>
              <a:t>  represents a </a:t>
            </a:r>
            <a:r>
              <a:rPr lang="en-GB" b="1" dirty="0"/>
              <a:t>"has-a"</a:t>
            </a:r>
            <a:r>
              <a:rPr lang="en-GB" dirty="0"/>
              <a:t> relationship between two classes. It is a </a:t>
            </a:r>
            <a:r>
              <a:rPr lang="en-GB" b="1" dirty="0"/>
              <a:t>special form of association</a:t>
            </a:r>
            <a:r>
              <a:rPr lang="en-GB" dirty="0"/>
              <a:t> where one class </a:t>
            </a:r>
            <a:r>
              <a:rPr lang="en-GB" b="1" dirty="0"/>
              <a:t>contains</a:t>
            </a:r>
            <a:r>
              <a:rPr lang="en-GB" dirty="0"/>
              <a:t> or </a:t>
            </a:r>
            <a:r>
              <a:rPr lang="en-GB" b="1" dirty="0"/>
              <a:t>uses</a:t>
            </a:r>
            <a:r>
              <a:rPr lang="en-GB" dirty="0"/>
              <a:t> objects of another class but without owning their lifecycle.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</a:rPr>
              <a:t>lifetime</a:t>
            </a:r>
            <a:r>
              <a:rPr lang="en-US" dirty="0">
                <a:latin typeface="Arial" panose="020B0604020202020204" pitchFamily="34" charset="0"/>
              </a:rPr>
              <a:t> of the part is </a:t>
            </a:r>
            <a:r>
              <a:rPr lang="en-US" b="1" dirty="0">
                <a:latin typeface="Arial" panose="020B0604020202020204" pitchFamily="34" charset="0"/>
              </a:rPr>
              <a:t>not managed</a:t>
            </a:r>
            <a:r>
              <a:rPr lang="en-US" dirty="0">
                <a:latin typeface="Arial" panose="020B0604020202020204" pitchFamily="34" charset="0"/>
              </a:rPr>
              <a:t> by the whole.</a:t>
            </a:r>
            <a:endParaRPr lang="en-GB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If the container object is destroyed, the contained object </a:t>
            </a:r>
            <a:r>
              <a:rPr lang="en-US" b="1" dirty="0">
                <a:latin typeface="Arial" panose="020B0604020202020204" pitchFamily="34" charset="0"/>
              </a:rPr>
              <a:t>can still exist</a:t>
            </a:r>
            <a:r>
              <a:rPr lang="en-US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16" y="3890234"/>
            <a:ext cx="6897063" cy="2162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6153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398</TotalTime>
  <Words>465</Words>
  <Application>Microsoft Office PowerPoint</Application>
  <PresentationFormat>Widescreen</PresentationFormat>
  <Paragraphs>68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</vt:lpstr>
      <vt:lpstr>Class Diagram</vt:lpstr>
      <vt:lpstr>Objectives</vt:lpstr>
      <vt:lpstr>Classes</vt:lpstr>
      <vt:lpstr>Class names</vt:lpstr>
      <vt:lpstr>Class attributes</vt:lpstr>
      <vt:lpstr>Class operations</vt:lpstr>
      <vt:lpstr>Relationships</vt:lpstr>
      <vt:lpstr>Composition</vt:lpstr>
      <vt:lpstr>Aggregation</vt:lpstr>
      <vt:lpstr>Object diagram</vt:lpstr>
      <vt:lpstr>Component of object diagram</vt:lpstr>
      <vt:lpstr>Rules of object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Diagram</dc:title>
  <dc:creator>Laptop Gallery</dc:creator>
  <cp:lastModifiedBy>Tayyab Hanif</cp:lastModifiedBy>
  <cp:revision>31</cp:revision>
  <dcterms:created xsi:type="dcterms:W3CDTF">2025-05-12T11:42:12Z</dcterms:created>
  <dcterms:modified xsi:type="dcterms:W3CDTF">2025-08-03T11:44:42Z</dcterms:modified>
</cp:coreProperties>
</file>