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35"/>
  </p:notesMasterIdLst>
  <p:sldIdLst>
    <p:sldId id="257" r:id="rId5"/>
    <p:sldId id="503" r:id="rId6"/>
    <p:sldId id="494" r:id="rId7"/>
    <p:sldId id="495" r:id="rId8"/>
    <p:sldId id="496" r:id="rId9"/>
    <p:sldId id="497" r:id="rId10"/>
    <p:sldId id="498" r:id="rId11"/>
    <p:sldId id="499" r:id="rId12"/>
    <p:sldId id="502" r:id="rId13"/>
    <p:sldId id="504" r:id="rId14"/>
    <p:sldId id="505" r:id="rId15"/>
    <p:sldId id="258" r:id="rId16"/>
    <p:sldId id="259" r:id="rId17"/>
    <p:sldId id="260" r:id="rId18"/>
    <p:sldId id="261" r:id="rId19"/>
    <p:sldId id="262" r:id="rId20"/>
    <p:sldId id="263" r:id="rId21"/>
    <p:sldId id="264" r:id="rId22"/>
    <p:sldId id="265" r:id="rId23"/>
    <p:sldId id="267" r:id="rId24"/>
    <p:sldId id="506" r:id="rId25"/>
    <p:sldId id="508" r:id="rId26"/>
    <p:sldId id="509" r:id="rId27"/>
    <p:sldId id="510" r:id="rId28"/>
    <p:sldId id="511" r:id="rId29"/>
    <p:sldId id="507" r:id="rId30"/>
    <p:sldId id="268" r:id="rId31"/>
    <p:sldId id="512" r:id="rId32"/>
    <p:sldId id="269" r:id="rId33"/>
    <p:sldId id="27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78" d="100"/>
          <a:sy n="78" d="100"/>
        </p:scale>
        <p:origin x="78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C0D841-72A1-4808-A1D6-8F16B538A741}" type="datetimeFigureOut">
              <a:rPr lang="en-US" smtClean="0"/>
              <a:t>6/4/2024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B30F7-DE4E-472F-9AAD-28EBDF97B844}" type="slidenum">
              <a:rPr lang="en-US" smtClean="0"/>
              <a:t>‹#›</a:t>
            </a:fld>
            <a:endParaRPr lang="en-US"/>
          </a:p>
        </p:txBody>
      </p:sp>
    </p:spTree>
    <p:extLst>
      <p:ext uri="{BB962C8B-B14F-4D97-AF65-F5344CB8AC3E}">
        <p14:creationId xmlns:p14="http://schemas.microsoft.com/office/powerpoint/2010/main" val="6843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6/4/2024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6/4/2024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103617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947393"/>
          </a:xfrm>
        </p:spPr>
        <p:txBody>
          <a:bodyPr/>
          <a:lstStyle/>
          <a:p>
            <a:r>
              <a:rPr lang="en-US" dirty="0"/>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66800" y="391591"/>
            <a:ext cx="10058400" cy="80689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442369"/>
            <a:ext cx="10523590" cy="484546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311453"/>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3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32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691269" y="758825"/>
            <a:ext cx="6464093" cy="3565525"/>
          </a:xfrm>
        </p:spPr>
        <p:txBody>
          <a:bodyPr>
            <a:normAutofit fontScale="90000"/>
          </a:bodyPr>
          <a:lstStyle/>
          <a:p>
            <a:r>
              <a:rPr lang="en-GB" dirty="0"/>
              <a:t>Business Process Engineering</a:t>
            </a:r>
            <a:br>
              <a:rPr lang="en-GB" dirty="0"/>
            </a:br>
            <a:r>
              <a:rPr lang="en-GB" dirty="0"/>
              <a:t>Week # 11</a:t>
            </a:r>
            <a:endParaRPr lang="en-US"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691268" y="4645025"/>
            <a:ext cx="6467269" cy="1143000"/>
          </a:xfrm>
        </p:spPr>
        <p:txBody>
          <a:bodyPr>
            <a:normAutofit/>
          </a:bodyPr>
          <a:lstStyle/>
          <a:p>
            <a:r>
              <a:rPr lang="en-US"/>
              <a:t>Spring-2024</a:t>
            </a:r>
            <a:endParaRPr lang="en-US"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21149E03-8282-4D25-81FD-06E7EF658E9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BF47CB2-635A-4157-92D0-7399DE0957C3}" type="slidenum">
              <a:rPr lang="en-GB" altLang="en-US" smtClean="0"/>
              <a:pPr/>
              <a:t>10</a:t>
            </a:fld>
            <a:endParaRPr lang="en-GB" altLang="en-US"/>
          </a:p>
        </p:txBody>
      </p:sp>
      <p:pic>
        <p:nvPicPr>
          <p:cNvPr id="18435" name="Picture 4">
            <a:extLst>
              <a:ext uri="{FF2B5EF4-FFF2-40B4-BE49-F238E27FC236}">
                <a16:creationId xmlns:a16="http://schemas.microsoft.com/office/drawing/2014/main" id="{471497CF-CAAF-4136-9E5A-02744BDE4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835" y="692150"/>
            <a:ext cx="8433491" cy="530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6E46-C9E7-4096-B107-587A36CA8D86}"/>
              </a:ext>
            </a:extLst>
          </p:cNvPr>
          <p:cNvSpPr>
            <a:spLocks noGrp="1"/>
          </p:cNvSpPr>
          <p:nvPr>
            <p:ph type="title"/>
          </p:nvPr>
        </p:nvSpPr>
        <p:spPr>
          <a:xfrm>
            <a:off x="1066800" y="391591"/>
            <a:ext cx="10058400" cy="806894"/>
          </a:xfrm>
        </p:spPr>
        <p:txBody>
          <a:bodyPr/>
          <a:lstStyle/>
          <a:p>
            <a:r>
              <a:rPr lang="en-GB" dirty="0"/>
              <a:t>Toyota’s A3 Method</a:t>
            </a:r>
            <a:endParaRPr lang="en-US" dirty="0"/>
          </a:p>
        </p:txBody>
      </p:sp>
      <p:sp>
        <p:nvSpPr>
          <p:cNvPr id="19459" name="Content Placeholder 2">
            <a:extLst>
              <a:ext uri="{FF2B5EF4-FFF2-40B4-BE49-F238E27FC236}">
                <a16:creationId xmlns:a16="http://schemas.microsoft.com/office/drawing/2014/main" id="{C4D29D94-2FF6-4E19-BBF3-3C209649477B}"/>
              </a:ext>
            </a:extLst>
          </p:cNvPr>
          <p:cNvSpPr>
            <a:spLocks noGrp="1"/>
          </p:cNvSpPr>
          <p:nvPr>
            <p:ph idx="1"/>
          </p:nvPr>
        </p:nvSpPr>
        <p:spPr>
          <a:xfrm>
            <a:off x="1097280" y="1442369"/>
            <a:ext cx="10523590" cy="4845462"/>
          </a:xfrm>
        </p:spPr>
        <p:txBody>
          <a:bodyPr>
            <a:normAutofit fontScale="77500" lnSpcReduction="20000"/>
          </a:bodyPr>
          <a:lstStyle/>
          <a:p>
            <a:r>
              <a:rPr lang="en-GB" altLang="en-US"/>
              <a:t>Toyota, with around 350,000 employees, is known for its continued commitment to improving operational performance with a Lean thinking tool called the A3 process</a:t>
            </a:r>
          </a:p>
          <a:p>
            <a:r>
              <a:rPr lang="en-GB" altLang="en-US"/>
              <a:t>A3 process is a problem solving tool Toyota developed to foster learning, collaboration, and personal growth in employees.</a:t>
            </a:r>
          </a:p>
          <a:p>
            <a:r>
              <a:rPr lang="en-GB" altLang="en-US"/>
              <a:t>The term “A3” is derived from the particular size of paper (11” X 17”) used to outline ideas, plans, and goals throughout the A3 process.</a:t>
            </a:r>
          </a:p>
          <a:p>
            <a:r>
              <a:rPr lang="en-GB" altLang="en-US"/>
              <a:t>Toyota uses A3 reports for:</a:t>
            </a:r>
          </a:p>
          <a:p>
            <a:pPr lvl="1"/>
            <a:r>
              <a:rPr lang="en-GB" altLang="en-US"/>
              <a:t>Problem Solving</a:t>
            </a:r>
          </a:p>
          <a:p>
            <a:pPr lvl="1"/>
            <a:r>
              <a:rPr lang="en-GB" altLang="en-US"/>
              <a:t>Reporting Project Status</a:t>
            </a:r>
          </a:p>
          <a:p>
            <a:pPr lvl="1"/>
            <a:r>
              <a:rPr lang="en-GB" altLang="en-US"/>
              <a:t>Proposing Policy Change</a:t>
            </a:r>
            <a:endParaRPr lang="en-US" altLang="en-US"/>
          </a:p>
        </p:txBody>
      </p:sp>
      <p:sp>
        <p:nvSpPr>
          <p:cNvPr id="19460" name="Slide Number Placeholder 3">
            <a:extLst>
              <a:ext uri="{FF2B5EF4-FFF2-40B4-BE49-F238E27FC236}">
                <a16:creationId xmlns:a16="http://schemas.microsoft.com/office/drawing/2014/main" id="{0CC142EA-4970-4FF6-B62E-1F2693F62CFE}"/>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7DD78C9-3B46-429D-85E9-23CE67CAB946}" type="slidenum">
              <a:rPr lang="en-GB" altLang="en-US" smtClean="0"/>
              <a:pPr/>
              <a:t>11</a:t>
            </a:fld>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00B3-6345-4A7C-8C8D-1466ED538332}"/>
              </a:ext>
            </a:extLst>
          </p:cNvPr>
          <p:cNvSpPr>
            <a:spLocks noGrp="1"/>
          </p:cNvSpPr>
          <p:nvPr>
            <p:ph type="title"/>
          </p:nvPr>
        </p:nvSpPr>
        <p:spPr>
          <a:xfrm>
            <a:off x="1066800" y="391591"/>
            <a:ext cx="10058400" cy="806894"/>
          </a:xfrm>
        </p:spPr>
        <p:txBody>
          <a:bodyPr/>
          <a:lstStyle/>
          <a:p>
            <a:r>
              <a:rPr lang="en-GB" dirty="0"/>
              <a:t>Why Use an A3 Process?</a:t>
            </a:r>
            <a:endParaRPr lang="en-US" dirty="0"/>
          </a:p>
        </p:txBody>
      </p:sp>
      <p:sp>
        <p:nvSpPr>
          <p:cNvPr id="20483" name="Content Placeholder 2">
            <a:extLst>
              <a:ext uri="{FF2B5EF4-FFF2-40B4-BE49-F238E27FC236}">
                <a16:creationId xmlns:a16="http://schemas.microsoft.com/office/drawing/2014/main" id="{F9E12316-661D-446D-9AD1-22A02355D541}"/>
              </a:ext>
            </a:extLst>
          </p:cNvPr>
          <p:cNvSpPr>
            <a:spLocks noGrp="1"/>
          </p:cNvSpPr>
          <p:nvPr>
            <p:ph idx="1"/>
          </p:nvPr>
        </p:nvSpPr>
        <p:spPr>
          <a:xfrm>
            <a:off x="1097280" y="1442369"/>
            <a:ext cx="10523590" cy="4845462"/>
          </a:xfrm>
        </p:spPr>
        <p:txBody>
          <a:bodyPr>
            <a:normAutofit fontScale="77500" lnSpcReduction="20000"/>
          </a:bodyPr>
          <a:lstStyle/>
          <a:p>
            <a:r>
              <a:rPr lang="en-GB" altLang="en-US"/>
              <a:t>Allows groups of people to actively collaborate on the purpose, goals, and strategy of a project</a:t>
            </a:r>
          </a:p>
          <a:p>
            <a:r>
              <a:rPr lang="en-GB" altLang="en-US"/>
              <a:t>Encourages in-depth problem solving throughout the process and adjusting as needed to ensure that the project most accurately meets its intended goal</a:t>
            </a:r>
          </a:p>
          <a:p>
            <a:r>
              <a:rPr lang="en-GB" altLang="en-US"/>
              <a:t>Helps an organization to foster effective collaboration and bringing out the best problem solving in teams</a:t>
            </a:r>
          </a:p>
          <a:p>
            <a:r>
              <a:rPr lang="en-GB" altLang="en-US"/>
              <a:t>Using the A3 process to foster collaboration can help organizations and teams invest their time, money, and momentum most effectively.</a:t>
            </a:r>
            <a:endParaRPr lang="en-US" altLang="en-US"/>
          </a:p>
        </p:txBody>
      </p:sp>
      <p:sp>
        <p:nvSpPr>
          <p:cNvPr id="20484" name="Slide Number Placeholder 3">
            <a:extLst>
              <a:ext uri="{FF2B5EF4-FFF2-40B4-BE49-F238E27FC236}">
                <a16:creationId xmlns:a16="http://schemas.microsoft.com/office/drawing/2014/main" id="{410CCD40-C2C5-41C6-A9E0-F51EF825B8F0}"/>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E9F2207-FFCB-4890-B2D9-B9C9AA69E15E}" type="slidenum">
              <a:rPr lang="en-GB" altLang="en-US" smtClean="0"/>
              <a:pPr/>
              <a:t>12</a:t>
            </a:fld>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C709-F987-4977-876F-CA6D7E717787}"/>
              </a:ext>
            </a:extLst>
          </p:cNvPr>
          <p:cNvSpPr>
            <a:spLocks noGrp="1"/>
          </p:cNvSpPr>
          <p:nvPr>
            <p:ph type="title"/>
          </p:nvPr>
        </p:nvSpPr>
        <p:spPr>
          <a:xfrm>
            <a:off x="1066800" y="391591"/>
            <a:ext cx="10058400" cy="806894"/>
          </a:xfrm>
        </p:spPr>
        <p:txBody>
          <a:bodyPr/>
          <a:lstStyle/>
          <a:p>
            <a:r>
              <a:rPr lang="en-GB" dirty="0"/>
              <a:t>Steps of the A3 Process</a:t>
            </a:r>
            <a:endParaRPr lang="en-US" dirty="0"/>
          </a:p>
        </p:txBody>
      </p:sp>
      <p:sp>
        <p:nvSpPr>
          <p:cNvPr id="21507" name="Content Placeholder 2">
            <a:extLst>
              <a:ext uri="{FF2B5EF4-FFF2-40B4-BE49-F238E27FC236}">
                <a16:creationId xmlns:a16="http://schemas.microsoft.com/office/drawing/2014/main" id="{7D6A0F64-F841-4368-99CE-68CDA0D25673}"/>
              </a:ext>
            </a:extLst>
          </p:cNvPr>
          <p:cNvSpPr>
            <a:spLocks noGrp="1"/>
          </p:cNvSpPr>
          <p:nvPr>
            <p:ph idx="1"/>
          </p:nvPr>
        </p:nvSpPr>
        <p:spPr>
          <a:xfrm>
            <a:off x="1097280" y="1442369"/>
            <a:ext cx="10523590" cy="4845462"/>
          </a:xfrm>
        </p:spPr>
        <p:txBody>
          <a:bodyPr>
            <a:normAutofit fontScale="85000" lnSpcReduction="20000"/>
          </a:bodyPr>
          <a:lstStyle/>
          <a:p>
            <a:r>
              <a:rPr lang="en-GB" altLang="en-US"/>
              <a:t>There are nine (well, ten) steps in the A3 process.</a:t>
            </a:r>
          </a:p>
          <a:p>
            <a:pPr lvl="1"/>
            <a:r>
              <a:rPr lang="en-GB" altLang="en-US"/>
              <a:t>0: Identify the problem</a:t>
            </a:r>
          </a:p>
          <a:p>
            <a:pPr lvl="1"/>
            <a:r>
              <a:rPr lang="en-GB" altLang="en-US"/>
              <a:t>1: Capture the current state of the situation</a:t>
            </a:r>
          </a:p>
          <a:p>
            <a:pPr lvl="1"/>
            <a:r>
              <a:rPr lang="en-GB" altLang="en-US"/>
              <a:t>2: Conduct a root cause analysis</a:t>
            </a:r>
          </a:p>
          <a:p>
            <a:pPr lvl="1"/>
            <a:r>
              <a:rPr lang="en-GB" altLang="en-US"/>
              <a:t>3: Devise countermeasures to address root causes</a:t>
            </a:r>
          </a:p>
          <a:p>
            <a:pPr lvl="1"/>
            <a:r>
              <a:rPr lang="en-GB" altLang="en-US"/>
              <a:t>4: Define your target state</a:t>
            </a:r>
          </a:p>
          <a:p>
            <a:pPr lvl="1"/>
            <a:r>
              <a:rPr lang="en-GB" altLang="en-US"/>
              <a:t>5: Develop a plan for implementation</a:t>
            </a:r>
          </a:p>
          <a:p>
            <a:pPr lvl="1"/>
            <a:r>
              <a:rPr lang="en-GB" altLang="en-US"/>
              <a:t>6: Develop a follow-up plan with predicted outcomes</a:t>
            </a:r>
          </a:p>
          <a:p>
            <a:pPr lvl="1"/>
            <a:r>
              <a:rPr lang="en-GB" altLang="en-US"/>
              <a:t>7: Get everyone on board</a:t>
            </a:r>
          </a:p>
          <a:p>
            <a:pPr lvl="1"/>
            <a:r>
              <a:rPr lang="en-GB" altLang="en-US"/>
              <a:t>8: Implement!</a:t>
            </a:r>
          </a:p>
          <a:p>
            <a:pPr lvl="1"/>
            <a:r>
              <a:rPr lang="en-GB" altLang="en-US"/>
              <a:t>9: Evaluate Results</a:t>
            </a:r>
            <a:endParaRPr lang="en-US" altLang="en-US"/>
          </a:p>
        </p:txBody>
      </p:sp>
      <p:sp>
        <p:nvSpPr>
          <p:cNvPr id="21508" name="Slide Number Placeholder 3">
            <a:extLst>
              <a:ext uri="{FF2B5EF4-FFF2-40B4-BE49-F238E27FC236}">
                <a16:creationId xmlns:a16="http://schemas.microsoft.com/office/drawing/2014/main" id="{E2E4ED8C-6785-47F4-8737-49B0049B2670}"/>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DDDD1F3-50E8-49FD-816B-0C0D1C2D5F49}" type="slidenum">
              <a:rPr lang="en-GB" altLang="en-US" smtClean="0"/>
              <a:pPr/>
              <a:t>13</a:t>
            </a:fld>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2130B-967E-4A76-BBDF-D3A226E87893}"/>
              </a:ext>
            </a:extLst>
          </p:cNvPr>
          <p:cNvSpPr>
            <a:spLocks noGrp="1"/>
          </p:cNvSpPr>
          <p:nvPr>
            <p:ph type="title"/>
          </p:nvPr>
        </p:nvSpPr>
        <p:spPr>
          <a:xfrm>
            <a:off x="1066800" y="391591"/>
            <a:ext cx="10058400" cy="806894"/>
          </a:xfrm>
        </p:spPr>
        <p:txBody>
          <a:bodyPr/>
          <a:lstStyle/>
          <a:p>
            <a:r>
              <a:rPr lang="en-GB" dirty="0"/>
              <a:t>0: Identify the problem</a:t>
            </a:r>
            <a:endParaRPr lang="en-US" dirty="0"/>
          </a:p>
        </p:txBody>
      </p:sp>
      <p:sp>
        <p:nvSpPr>
          <p:cNvPr id="22531" name="Content Placeholder 2">
            <a:extLst>
              <a:ext uri="{FF2B5EF4-FFF2-40B4-BE49-F238E27FC236}">
                <a16:creationId xmlns:a16="http://schemas.microsoft.com/office/drawing/2014/main" id="{8F2C40C3-1B9A-4F34-81D6-C1BD1EEFDA6D}"/>
              </a:ext>
            </a:extLst>
          </p:cNvPr>
          <p:cNvSpPr>
            <a:spLocks noGrp="1"/>
          </p:cNvSpPr>
          <p:nvPr>
            <p:ph idx="1"/>
          </p:nvPr>
        </p:nvSpPr>
        <p:spPr>
          <a:xfrm>
            <a:off x="1097280" y="1442369"/>
            <a:ext cx="10523590" cy="4845462"/>
          </a:xfrm>
        </p:spPr>
        <p:txBody>
          <a:bodyPr/>
          <a:lstStyle/>
          <a:p>
            <a:r>
              <a:rPr lang="en-GB" altLang="en-US"/>
              <a:t>The purpose of the A3 process is to solve problems or address needs</a:t>
            </a:r>
          </a:p>
          <a:p>
            <a:r>
              <a:rPr lang="en-GB" altLang="en-US"/>
              <a:t>First, undocumented/unwritten step is that you need to identify a problem or need</a:t>
            </a:r>
            <a:endParaRPr lang="en-US" altLang="en-US"/>
          </a:p>
        </p:txBody>
      </p:sp>
      <p:sp>
        <p:nvSpPr>
          <p:cNvPr id="22532" name="Slide Number Placeholder 3">
            <a:extLst>
              <a:ext uri="{FF2B5EF4-FFF2-40B4-BE49-F238E27FC236}">
                <a16:creationId xmlns:a16="http://schemas.microsoft.com/office/drawing/2014/main" id="{5FAD8B40-3AAD-4B8F-9810-88B486A179A3}"/>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1262982-F265-413E-9415-13CBDF09EA62}" type="slidenum">
              <a:rPr lang="en-GB" altLang="en-US" smtClean="0"/>
              <a:pPr/>
              <a:t>14</a:t>
            </a:fld>
            <a:endParaRPr lang="en-GB"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AC3B-0343-4734-B88E-965DD46FEA79}"/>
              </a:ext>
            </a:extLst>
          </p:cNvPr>
          <p:cNvSpPr>
            <a:spLocks noGrp="1"/>
          </p:cNvSpPr>
          <p:nvPr>
            <p:ph type="title"/>
          </p:nvPr>
        </p:nvSpPr>
        <p:spPr>
          <a:xfrm>
            <a:off x="1066800" y="391591"/>
            <a:ext cx="10058400" cy="806894"/>
          </a:xfrm>
        </p:spPr>
        <p:txBody>
          <a:bodyPr>
            <a:normAutofit fontScale="90000"/>
          </a:bodyPr>
          <a:lstStyle/>
          <a:p>
            <a:r>
              <a:rPr lang="en-GB" dirty="0"/>
              <a:t>1: Capture the current state of the situation</a:t>
            </a:r>
            <a:endParaRPr lang="en-US" dirty="0"/>
          </a:p>
        </p:txBody>
      </p:sp>
      <p:sp>
        <p:nvSpPr>
          <p:cNvPr id="23555" name="Content Placeholder 2">
            <a:extLst>
              <a:ext uri="{FF2B5EF4-FFF2-40B4-BE49-F238E27FC236}">
                <a16:creationId xmlns:a16="http://schemas.microsoft.com/office/drawing/2014/main" id="{788A342F-24F6-4A5E-95DA-E81335C33ADD}"/>
              </a:ext>
            </a:extLst>
          </p:cNvPr>
          <p:cNvSpPr>
            <a:spLocks noGrp="1"/>
          </p:cNvSpPr>
          <p:nvPr>
            <p:ph idx="1"/>
          </p:nvPr>
        </p:nvSpPr>
        <p:spPr>
          <a:xfrm>
            <a:off x="1097280" y="1442369"/>
            <a:ext cx="10523590" cy="4845462"/>
          </a:xfrm>
        </p:spPr>
        <p:txBody>
          <a:bodyPr/>
          <a:lstStyle/>
          <a:p>
            <a:r>
              <a:rPr lang="en-GB" altLang="en-US"/>
              <a:t>Observe the work processes and document your observations</a:t>
            </a:r>
          </a:p>
          <a:p>
            <a:r>
              <a:rPr lang="en-GB" altLang="en-US"/>
              <a:t>Gather around a whiteboard and walk through each step in your process – use process charting tools or stick figures and arrows</a:t>
            </a:r>
          </a:p>
          <a:p>
            <a:r>
              <a:rPr lang="en-GB" altLang="en-US"/>
              <a:t>If possible, quantify the problem size. Graph your data if possible, visualizations are really helpful</a:t>
            </a:r>
            <a:endParaRPr lang="en-US" altLang="en-US"/>
          </a:p>
        </p:txBody>
      </p:sp>
      <p:sp>
        <p:nvSpPr>
          <p:cNvPr id="23556" name="Slide Number Placeholder 3">
            <a:extLst>
              <a:ext uri="{FF2B5EF4-FFF2-40B4-BE49-F238E27FC236}">
                <a16:creationId xmlns:a16="http://schemas.microsoft.com/office/drawing/2014/main" id="{5587DBF4-AD37-4A59-9A2C-BA2D26A592F8}"/>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4E00E3D-58BF-4B60-9646-B6A6DF837387}" type="slidenum">
              <a:rPr lang="en-GB" altLang="en-US" smtClean="0"/>
              <a:pPr/>
              <a:t>15</a:t>
            </a:fld>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DE27-CBD6-454E-BA5B-DD103767994C}"/>
              </a:ext>
            </a:extLst>
          </p:cNvPr>
          <p:cNvSpPr>
            <a:spLocks noGrp="1"/>
          </p:cNvSpPr>
          <p:nvPr>
            <p:ph type="title"/>
          </p:nvPr>
        </p:nvSpPr>
        <p:spPr>
          <a:xfrm>
            <a:off x="1066800" y="391591"/>
            <a:ext cx="10058400" cy="806894"/>
          </a:xfrm>
        </p:spPr>
        <p:txBody>
          <a:bodyPr/>
          <a:lstStyle/>
          <a:p>
            <a:r>
              <a:rPr lang="en-GB" dirty="0"/>
              <a:t>2: Conduct a root cause analysis</a:t>
            </a:r>
            <a:endParaRPr lang="en-US" dirty="0"/>
          </a:p>
        </p:txBody>
      </p:sp>
      <p:sp>
        <p:nvSpPr>
          <p:cNvPr id="24579" name="Content Placeholder 2">
            <a:extLst>
              <a:ext uri="{FF2B5EF4-FFF2-40B4-BE49-F238E27FC236}">
                <a16:creationId xmlns:a16="http://schemas.microsoft.com/office/drawing/2014/main" id="{DF06A7D5-27BE-4A3D-A0C3-352F42CCE391}"/>
              </a:ext>
            </a:extLst>
          </p:cNvPr>
          <p:cNvSpPr>
            <a:spLocks noGrp="1"/>
          </p:cNvSpPr>
          <p:nvPr>
            <p:ph idx="1"/>
          </p:nvPr>
        </p:nvSpPr>
        <p:spPr>
          <a:xfrm>
            <a:off x="1097280" y="1442369"/>
            <a:ext cx="10523590" cy="4845462"/>
          </a:xfrm>
        </p:spPr>
        <p:txBody>
          <a:bodyPr/>
          <a:lstStyle/>
          <a:p>
            <a:r>
              <a:rPr lang="en-US" altLang="en-US"/>
              <a:t>To figure out the root cause of the efficiencies. You can ask questions like:</a:t>
            </a:r>
          </a:p>
          <a:p>
            <a:pPr lvl="1"/>
            <a:r>
              <a:rPr lang="en-US" altLang="en-US"/>
              <a:t>Where do we suffer from communication breakdowns?</a:t>
            </a:r>
          </a:p>
          <a:p>
            <a:pPr lvl="1"/>
            <a:r>
              <a:rPr lang="en-US" altLang="en-US"/>
              <a:t>Where do we see long delays without activity?</a:t>
            </a:r>
          </a:p>
          <a:p>
            <a:pPr lvl="1"/>
            <a:r>
              <a:rPr lang="en-US" altLang="en-US"/>
              <a:t>What information are we needing to collaborate more effectively/smoothly?</a:t>
            </a:r>
          </a:p>
          <a:p>
            <a:r>
              <a:rPr lang="en-US" altLang="en-US"/>
              <a:t>The 5 whys is a helpful tool for conducting a thorough root cause analysis. </a:t>
            </a:r>
          </a:p>
        </p:txBody>
      </p:sp>
      <p:sp>
        <p:nvSpPr>
          <p:cNvPr id="24580" name="Slide Number Placeholder 3">
            <a:extLst>
              <a:ext uri="{FF2B5EF4-FFF2-40B4-BE49-F238E27FC236}">
                <a16:creationId xmlns:a16="http://schemas.microsoft.com/office/drawing/2014/main" id="{C814E739-9962-490E-9F93-6231FF57CAF8}"/>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464D864-ED5A-46B5-97DA-71EF64C0BA5D}" type="slidenum">
              <a:rPr lang="en-GB" altLang="en-US" smtClean="0"/>
              <a:pPr/>
              <a:t>16</a:t>
            </a:fld>
            <a:endParaRPr lang="en-GB"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E0D-EB48-4DD0-9B17-4826FE616E3A}"/>
              </a:ext>
            </a:extLst>
          </p:cNvPr>
          <p:cNvSpPr>
            <a:spLocks noGrp="1"/>
          </p:cNvSpPr>
          <p:nvPr>
            <p:ph type="title"/>
          </p:nvPr>
        </p:nvSpPr>
        <p:spPr>
          <a:xfrm>
            <a:off x="1066800" y="391591"/>
            <a:ext cx="10058400" cy="806894"/>
          </a:xfrm>
        </p:spPr>
        <p:txBody>
          <a:bodyPr>
            <a:normAutofit fontScale="90000"/>
          </a:bodyPr>
          <a:lstStyle/>
          <a:p>
            <a:r>
              <a:rPr lang="en-GB" dirty="0"/>
              <a:t>3: Devise countermeasures to address root causes</a:t>
            </a:r>
            <a:endParaRPr lang="en-US" dirty="0"/>
          </a:p>
        </p:txBody>
      </p:sp>
      <p:sp>
        <p:nvSpPr>
          <p:cNvPr id="25603" name="Content Placeholder 2">
            <a:extLst>
              <a:ext uri="{FF2B5EF4-FFF2-40B4-BE49-F238E27FC236}">
                <a16:creationId xmlns:a16="http://schemas.microsoft.com/office/drawing/2014/main" id="{289E90DD-DECA-457E-A07A-1E42BBB0EE78}"/>
              </a:ext>
            </a:extLst>
          </p:cNvPr>
          <p:cNvSpPr>
            <a:spLocks noGrp="1"/>
          </p:cNvSpPr>
          <p:nvPr>
            <p:ph idx="1"/>
          </p:nvPr>
        </p:nvSpPr>
        <p:spPr>
          <a:xfrm>
            <a:off x="1097280" y="1442369"/>
            <a:ext cx="10523590" cy="4845462"/>
          </a:xfrm>
        </p:spPr>
        <p:txBody>
          <a:bodyPr>
            <a:normAutofit lnSpcReduction="10000"/>
          </a:bodyPr>
          <a:lstStyle/>
          <a:p>
            <a:r>
              <a:rPr lang="en-US" dirty="0"/>
              <a:t>Countermeasures are your ideas for tackling the situation; the changes to be made to your processes that will move the organization closer to ideal by addressing root causes. Countermeasures should aim to:</a:t>
            </a:r>
          </a:p>
          <a:p>
            <a:pPr lvl="1"/>
            <a:r>
              <a:rPr lang="en-US" dirty="0"/>
              <a:t>Specify the intended outcome and the plan for achieving it.</a:t>
            </a:r>
          </a:p>
          <a:p>
            <a:pPr lvl="1"/>
            <a:r>
              <a:rPr lang="en-US" dirty="0"/>
              <a:t>Create clear, direct connections between people responsible for steps in the process.</a:t>
            </a:r>
          </a:p>
          <a:p>
            <a:pPr lvl="1"/>
            <a:r>
              <a:rPr lang="en-US" dirty="0"/>
              <a:t>Reduce or eliminate loops, workarounds, and delays.</a:t>
            </a:r>
          </a:p>
          <a:p>
            <a:endParaRPr lang="en-US" altLang="en-US" dirty="0"/>
          </a:p>
        </p:txBody>
      </p:sp>
      <p:sp>
        <p:nvSpPr>
          <p:cNvPr id="25604" name="Slide Number Placeholder 3">
            <a:extLst>
              <a:ext uri="{FF2B5EF4-FFF2-40B4-BE49-F238E27FC236}">
                <a16:creationId xmlns:a16="http://schemas.microsoft.com/office/drawing/2014/main" id="{766EA032-CC57-434B-A157-D59E4B718277}"/>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1B82BF0-0AAF-4274-B290-88848108C25E}" type="slidenum">
              <a:rPr lang="en-GB" altLang="en-US" smtClean="0"/>
              <a:pPr/>
              <a:t>17</a:t>
            </a:fld>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7FEFC-BA8E-4112-82F9-0425641AC502}"/>
              </a:ext>
            </a:extLst>
          </p:cNvPr>
          <p:cNvSpPr>
            <a:spLocks noGrp="1"/>
          </p:cNvSpPr>
          <p:nvPr>
            <p:ph type="title"/>
          </p:nvPr>
        </p:nvSpPr>
        <p:spPr>
          <a:xfrm>
            <a:off x="1066800" y="391591"/>
            <a:ext cx="10058400" cy="806894"/>
          </a:xfrm>
        </p:spPr>
        <p:txBody>
          <a:bodyPr/>
          <a:lstStyle/>
          <a:p>
            <a:r>
              <a:rPr lang="en-GB" dirty="0"/>
              <a:t>4: Define your target state</a:t>
            </a:r>
            <a:endParaRPr lang="en-US" dirty="0"/>
          </a:p>
        </p:txBody>
      </p:sp>
      <p:sp>
        <p:nvSpPr>
          <p:cNvPr id="26627" name="Content Placeholder 2">
            <a:extLst>
              <a:ext uri="{FF2B5EF4-FFF2-40B4-BE49-F238E27FC236}">
                <a16:creationId xmlns:a16="http://schemas.microsoft.com/office/drawing/2014/main" id="{E7D7AA83-3B58-4F8A-8960-7FDCC41DF8B0}"/>
              </a:ext>
            </a:extLst>
          </p:cNvPr>
          <p:cNvSpPr>
            <a:spLocks noGrp="1"/>
          </p:cNvSpPr>
          <p:nvPr>
            <p:ph idx="1"/>
          </p:nvPr>
        </p:nvSpPr>
        <p:spPr>
          <a:xfrm>
            <a:off x="1097280" y="1442369"/>
            <a:ext cx="10523590" cy="4845462"/>
          </a:xfrm>
        </p:spPr>
        <p:txBody>
          <a:bodyPr/>
          <a:lstStyle/>
          <a:p>
            <a:r>
              <a:rPr lang="en-US" altLang="en-US"/>
              <a:t>Once you’ve selected your countermeasures, you are able to clearly define your target state. In the A3 process, you communicate our target state through a process map. Be sure to note where the changes in the process are occurring so they can be observed.</a:t>
            </a:r>
          </a:p>
          <a:p>
            <a:endParaRPr lang="en-US" altLang="en-US"/>
          </a:p>
        </p:txBody>
      </p:sp>
      <p:sp>
        <p:nvSpPr>
          <p:cNvPr id="26628" name="Slide Number Placeholder 3">
            <a:extLst>
              <a:ext uri="{FF2B5EF4-FFF2-40B4-BE49-F238E27FC236}">
                <a16:creationId xmlns:a16="http://schemas.microsoft.com/office/drawing/2014/main" id="{09DBE81D-1A5B-4797-B9AC-8B8594D51F1B}"/>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422AB88-A9CA-4210-82EE-2FAADE157780}" type="slidenum">
              <a:rPr lang="en-GB" altLang="en-US" smtClean="0"/>
              <a:pPr/>
              <a:t>18</a:t>
            </a:fld>
            <a:endParaRPr lang="en-GB"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037C-CD06-4B27-90C1-32F504028155}"/>
              </a:ext>
            </a:extLst>
          </p:cNvPr>
          <p:cNvSpPr>
            <a:spLocks noGrp="1"/>
          </p:cNvSpPr>
          <p:nvPr>
            <p:ph type="title"/>
          </p:nvPr>
        </p:nvSpPr>
        <p:spPr>
          <a:xfrm>
            <a:off x="1066800" y="391591"/>
            <a:ext cx="10058400" cy="806894"/>
          </a:xfrm>
        </p:spPr>
        <p:txBody>
          <a:bodyPr>
            <a:normAutofit fontScale="90000"/>
          </a:bodyPr>
          <a:lstStyle/>
          <a:p>
            <a:r>
              <a:rPr lang="en-GB" dirty="0"/>
              <a:t>5: Develop a plan for implementation</a:t>
            </a:r>
            <a:endParaRPr lang="en-US" dirty="0"/>
          </a:p>
        </p:txBody>
      </p:sp>
      <p:sp>
        <p:nvSpPr>
          <p:cNvPr id="27651" name="Content Placeholder 2">
            <a:extLst>
              <a:ext uri="{FF2B5EF4-FFF2-40B4-BE49-F238E27FC236}">
                <a16:creationId xmlns:a16="http://schemas.microsoft.com/office/drawing/2014/main" id="{8970DFEF-F841-4DDD-BD8F-D8017910FD73}"/>
              </a:ext>
            </a:extLst>
          </p:cNvPr>
          <p:cNvSpPr>
            <a:spLocks noGrp="1"/>
          </p:cNvSpPr>
          <p:nvPr>
            <p:ph idx="1"/>
          </p:nvPr>
        </p:nvSpPr>
        <p:spPr>
          <a:xfrm>
            <a:off x="1097280" y="1442369"/>
            <a:ext cx="10523590" cy="4845462"/>
          </a:xfrm>
        </p:spPr>
        <p:txBody>
          <a:bodyPr>
            <a:normAutofit lnSpcReduction="10000"/>
          </a:bodyPr>
          <a:lstStyle/>
          <a:p>
            <a:r>
              <a:rPr lang="en-US" dirty="0"/>
              <a:t>Now that you’ve defined your target state, you can develop a plan for how to achieve it. Implementation plans should include:</a:t>
            </a:r>
          </a:p>
          <a:p>
            <a:pPr lvl="1"/>
            <a:r>
              <a:rPr lang="en-US" dirty="0"/>
              <a:t>A task list to get the countermeasures in place</a:t>
            </a:r>
          </a:p>
          <a:p>
            <a:pPr lvl="1"/>
            <a:r>
              <a:rPr lang="en-US" dirty="0"/>
              <a:t>Who is responsible for what</a:t>
            </a:r>
          </a:p>
          <a:p>
            <a:pPr lvl="1"/>
            <a:r>
              <a:rPr lang="en-US" dirty="0"/>
              <a:t>Due dates for any time-sensitive work items</a:t>
            </a:r>
          </a:p>
          <a:p>
            <a:r>
              <a:rPr lang="en-US" dirty="0"/>
              <a:t>Most teams choose to document their implementation plan in their A3.</a:t>
            </a:r>
          </a:p>
          <a:p>
            <a:endParaRPr lang="en-US" altLang="en-US" dirty="0"/>
          </a:p>
        </p:txBody>
      </p:sp>
      <p:sp>
        <p:nvSpPr>
          <p:cNvPr id="27652" name="Slide Number Placeholder 3">
            <a:extLst>
              <a:ext uri="{FF2B5EF4-FFF2-40B4-BE49-F238E27FC236}">
                <a16:creationId xmlns:a16="http://schemas.microsoft.com/office/drawing/2014/main" id="{E4659F58-A6DA-4D19-B22E-9CBF474EFE94}"/>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7186108-8D77-4F4D-9D94-9E5BFF542D3C}" type="slidenum">
              <a:rPr lang="en-GB" altLang="en-US" smtClean="0"/>
              <a:pPr/>
              <a:t>19</a:t>
            </a:fld>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a:extLst>
              <a:ext uri="{FF2B5EF4-FFF2-40B4-BE49-F238E27FC236}">
                <a16:creationId xmlns:a16="http://schemas.microsoft.com/office/drawing/2014/main" id="{0DED8F1E-F82D-4216-BF0B-A08FE213F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4734" t="54399" r="1871" b="800"/>
          <a:stretch>
            <a:fillRect/>
          </a:stretch>
        </p:blipFill>
        <p:spPr bwMode="auto">
          <a:xfrm>
            <a:off x="8759826" y="4764"/>
            <a:ext cx="1800225"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9C53595-4672-4BF7-A4AB-9B7AD2C02B5A}"/>
              </a:ext>
            </a:extLst>
          </p:cNvPr>
          <p:cNvSpPr>
            <a:spLocks noGrp="1"/>
          </p:cNvSpPr>
          <p:nvPr>
            <p:ph type="title"/>
          </p:nvPr>
        </p:nvSpPr>
        <p:spPr>
          <a:xfrm>
            <a:off x="1066800" y="391591"/>
            <a:ext cx="10058400" cy="806894"/>
          </a:xfrm>
        </p:spPr>
        <p:txBody>
          <a:bodyPr/>
          <a:lstStyle/>
          <a:p>
            <a:r>
              <a:rPr lang="en-GB" dirty="0"/>
              <a:t>Plan–Do–Check–Act (PDCA)</a:t>
            </a:r>
            <a:endParaRPr lang="en-US" dirty="0"/>
          </a:p>
        </p:txBody>
      </p:sp>
      <p:sp>
        <p:nvSpPr>
          <p:cNvPr id="10244" name="Content Placeholder 2">
            <a:extLst>
              <a:ext uri="{FF2B5EF4-FFF2-40B4-BE49-F238E27FC236}">
                <a16:creationId xmlns:a16="http://schemas.microsoft.com/office/drawing/2014/main" id="{CEEDFBAB-48A9-4480-9053-6666E810B0F8}"/>
              </a:ext>
            </a:extLst>
          </p:cNvPr>
          <p:cNvSpPr>
            <a:spLocks noGrp="1"/>
          </p:cNvSpPr>
          <p:nvPr>
            <p:ph idx="1"/>
          </p:nvPr>
        </p:nvSpPr>
        <p:spPr>
          <a:xfrm>
            <a:off x="1097280" y="1442369"/>
            <a:ext cx="10523590" cy="4845462"/>
          </a:xfrm>
        </p:spPr>
        <p:txBody>
          <a:bodyPr>
            <a:normAutofit fontScale="62500" lnSpcReduction="20000"/>
          </a:bodyPr>
          <a:lstStyle/>
          <a:p>
            <a:r>
              <a:rPr lang="en-GB" altLang="en-US" dirty="0"/>
              <a:t>Framework for problem-solving, continuous improvement and change</a:t>
            </a:r>
          </a:p>
          <a:p>
            <a:r>
              <a:rPr lang="en-GB" altLang="en-US" dirty="0"/>
              <a:t>Widely recognized as the basis of continually improving the quality of processes, products and services</a:t>
            </a:r>
          </a:p>
          <a:p>
            <a:r>
              <a:rPr lang="en-GB" altLang="en-US" dirty="0"/>
              <a:t>Provides a simple and structured approach for solving quality-related problems</a:t>
            </a:r>
          </a:p>
          <a:p>
            <a:r>
              <a:rPr lang="en-GB" altLang="en-US" dirty="0"/>
              <a:t>Multiple iterations of the PDCA cycle may be necessary to solve the problem permanently  and reach the ultimate goal</a:t>
            </a:r>
          </a:p>
          <a:p>
            <a:r>
              <a:rPr lang="en-GB" altLang="en-US" dirty="0"/>
              <a:t>Used to verify the feasibility of a problem whether it is an incremental or breakthrough improvement</a:t>
            </a:r>
          </a:p>
          <a:p>
            <a:r>
              <a:rPr lang="en-GB" altLang="en-US" dirty="0"/>
              <a:t>Often used when:</a:t>
            </a:r>
          </a:p>
          <a:p>
            <a:pPr lvl="1"/>
            <a:r>
              <a:rPr lang="en-GB" altLang="en-US" dirty="0"/>
              <a:t>Intending to make minor changes to a process</a:t>
            </a:r>
          </a:p>
          <a:p>
            <a:pPr lvl="1"/>
            <a:r>
              <a:rPr lang="en-GB" altLang="en-US" dirty="0"/>
              <a:t>Solution to the problem is known</a:t>
            </a:r>
          </a:p>
          <a:p>
            <a:endParaRPr lang="en-US" altLang="en-US" dirty="0"/>
          </a:p>
        </p:txBody>
      </p:sp>
      <p:sp>
        <p:nvSpPr>
          <p:cNvPr id="10245" name="Slide Number Placeholder 3">
            <a:extLst>
              <a:ext uri="{FF2B5EF4-FFF2-40B4-BE49-F238E27FC236}">
                <a16:creationId xmlns:a16="http://schemas.microsoft.com/office/drawing/2014/main" id="{482916CB-522C-49BF-AB65-71B44FA4895E}"/>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D514FB1-DC86-4550-AC33-8F6E1C9CB493}" type="slidenum">
              <a:rPr lang="en-GB" altLang="en-US" smtClean="0"/>
              <a:pPr/>
              <a:t>2</a:t>
            </a:fld>
            <a:endParaRPr lang="en-GB"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CB52-57EE-422E-9C6E-1520BB79B0BC}"/>
              </a:ext>
            </a:extLst>
          </p:cNvPr>
          <p:cNvSpPr>
            <a:spLocks noGrp="1"/>
          </p:cNvSpPr>
          <p:nvPr>
            <p:ph type="title"/>
          </p:nvPr>
        </p:nvSpPr>
        <p:spPr>
          <a:xfrm>
            <a:off x="1066800" y="391591"/>
            <a:ext cx="10058400" cy="806894"/>
          </a:xfrm>
        </p:spPr>
        <p:txBody>
          <a:bodyPr>
            <a:normAutofit fontScale="90000"/>
          </a:bodyPr>
          <a:lstStyle/>
          <a:p>
            <a:r>
              <a:rPr lang="en-GB" dirty="0"/>
              <a:t>6: Develop a follow-up plan with predicted outcomes</a:t>
            </a:r>
            <a:endParaRPr lang="en-US" dirty="0"/>
          </a:p>
        </p:txBody>
      </p:sp>
      <p:sp>
        <p:nvSpPr>
          <p:cNvPr id="28675" name="Content Placeholder 2">
            <a:extLst>
              <a:ext uri="{FF2B5EF4-FFF2-40B4-BE49-F238E27FC236}">
                <a16:creationId xmlns:a16="http://schemas.microsoft.com/office/drawing/2014/main" id="{BDB05F0E-B68F-4CD5-9635-C01370251995}"/>
              </a:ext>
            </a:extLst>
          </p:cNvPr>
          <p:cNvSpPr>
            <a:spLocks noGrp="1"/>
          </p:cNvSpPr>
          <p:nvPr>
            <p:ph idx="1"/>
          </p:nvPr>
        </p:nvSpPr>
        <p:spPr>
          <a:xfrm>
            <a:off x="1097280" y="1442369"/>
            <a:ext cx="10523590" cy="4845462"/>
          </a:xfrm>
        </p:spPr>
        <p:txBody>
          <a:bodyPr>
            <a:normAutofit fontScale="92500"/>
          </a:bodyPr>
          <a:lstStyle/>
          <a:p>
            <a:r>
              <a:rPr lang="en-US" dirty="0"/>
              <a:t>A follow-up plan allows Lean teams to check their work; it allows them to verify whether they actually understood the current condition well enough to improve it. A follow-up plan is a critical step in process improvement because it can help teams make sure the:</a:t>
            </a:r>
          </a:p>
          <a:p>
            <a:pPr lvl="1"/>
            <a:r>
              <a:rPr lang="en-US" dirty="0"/>
              <a:t>implementation plan was executed</a:t>
            </a:r>
          </a:p>
          <a:p>
            <a:pPr lvl="1"/>
            <a:r>
              <a:rPr lang="en-US" dirty="0"/>
              <a:t>target condition was realized</a:t>
            </a:r>
          </a:p>
          <a:p>
            <a:pPr lvl="1"/>
            <a:r>
              <a:rPr lang="en-US" dirty="0"/>
              <a:t>expected results were achieved</a:t>
            </a:r>
          </a:p>
          <a:p>
            <a:endParaRPr lang="en-US" altLang="en-US" dirty="0"/>
          </a:p>
        </p:txBody>
      </p:sp>
      <p:sp>
        <p:nvSpPr>
          <p:cNvPr id="28676" name="Slide Number Placeholder 3">
            <a:extLst>
              <a:ext uri="{FF2B5EF4-FFF2-40B4-BE49-F238E27FC236}">
                <a16:creationId xmlns:a16="http://schemas.microsoft.com/office/drawing/2014/main" id="{682D5047-34B8-49BE-B49E-37E3EBD7053A}"/>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0890023-576E-4965-9E1E-1A36900D7C26}" type="slidenum">
              <a:rPr lang="en-GB" altLang="en-US" smtClean="0"/>
              <a:pPr/>
              <a:t>20</a:t>
            </a:fld>
            <a:endParaRPr lang="en-GB"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787560-EB78-4E86-8A53-A110747830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3094FB-1D53-4D83-B89C-8CF98BFF8823}"/>
              </a:ext>
            </a:extLst>
          </p:cNvPr>
          <p:cNvSpPr>
            <a:spLocks noGrp="1"/>
          </p:cNvSpPr>
          <p:nvPr>
            <p:ph idx="1"/>
          </p:nvPr>
        </p:nvSpPr>
        <p:spPr>
          <a:xfrm>
            <a:off x="1097280" y="1442369"/>
            <a:ext cx="10523590" cy="4845462"/>
          </a:xfrm>
        </p:spPr>
        <p:txBody>
          <a:bodyPr/>
          <a:lstStyle/>
          <a:p>
            <a:r>
              <a:rPr lang="en-US" dirty="0"/>
              <a:t>These first six steps are captured in the A3 report. Most teams use a template for their A3.</a:t>
            </a:r>
          </a:p>
          <a:p>
            <a:endParaRPr lang="en-US" dirty="0"/>
          </a:p>
        </p:txBody>
      </p:sp>
      <p:sp>
        <p:nvSpPr>
          <p:cNvPr id="29700" name="Slide Number Placeholder 3">
            <a:extLst>
              <a:ext uri="{FF2B5EF4-FFF2-40B4-BE49-F238E27FC236}">
                <a16:creationId xmlns:a16="http://schemas.microsoft.com/office/drawing/2014/main" id="{A6719A81-C352-4D6C-8124-CEB3AFCB819A}"/>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3D70439-5B3B-42C7-9C1C-3C950B901D66}" type="slidenum">
              <a:rPr lang="en-GB" altLang="en-US" smtClean="0"/>
              <a:pPr/>
              <a:t>21</a:t>
            </a:fld>
            <a:endParaRPr lang="en-GB"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D52A5D-01D1-4333-820C-53456C6FCB23}"/>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3FCBEA07-7F02-4201-8076-B3F08792588B}"/>
              </a:ext>
            </a:extLst>
          </p:cNvPr>
          <p:cNvSpPr>
            <a:spLocks noGrp="1"/>
          </p:cNvSpPr>
          <p:nvPr>
            <p:ph idx="1"/>
          </p:nvPr>
        </p:nvSpPr>
        <p:spPr/>
        <p:txBody>
          <a:bodyPr/>
          <a:lstStyle/>
          <a:p>
            <a:endParaRPr lang="en-US"/>
          </a:p>
        </p:txBody>
      </p:sp>
      <p:sp>
        <p:nvSpPr>
          <p:cNvPr id="30724" name="Slide Number Placeholder 3">
            <a:extLst>
              <a:ext uri="{FF2B5EF4-FFF2-40B4-BE49-F238E27FC236}">
                <a16:creationId xmlns:a16="http://schemas.microsoft.com/office/drawing/2014/main" id="{CFD47E17-C82E-4280-9DAE-474E8469C613}"/>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90A4A47-994D-4DA4-80C7-CC97DBAB3A92}" type="slidenum">
              <a:rPr lang="en-GB" altLang="en-US" smtClean="0"/>
              <a:pPr/>
              <a:t>22</a:t>
            </a:fld>
            <a:endParaRPr lang="en-GB" altLang="en-US"/>
          </a:p>
        </p:txBody>
      </p:sp>
      <p:pic>
        <p:nvPicPr>
          <p:cNvPr id="30725" name="Picture 5">
            <a:extLst>
              <a:ext uri="{FF2B5EF4-FFF2-40B4-BE49-F238E27FC236}">
                <a16:creationId xmlns:a16="http://schemas.microsoft.com/office/drawing/2014/main" id="{197AE7B2-AEF0-4D4B-8C18-ABAAEB70F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264" y="71439"/>
            <a:ext cx="9007475" cy="671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F66D30-4B7F-4C8F-86AC-D4CAF58FE37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9F5EC49A-5280-4DBD-A3AF-8FD817DE51FB}"/>
              </a:ext>
            </a:extLst>
          </p:cNvPr>
          <p:cNvSpPr>
            <a:spLocks noGrp="1"/>
          </p:cNvSpPr>
          <p:nvPr>
            <p:ph idx="1"/>
          </p:nvPr>
        </p:nvSpPr>
        <p:spPr/>
        <p:txBody>
          <a:bodyPr/>
          <a:lstStyle/>
          <a:p>
            <a:endParaRPr lang="en-US"/>
          </a:p>
        </p:txBody>
      </p:sp>
      <p:sp>
        <p:nvSpPr>
          <p:cNvPr id="31748" name="Slide Number Placeholder 3">
            <a:extLst>
              <a:ext uri="{FF2B5EF4-FFF2-40B4-BE49-F238E27FC236}">
                <a16:creationId xmlns:a16="http://schemas.microsoft.com/office/drawing/2014/main" id="{7404613D-F97B-4E7E-BD04-136C707270C5}"/>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D39C860-8AEC-4C5A-BB22-E9AB813E5640}" type="slidenum">
              <a:rPr lang="en-GB" altLang="en-US" smtClean="0"/>
              <a:pPr/>
              <a:t>23</a:t>
            </a:fld>
            <a:endParaRPr lang="en-GB" altLang="en-US"/>
          </a:p>
        </p:txBody>
      </p:sp>
      <p:pic>
        <p:nvPicPr>
          <p:cNvPr id="31749" name="Picture 5">
            <a:extLst>
              <a:ext uri="{FF2B5EF4-FFF2-40B4-BE49-F238E27FC236}">
                <a16:creationId xmlns:a16="http://schemas.microsoft.com/office/drawing/2014/main" id="{315173C9-EAA6-42D7-AE64-39493D746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025" y="30164"/>
            <a:ext cx="8936038" cy="675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A57157-6432-48AB-88D1-E4CE25D62A4B}"/>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CD3B73BA-3D0D-4595-A0B7-1629031A8A51}"/>
              </a:ext>
            </a:extLst>
          </p:cNvPr>
          <p:cNvSpPr>
            <a:spLocks noGrp="1"/>
          </p:cNvSpPr>
          <p:nvPr>
            <p:ph idx="1"/>
          </p:nvPr>
        </p:nvSpPr>
        <p:spPr/>
        <p:txBody>
          <a:bodyPr/>
          <a:lstStyle/>
          <a:p>
            <a:endParaRPr lang="en-US"/>
          </a:p>
        </p:txBody>
      </p:sp>
      <p:sp>
        <p:nvSpPr>
          <p:cNvPr id="32772" name="Slide Number Placeholder 3">
            <a:extLst>
              <a:ext uri="{FF2B5EF4-FFF2-40B4-BE49-F238E27FC236}">
                <a16:creationId xmlns:a16="http://schemas.microsoft.com/office/drawing/2014/main" id="{5E07B41F-070D-45DF-8070-4C4E33754C69}"/>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8868B96-2B57-443E-93AD-1528DA94BB56}" type="slidenum">
              <a:rPr lang="en-GB" altLang="en-US" smtClean="0"/>
              <a:pPr/>
              <a:t>24</a:t>
            </a:fld>
            <a:endParaRPr lang="en-GB" altLang="en-US"/>
          </a:p>
        </p:txBody>
      </p:sp>
      <p:pic>
        <p:nvPicPr>
          <p:cNvPr id="32773" name="Picture 5">
            <a:extLst>
              <a:ext uri="{FF2B5EF4-FFF2-40B4-BE49-F238E27FC236}">
                <a16:creationId xmlns:a16="http://schemas.microsoft.com/office/drawing/2014/main" id="{B430862A-110F-4B66-92ED-47D0F775C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426" y="352425"/>
            <a:ext cx="8970963"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0598B-48DF-4074-BD2A-E623275399BB}"/>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4640F388-60DB-40BF-AECA-4646B979C950}"/>
              </a:ext>
            </a:extLst>
          </p:cNvPr>
          <p:cNvSpPr>
            <a:spLocks noGrp="1"/>
          </p:cNvSpPr>
          <p:nvPr>
            <p:ph idx="1"/>
          </p:nvPr>
        </p:nvSpPr>
        <p:spPr/>
        <p:txBody>
          <a:bodyPr/>
          <a:lstStyle/>
          <a:p>
            <a:endParaRPr lang="en-US"/>
          </a:p>
        </p:txBody>
      </p:sp>
      <p:sp>
        <p:nvSpPr>
          <p:cNvPr id="33796" name="Slide Number Placeholder 3">
            <a:extLst>
              <a:ext uri="{FF2B5EF4-FFF2-40B4-BE49-F238E27FC236}">
                <a16:creationId xmlns:a16="http://schemas.microsoft.com/office/drawing/2014/main" id="{B682CFD0-0335-486D-9335-AABA3366E8BD}"/>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2B3A166-2642-4703-993C-60AEB42A2352}" type="slidenum">
              <a:rPr lang="en-GB" altLang="en-US" smtClean="0"/>
              <a:pPr/>
              <a:t>25</a:t>
            </a:fld>
            <a:endParaRPr lang="en-GB" altLang="en-US"/>
          </a:p>
        </p:txBody>
      </p:sp>
      <p:pic>
        <p:nvPicPr>
          <p:cNvPr id="33797" name="Picture 5">
            <a:extLst>
              <a:ext uri="{FF2B5EF4-FFF2-40B4-BE49-F238E27FC236}">
                <a16:creationId xmlns:a16="http://schemas.microsoft.com/office/drawing/2014/main" id="{01F06ACD-E984-41F5-B2CC-24097E3A8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463" y="42863"/>
            <a:ext cx="8748712" cy="658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A6601D-C93B-48FB-B1B5-EF2B4DFE51A1}"/>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C201EA88-AF9B-4E8A-B823-1AF1B3908863}"/>
              </a:ext>
            </a:extLst>
          </p:cNvPr>
          <p:cNvSpPr>
            <a:spLocks noGrp="1"/>
          </p:cNvSpPr>
          <p:nvPr>
            <p:ph idx="1"/>
          </p:nvPr>
        </p:nvSpPr>
        <p:spPr/>
        <p:txBody>
          <a:bodyPr/>
          <a:lstStyle/>
          <a:p>
            <a:endParaRPr lang="en-US"/>
          </a:p>
        </p:txBody>
      </p:sp>
      <p:sp>
        <p:nvSpPr>
          <p:cNvPr id="34820" name="Slide Number Placeholder 3">
            <a:extLst>
              <a:ext uri="{FF2B5EF4-FFF2-40B4-BE49-F238E27FC236}">
                <a16:creationId xmlns:a16="http://schemas.microsoft.com/office/drawing/2014/main" id="{7CFE9C4D-B0AD-4C94-9B73-571AB898D9CA}"/>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C8DFAD7-3E9C-4D7B-838F-398606BBCEBB}" type="slidenum">
              <a:rPr lang="en-GB" altLang="en-US" smtClean="0"/>
              <a:pPr/>
              <a:t>26</a:t>
            </a:fld>
            <a:endParaRPr lang="en-GB" altLang="en-US"/>
          </a:p>
        </p:txBody>
      </p:sp>
      <p:pic>
        <p:nvPicPr>
          <p:cNvPr id="34821" name="Picture 5">
            <a:extLst>
              <a:ext uri="{FF2B5EF4-FFF2-40B4-BE49-F238E27FC236}">
                <a16:creationId xmlns:a16="http://schemas.microsoft.com/office/drawing/2014/main" id="{F2DBD6EF-A328-4081-81F3-72828DF6A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963" y="76200"/>
            <a:ext cx="8909050" cy="665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D7DE-0726-4B5C-84CF-B3CC19E0A73A}"/>
              </a:ext>
            </a:extLst>
          </p:cNvPr>
          <p:cNvSpPr>
            <a:spLocks noGrp="1"/>
          </p:cNvSpPr>
          <p:nvPr>
            <p:ph type="title"/>
          </p:nvPr>
        </p:nvSpPr>
        <p:spPr>
          <a:xfrm>
            <a:off x="1066800" y="391591"/>
            <a:ext cx="10058400" cy="806894"/>
          </a:xfrm>
        </p:spPr>
        <p:txBody>
          <a:bodyPr/>
          <a:lstStyle/>
          <a:p>
            <a:r>
              <a:rPr lang="en-GB" dirty="0"/>
              <a:t>7: Get everyone on board</a:t>
            </a:r>
            <a:endParaRPr lang="en-US" dirty="0"/>
          </a:p>
        </p:txBody>
      </p:sp>
      <p:sp>
        <p:nvSpPr>
          <p:cNvPr id="35843" name="Content Placeholder 2">
            <a:extLst>
              <a:ext uri="{FF2B5EF4-FFF2-40B4-BE49-F238E27FC236}">
                <a16:creationId xmlns:a16="http://schemas.microsoft.com/office/drawing/2014/main" id="{0B4B6E10-5F94-4975-B605-19A40B0ED104}"/>
              </a:ext>
            </a:extLst>
          </p:cNvPr>
          <p:cNvSpPr>
            <a:spLocks noGrp="1"/>
          </p:cNvSpPr>
          <p:nvPr>
            <p:ph idx="1"/>
          </p:nvPr>
        </p:nvSpPr>
        <p:spPr>
          <a:xfrm>
            <a:off x="1097280" y="1442369"/>
            <a:ext cx="10523590" cy="4845462"/>
          </a:xfrm>
        </p:spPr>
        <p:txBody>
          <a:bodyPr/>
          <a:lstStyle/>
          <a:p>
            <a:r>
              <a:rPr lang="en-US" altLang="en-US"/>
              <a:t>The goal for any systemic improvement is that it improves every part of the system. This is why it’s vital to include everyone who might be affected by the implementation or the target state in the conversation before changes are made.</a:t>
            </a:r>
          </a:p>
        </p:txBody>
      </p:sp>
      <p:sp>
        <p:nvSpPr>
          <p:cNvPr id="35844" name="Slide Number Placeholder 3">
            <a:extLst>
              <a:ext uri="{FF2B5EF4-FFF2-40B4-BE49-F238E27FC236}">
                <a16:creationId xmlns:a16="http://schemas.microsoft.com/office/drawing/2014/main" id="{173908EF-7F77-4E45-88E8-1D711CDB8C63}"/>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D50B08B-0A7D-4B76-B115-5562733D3BB8}" type="slidenum">
              <a:rPr lang="en-GB" altLang="en-US" smtClean="0"/>
              <a:pPr/>
              <a:t>27</a:t>
            </a:fld>
            <a:endParaRPr lang="en-GB"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BCD3-611A-48AE-BE9C-4779F52197A0}"/>
              </a:ext>
            </a:extLst>
          </p:cNvPr>
          <p:cNvSpPr>
            <a:spLocks noGrp="1"/>
          </p:cNvSpPr>
          <p:nvPr>
            <p:ph type="title"/>
          </p:nvPr>
        </p:nvSpPr>
        <p:spPr>
          <a:xfrm>
            <a:off x="1066800" y="391591"/>
            <a:ext cx="10058400" cy="806894"/>
          </a:xfrm>
        </p:spPr>
        <p:txBody>
          <a:bodyPr/>
          <a:lstStyle/>
          <a:p>
            <a:r>
              <a:rPr lang="en-GB" dirty="0"/>
              <a:t>7: Get everyone on board</a:t>
            </a:r>
            <a:endParaRPr lang="en-US" dirty="0"/>
          </a:p>
        </p:txBody>
      </p:sp>
      <p:sp>
        <p:nvSpPr>
          <p:cNvPr id="29699" name="Content Placeholder 2">
            <a:extLst>
              <a:ext uri="{FF2B5EF4-FFF2-40B4-BE49-F238E27FC236}">
                <a16:creationId xmlns:a16="http://schemas.microsoft.com/office/drawing/2014/main" id="{67F5025F-D503-4175-B38E-5CA22F649293}"/>
              </a:ext>
            </a:extLst>
          </p:cNvPr>
          <p:cNvSpPr>
            <a:spLocks noGrp="1"/>
          </p:cNvSpPr>
          <p:nvPr>
            <p:ph idx="1"/>
          </p:nvPr>
        </p:nvSpPr>
        <p:spPr>
          <a:xfrm>
            <a:off x="1097280" y="1442369"/>
            <a:ext cx="10523590" cy="4845462"/>
          </a:xfrm>
        </p:spPr>
        <p:txBody>
          <a:bodyPr/>
          <a:lstStyle/>
          <a:p>
            <a:r>
              <a:rPr lang="en-US"/>
              <a:t>Building </a:t>
            </a:r>
            <a:r>
              <a:rPr lang="en-US" dirty="0"/>
              <a:t>consensus throughout the process is usually the most effective approach, which is why many teams choose to include this at each critical turning point in the A3 process. Depending on the scope of the work, it might also be important to inform executives and other stakeholders who might be impacted by the work.</a:t>
            </a:r>
          </a:p>
          <a:p>
            <a:endParaRPr lang="en-US" altLang="en-US" dirty="0"/>
          </a:p>
        </p:txBody>
      </p:sp>
      <p:sp>
        <p:nvSpPr>
          <p:cNvPr id="36868" name="Slide Number Placeholder 3">
            <a:extLst>
              <a:ext uri="{FF2B5EF4-FFF2-40B4-BE49-F238E27FC236}">
                <a16:creationId xmlns:a16="http://schemas.microsoft.com/office/drawing/2014/main" id="{2DB9B16A-D226-4B0F-A123-31DC4E842135}"/>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C8D9D4C-64C5-4DAF-BFFC-492282FC98AD}" type="slidenum">
              <a:rPr lang="en-GB" altLang="en-US" smtClean="0"/>
              <a:pPr/>
              <a:t>28</a:t>
            </a:fld>
            <a:endParaRPr lang="en-GB"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F741-AC99-44F6-921E-1A12E0436157}"/>
              </a:ext>
            </a:extLst>
          </p:cNvPr>
          <p:cNvSpPr>
            <a:spLocks noGrp="1"/>
          </p:cNvSpPr>
          <p:nvPr>
            <p:ph type="title"/>
          </p:nvPr>
        </p:nvSpPr>
        <p:spPr>
          <a:xfrm>
            <a:off x="1066800" y="391591"/>
            <a:ext cx="10058400" cy="806894"/>
          </a:xfrm>
        </p:spPr>
        <p:txBody>
          <a:bodyPr/>
          <a:lstStyle/>
          <a:p>
            <a:r>
              <a:rPr lang="en-GB" dirty="0"/>
              <a:t>8: Implement!</a:t>
            </a:r>
            <a:endParaRPr lang="en-US" dirty="0"/>
          </a:p>
        </p:txBody>
      </p:sp>
      <p:sp>
        <p:nvSpPr>
          <p:cNvPr id="37891" name="Content Placeholder 2">
            <a:extLst>
              <a:ext uri="{FF2B5EF4-FFF2-40B4-BE49-F238E27FC236}">
                <a16:creationId xmlns:a16="http://schemas.microsoft.com/office/drawing/2014/main" id="{EE92BB67-85FC-4B41-9196-019FB3E6202B}"/>
              </a:ext>
            </a:extLst>
          </p:cNvPr>
          <p:cNvSpPr>
            <a:spLocks noGrp="1"/>
          </p:cNvSpPr>
          <p:nvPr>
            <p:ph idx="1"/>
          </p:nvPr>
        </p:nvSpPr>
        <p:spPr>
          <a:xfrm>
            <a:off x="1097280" y="1442369"/>
            <a:ext cx="10523590" cy="4845462"/>
          </a:xfrm>
        </p:spPr>
        <p:txBody>
          <a:bodyPr/>
          <a:lstStyle/>
          <a:p>
            <a:r>
              <a:rPr lang="en-US" altLang="en-US"/>
              <a:t>Now it’s time for implementation. Follow the implementation as discussed, observing opportunities for improvement along the way.</a:t>
            </a:r>
          </a:p>
          <a:p>
            <a:endParaRPr lang="en-US" altLang="en-US"/>
          </a:p>
        </p:txBody>
      </p:sp>
      <p:sp>
        <p:nvSpPr>
          <p:cNvPr id="37892" name="Slide Number Placeholder 3">
            <a:extLst>
              <a:ext uri="{FF2B5EF4-FFF2-40B4-BE49-F238E27FC236}">
                <a16:creationId xmlns:a16="http://schemas.microsoft.com/office/drawing/2014/main" id="{096E9485-5216-4C89-9A90-150639A1B886}"/>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3B77AFB-933B-481E-8920-B8EAF3116AD0}" type="slidenum">
              <a:rPr lang="en-GB" altLang="en-US" smtClean="0"/>
              <a:pPr/>
              <a:t>29</a:t>
            </a:fld>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F909-0784-44F4-B6FA-07EBD8AC725F}"/>
              </a:ext>
            </a:extLst>
          </p:cNvPr>
          <p:cNvSpPr>
            <a:spLocks noGrp="1"/>
          </p:cNvSpPr>
          <p:nvPr>
            <p:ph type="title"/>
          </p:nvPr>
        </p:nvSpPr>
        <p:spPr>
          <a:xfrm>
            <a:off x="1066800" y="391591"/>
            <a:ext cx="10058400" cy="806894"/>
          </a:xfrm>
        </p:spPr>
        <p:txBody>
          <a:bodyPr/>
          <a:lstStyle/>
          <a:p>
            <a:r>
              <a:rPr lang="en-GB" dirty="0"/>
              <a:t>PDCA Benefits</a:t>
            </a:r>
            <a:endParaRPr lang="en-US" dirty="0"/>
          </a:p>
        </p:txBody>
      </p:sp>
      <p:sp>
        <p:nvSpPr>
          <p:cNvPr id="11267" name="Slide Number Placeholder 3">
            <a:extLst>
              <a:ext uri="{FF2B5EF4-FFF2-40B4-BE49-F238E27FC236}">
                <a16:creationId xmlns:a16="http://schemas.microsoft.com/office/drawing/2014/main" id="{33A4EC60-FC53-4610-B510-12A34984FCE5}"/>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3C0F7E3-DF26-43E2-A600-89D0565ACC82}" type="slidenum">
              <a:rPr lang="en-GB" altLang="en-US" smtClean="0"/>
              <a:pPr/>
              <a:t>3</a:t>
            </a:fld>
            <a:endParaRPr lang="en-GB" altLang="en-US"/>
          </a:p>
        </p:txBody>
      </p:sp>
      <p:pic>
        <p:nvPicPr>
          <p:cNvPr id="8" name="Picture 4">
            <a:extLst>
              <a:ext uri="{FF2B5EF4-FFF2-40B4-BE49-F238E27FC236}">
                <a16:creationId xmlns:a16="http://schemas.microsoft.com/office/drawing/2014/main" id="{B354949C-416C-4275-95EB-5B38D8F2F8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9279"/>
          <a:stretch>
            <a:fillRect/>
          </a:stretch>
        </p:blipFill>
        <p:spPr bwMode="auto">
          <a:xfrm>
            <a:off x="1375576" y="1419901"/>
            <a:ext cx="7598133" cy="3729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3159E-B8C0-49A1-9010-FB3A929A8779}"/>
              </a:ext>
            </a:extLst>
          </p:cNvPr>
          <p:cNvSpPr>
            <a:spLocks noGrp="1"/>
          </p:cNvSpPr>
          <p:nvPr>
            <p:ph type="title"/>
          </p:nvPr>
        </p:nvSpPr>
        <p:spPr>
          <a:xfrm>
            <a:off x="1066800" y="391591"/>
            <a:ext cx="10058400" cy="806894"/>
          </a:xfrm>
        </p:spPr>
        <p:txBody>
          <a:bodyPr/>
          <a:lstStyle/>
          <a:p>
            <a:r>
              <a:rPr lang="en-GB" dirty="0"/>
              <a:t>9: Evaluate Results</a:t>
            </a:r>
            <a:endParaRPr lang="en-US" dirty="0"/>
          </a:p>
        </p:txBody>
      </p:sp>
      <p:sp>
        <p:nvSpPr>
          <p:cNvPr id="38915" name="Content Placeholder 2">
            <a:extLst>
              <a:ext uri="{FF2B5EF4-FFF2-40B4-BE49-F238E27FC236}">
                <a16:creationId xmlns:a16="http://schemas.microsoft.com/office/drawing/2014/main" id="{B7E7570D-1E81-4601-B13E-F1491AF68834}"/>
              </a:ext>
            </a:extLst>
          </p:cNvPr>
          <p:cNvSpPr>
            <a:spLocks noGrp="1"/>
          </p:cNvSpPr>
          <p:nvPr>
            <p:ph idx="1"/>
          </p:nvPr>
        </p:nvSpPr>
        <p:spPr>
          <a:xfrm>
            <a:off x="1097280" y="1442369"/>
            <a:ext cx="10523590" cy="4845462"/>
          </a:xfrm>
        </p:spPr>
        <p:txBody>
          <a:bodyPr>
            <a:normAutofit fontScale="92500"/>
          </a:bodyPr>
          <a:lstStyle/>
          <a:p>
            <a:r>
              <a:rPr lang="en-US" altLang="en-US"/>
              <a:t>In far too many situations, the A3 process ends with implementation. It’s critical to measure the actual results and compare them to your predictions in order to learn.</a:t>
            </a:r>
          </a:p>
          <a:p>
            <a:r>
              <a:rPr lang="en-US" altLang="en-US"/>
              <a:t>If your actual results vary greatly from what was expected, do research to figure out why. Alter the process as necessary, and repeat implementation and follow-up until the goal is met.</a:t>
            </a:r>
            <a:br>
              <a:rPr lang="en-US" altLang="en-US"/>
            </a:br>
            <a:endParaRPr lang="en-US" altLang="en-US"/>
          </a:p>
        </p:txBody>
      </p:sp>
      <p:sp>
        <p:nvSpPr>
          <p:cNvPr id="38916" name="Slide Number Placeholder 3">
            <a:extLst>
              <a:ext uri="{FF2B5EF4-FFF2-40B4-BE49-F238E27FC236}">
                <a16:creationId xmlns:a16="http://schemas.microsoft.com/office/drawing/2014/main" id="{C9DB98C1-A35F-476F-832F-282ABE03FB33}"/>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36C2950-F3BF-4C32-A032-EB93D47595EE}" type="slidenum">
              <a:rPr lang="en-GB" altLang="en-US" smtClean="0"/>
              <a:pPr/>
              <a:t>30</a:t>
            </a:fld>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3B673-C2F6-4053-B7FE-D3016662D831}"/>
              </a:ext>
            </a:extLst>
          </p:cNvPr>
          <p:cNvSpPr>
            <a:spLocks noGrp="1"/>
          </p:cNvSpPr>
          <p:nvPr>
            <p:ph type="title"/>
          </p:nvPr>
        </p:nvSpPr>
        <p:spPr>
          <a:xfrm>
            <a:off x="1066800" y="391591"/>
            <a:ext cx="10058400" cy="806894"/>
          </a:xfrm>
        </p:spPr>
        <p:txBody>
          <a:bodyPr/>
          <a:lstStyle/>
          <a:p>
            <a:r>
              <a:rPr lang="en-GB" dirty="0"/>
              <a:t>PLAN Step</a:t>
            </a:r>
            <a:endParaRPr lang="en-US" dirty="0"/>
          </a:p>
        </p:txBody>
      </p:sp>
      <p:sp>
        <p:nvSpPr>
          <p:cNvPr id="5" name="Content Placeholder 4">
            <a:extLst>
              <a:ext uri="{FF2B5EF4-FFF2-40B4-BE49-F238E27FC236}">
                <a16:creationId xmlns:a16="http://schemas.microsoft.com/office/drawing/2014/main" id="{3606B285-DDE9-45CB-AC89-E973A30785F2}"/>
              </a:ext>
            </a:extLst>
          </p:cNvPr>
          <p:cNvSpPr>
            <a:spLocks noGrp="1"/>
          </p:cNvSpPr>
          <p:nvPr>
            <p:ph idx="1"/>
          </p:nvPr>
        </p:nvSpPr>
        <p:spPr/>
        <p:txBody>
          <a:bodyPr/>
          <a:lstStyle/>
          <a:p>
            <a:endParaRPr lang="en-US"/>
          </a:p>
        </p:txBody>
      </p:sp>
      <p:sp>
        <p:nvSpPr>
          <p:cNvPr id="12291" name="Slide Number Placeholder 3">
            <a:extLst>
              <a:ext uri="{FF2B5EF4-FFF2-40B4-BE49-F238E27FC236}">
                <a16:creationId xmlns:a16="http://schemas.microsoft.com/office/drawing/2014/main" id="{9851A8AE-B43C-476C-9F75-B7688F9E8A5E}"/>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8FC0458-C3C1-40E4-B5E3-242415717287}" type="slidenum">
              <a:rPr lang="en-GB" altLang="en-US" smtClean="0"/>
              <a:pPr/>
              <a:t>4</a:t>
            </a:fld>
            <a:endParaRPr lang="en-GB" altLang="en-US"/>
          </a:p>
        </p:txBody>
      </p:sp>
      <p:pic>
        <p:nvPicPr>
          <p:cNvPr id="12292" name="Picture 4">
            <a:extLst>
              <a:ext uri="{FF2B5EF4-FFF2-40B4-BE49-F238E27FC236}">
                <a16:creationId xmlns:a16="http://schemas.microsoft.com/office/drawing/2014/main" id="{DC9402F2-A6A1-478A-8B8E-4DCFF4769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3019"/>
          <a:stretch>
            <a:fillRect/>
          </a:stretch>
        </p:blipFill>
        <p:spPr bwMode="auto">
          <a:xfrm>
            <a:off x="1097281" y="1602500"/>
            <a:ext cx="9434196" cy="3447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a:extLst>
              <a:ext uri="{FF2B5EF4-FFF2-40B4-BE49-F238E27FC236}">
                <a16:creationId xmlns:a16="http://schemas.microsoft.com/office/drawing/2014/main" id="{B2AB66CC-9FF4-47C8-BB32-2AD66B353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8638" b="25124"/>
          <a:stretch>
            <a:fillRect/>
          </a:stretch>
        </p:blipFill>
        <p:spPr bwMode="auto">
          <a:xfrm>
            <a:off x="8624889" y="200025"/>
            <a:ext cx="1741487"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603A-31C8-42F0-A964-AB81A3748B14}"/>
              </a:ext>
            </a:extLst>
          </p:cNvPr>
          <p:cNvSpPr>
            <a:spLocks noGrp="1"/>
          </p:cNvSpPr>
          <p:nvPr>
            <p:ph type="title"/>
          </p:nvPr>
        </p:nvSpPr>
        <p:spPr>
          <a:xfrm>
            <a:off x="1066800" y="391591"/>
            <a:ext cx="10058400" cy="806894"/>
          </a:xfrm>
        </p:spPr>
        <p:txBody>
          <a:bodyPr/>
          <a:lstStyle/>
          <a:p>
            <a:r>
              <a:rPr lang="en-GB" dirty="0"/>
              <a:t>DO Step</a:t>
            </a:r>
            <a:endParaRPr lang="en-US" dirty="0"/>
          </a:p>
        </p:txBody>
      </p:sp>
      <p:sp>
        <p:nvSpPr>
          <p:cNvPr id="5" name="Content Placeholder 4">
            <a:extLst>
              <a:ext uri="{FF2B5EF4-FFF2-40B4-BE49-F238E27FC236}">
                <a16:creationId xmlns:a16="http://schemas.microsoft.com/office/drawing/2014/main" id="{F894BC77-377E-4284-B398-2EE01EFCA2E9}"/>
              </a:ext>
            </a:extLst>
          </p:cNvPr>
          <p:cNvSpPr>
            <a:spLocks noGrp="1"/>
          </p:cNvSpPr>
          <p:nvPr>
            <p:ph idx="1"/>
          </p:nvPr>
        </p:nvSpPr>
        <p:spPr/>
        <p:txBody>
          <a:bodyPr/>
          <a:lstStyle/>
          <a:p>
            <a:endParaRPr lang="en-US"/>
          </a:p>
        </p:txBody>
      </p:sp>
      <p:sp>
        <p:nvSpPr>
          <p:cNvPr id="13315" name="Slide Number Placeholder 3">
            <a:extLst>
              <a:ext uri="{FF2B5EF4-FFF2-40B4-BE49-F238E27FC236}">
                <a16:creationId xmlns:a16="http://schemas.microsoft.com/office/drawing/2014/main" id="{8F4BE54A-86AB-473F-A611-0B0775519292}"/>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0C38F25-FCF5-4CC3-A6E0-39D0266EB3B4}" type="slidenum">
              <a:rPr lang="en-GB" altLang="en-US" smtClean="0"/>
              <a:pPr/>
              <a:t>5</a:t>
            </a:fld>
            <a:endParaRPr lang="en-GB" altLang="en-US"/>
          </a:p>
        </p:txBody>
      </p:sp>
      <p:pic>
        <p:nvPicPr>
          <p:cNvPr id="13316" name="Picture 4">
            <a:extLst>
              <a:ext uri="{FF2B5EF4-FFF2-40B4-BE49-F238E27FC236}">
                <a16:creationId xmlns:a16="http://schemas.microsoft.com/office/drawing/2014/main" id="{63136AF3-B89A-4E69-B592-FD16E7BB1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8221"/>
          <a:stretch>
            <a:fillRect/>
          </a:stretch>
        </p:blipFill>
        <p:spPr bwMode="auto">
          <a:xfrm>
            <a:off x="1248697" y="1406130"/>
            <a:ext cx="8568403" cy="331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a:extLst>
              <a:ext uri="{FF2B5EF4-FFF2-40B4-BE49-F238E27FC236}">
                <a16:creationId xmlns:a16="http://schemas.microsoft.com/office/drawing/2014/main" id="{384BDA77-E50B-405C-936E-A96A33C6C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7831" b="25330"/>
          <a:stretch>
            <a:fillRect/>
          </a:stretch>
        </p:blipFill>
        <p:spPr bwMode="auto">
          <a:xfrm>
            <a:off x="8885239" y="201614"/>
            <a:ext cx="1495425"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2BF3-7CD4-4AD5-A916-4E14F40B8494}"/>
              </a:ext>
            </a:extLst>
          </p:cNvPr>
          <p:cNvSpPr>
            <a:spLocks noGrp="1"/>
          </p:cNvSpPr>
          <p:nvPr>
            <p:ph type="title"/>
          </p:nvPr>
        </p:nvSpPr>
        <p:spPr>
          <a:xfrm>
            <a:off x="1066800" y="391591"/>
            <a:ext cx="10058400" cy="806894"/>
          </a:xfrm>
        </p:spPr>
        <p:txBody>
          <a:bodyPr/>
          <a:lstStyle/>
          <a:p>
            <a:r>
              <a:rPr lang="en-GB" dirty="0"/>
              <a:t>CHECK Step</a:t>
            </a:r>
            <a:endParaRPr lang="en-US" dirty="0"/>
          </a:p>
        </p:txBody>
      </p:sp>
      <p:pic>
        <p:nvPicPr>
          <p:cNvPr id="14342" name="Content Placeholder 6">
            <a:extLst>
              <a:ext uri="{FF2B5EF4-FFF2-40B4-BE49-F238E27FC236}">
                <a16:creationId xmlns:a16="http://schemas.microsoft.com/office/drawing/2014/main" id="{69B9EB18-F0C6-4764-9803-2816BEE1E9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57858"/>
          <a:stretch>
            <a:fillRect/>
          </a:stretch>
        </p:blipFill>
        <p:spPr>
          <a:xfrm>
            <a:off x="3109530" y="4728656"/>
            <a:ext cx="5591955" cy="1152186"/>
          </a:xfrm>
        </p:spPr>
      </p:pic>
      <p:sp>
        <p:nvSpPr>
          <p:cNvPr id="14340" name="Slide Number Placeholder 3">
            <a:extLst>
              <a:ext uri="{FF2B5EF4-FFF2-40B4-BE49-F238E27FC236}">
                <a16:creationId xmlns:a16="http://schemas.microsoft.com/office/drawing/2014/main" id="{5EC63BA2-D25A-4597-95C0-47556D6F873D}"/>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D013AB2-6842-4689-96E4-EE40F36CEB47}" type="slidenum">
              <a:rPr lang="en-GB" altLang="en-US" smtClean="0"/>
              <a:pPr/>
              <a:t>6</a:t>
            </a:fld>
            <a:endParaRPr lang="en-GB" altLang="en-US"/>
          </a:p>
        </p:txBody>
      </p:sp>
      <p:pic>
        <p:nvPicPr>
          <p:cNvPr id="14339" name="Picture 4">
            <a:extLst>
              <a:ext uri="{FF2B5EF4-FFF2-40B4-BE49-F238E27FC236}">
                <a16:creationId xmlns:a16="http://schemas.microsoft.com/office/drawing/2014/main" id="{BF684A52-8527-4778-BBC7-B143ECE58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1671" b="42142"/>
          <a:stretch>
            <a:fillRect/>
          </a:stretch>
        </p:blipFill>
        <p:spPr bwMode="auto">
          <a:xfrm>
            <a:off x="1988292" y="1757376"/>
            <a:ext cx="7705777" cy="2783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a:extLst>
              <a:ext uri="{FF2B5EF4-FFF2-40B4-BE49-F238E27FC236}">
                <a16:creationId xmlns:a16="http://schemas.microsoft.com/office/drawing/2014/main" id="{5D827C01-E41D-4134-B503-1A4186550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8262" b="56104"/>
          <a:stretch>
            <a:fillRect/>
          </a:stretch>
        </p:blipFill>
        <p:spPr bwMode="auto">
          <a:xfrm>
            <a:off x="8904288" y="188913"/>
            <a:ext cx="1579562" cy="156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DAE0-96EE-41FA-B0AE-DB3E9CF17A5A}"/>
              </a:ext>
            </a:extLst>
          </p:cNvPr>
          <p:cNvSpPr>
            <a:spLocks noGrp="1"/>
          </p:cNvSpPr>
          <p:nvPr>
            <p:ph type="title"/>
          </p:nvPr>
        </p:nvSpPr>
        <p:spPr>
          <a:xfrm>
            <a:off x="1066800" y="391591"/>
            <a:ext cx="10058400" cy="806894"/>
          </a:xfrm>
        </p:spPr>
        <p:txBody>
          <a:bodyPr/>
          <a:lstStyle/>
          <a:p>
            <a:r>
              <a:rPr lang="en-GB" dirty="0"/>
              <a:t>ACT Step</a:t>
            </a:r>
            <a:endParaRPr lang="en-US" dirty="0"/>
          </a:p>
        </p:txBody>
      </p:sp>
      <p:pic>
        <p:nvPicPr>
          <p:cNvPr id="15365" name="Content Placeholder 5">
            <a:extLst>
              <a:ext uri="{FF2B5EF4-FFF2-40B4-BE49-F238E27FC236}">
                <a16:creationId xmlns:a16="http://schemas.microsoft.com/office/drawing/2014/main" id="{736AE6F5-49CC-4A16-925E-263CCB7A91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r="29466"/>
          <a:stretch>
            <a:fillRect/>
          </a:stretch>
        </p:blipFill>
        <p:spPr>
          <a:xfrm>
            <a:off x="1066800" y="1483561"/>
            <a:ext cx="7270765" cy="3272714"/>
          </a:xfrm>
        </p:spPr>
      </p:pic>
      <p:sp>
        <p:nvSpPr>
          <p:cNvPr id="15363" name="Slide Number Placeholder 3">
            <a:extLst>
              <a:ext uri="{FF2B5EF4-FFF2-40B4-BE49-F238E27FC236}">
                <a16:creationId xmlns:a16="http://schemas.microsoft.com/office/drawing/2014/main" id="{B2983D7D-557D-4B2A-A4DA-09E676046EB4}"/>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7CD313C-DCA9-4DA7-8171-D160EB55AB72}" type="slidenum">
              <a:rPr lang="en-GB" altLang="en-US" smtClean="0"/>
              <a:pPr/>
              <a:t>7</a:t>
            </a:fld>
            <a:endParaRPr lang="en-GB" altLang="en-US"/>
          </a:p>
        </p:txBody>
      </p:sp>
      <p:pic>
        <p:nvPicPr>
          <p:cNvPr id="15364" name="Picture 4">
            <a:extLst>
              <a:ext uri="{FF2B5EF4-FFF2-40B4-BE49-F238E27FC236}">
                <a16:creationId xmlns:a16="http://schemas.microsoft.com/office/drawing/2014/main" id="{6384380D-BE24-4E08-B122-E32819BED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8284" b="30061"/>
          <a:stretch>
            <a:fillRect/>
          </a:stretch>
        </p:blipFill>
        <p:spPr bwMode="auto">
          <a:xfrm>
            <a:off x="8682038" y="274638"/>
            <a:ext cx="1706562" cy="174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4BB8B-A9CB-4904-B36F-7C92D85EE775}"/>
              </a:ext>
            </a:extLst>
          </p:cNvPr>
          <p:cNvSpPr>
            <a:spLocks noGrp="1"/>
          </p:cNvSpPr>
          <p:nvPr>
            <p:ph type="title"/>
          </p:nvPr>
        </p:nvSpPr>
        <p:spPr>
          <a:xfrm>
            <a:off x="1066800" y="391591"/>
            <a:ext cx="10058400" cy="806894"/>
          </a:xfrm>
        </p:spPr>
        <p:txBody>
          <a:bodyPr/>
          <a:lstStyle/>
          <a:p>
            <a:r>
              <a:rPr lang="en-GB" dirty="0"/>
              <a:t>Continuous Improvement Tool</a:t>
            </a:r>
            <a:endParaRPr lang="en-US" dirty="0"/>
          </a:p>
        </p:txBody>
      </p:sp>
      <p:sp>
        <p:nvSpPr>
          <p:cNvPr id="5" name="Content Placeholder 4">
            <a:extLst>
              <a:ext uri="{FF2B5EF4-FFF2-40B4-BE49-F238E27FC236}">
                <a16:creationId xmlns:a16="http://schemas.microsoft.com/office/drawing/2014/main" id="{FDF4FD0D-D876-4A1A-9308-7D67C130196B}"/>
              </a:ext>
            </a:extLst>
          </p:cNvPr>
          <p:cNvSpPr>
            <a:spLocks noGrp="1"/>
          </p:cNvSpPr>
          <p:nvPr>
            <p:ph idx="1"/>
          </p:nvPr>
        </p:nvSpPr>
        <p:spPr/>
        <p:txBody>
          <a:bodyPr/>
          <a:lstStyle/>
          <a:p>
            <a:endParaRPr lang="en-US"/>
          </a:p>
        </p:txBody>
      </p:sp>
      <p:sp>
        <p:nvSpPr>
          <p:cNvPr id="16387" name="Slide Number Placeholder 3">
            <a:extLst>
              <a:ext uri="{FF2B5EF4-FFF2-40B4-BE49-F238E27FC236}">
                <a16:creationId xmlns:a16="http://schemas.microsoft.com/office/drawing/2014/main" id="{8CB21376-1501-4590-98AC-19AF58944BD5}"/>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D42ECD2-5C76-4192-A50D-34C3B99992D3}" type="slidenum">
              <a:rPr lang="en-GB" altLang="en-US" smtClean="0"/>
              <a:pPr/>
              <a:t>8</a:t>
            </a:fld>
            <a:endParaRPr lang="en-GB" altLang="en-US"/>
          </a:p>
        </p:txBody>
      </p:sp>
      <p:pic>
        <p:nvPicPr>
          <p:cNvPr id="16388" name="Picture 4">
            <a:extLst>
              <a:ext uri="{FF2B5EF4-FFF2-40B4-BE49-F238E27FC236}">
                <a16:creationId xmlns:a16="http://schemas.microsoft.com/office/drawing/2014/main" id="{A56FC72F-A207-44E6-83F9-1831CEB42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865" y="1415763"/>
            <a:ext cx="8443145" cy="4446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1AD9-CE56-4BF9-85D9-513565AE6FC8}"/>
              </a:ext>
            </a:extLst>
          </p:cNvPr>
          <p:cNvSpPr>
            <a:spLocks noGrp="1"/>
          </p:cNvSpPr>
          <p:nvPr>
            <p:ph type="title"/>
          </p:nvPr>
        </p:nvSpPr>
        <p:spPr>
          <a:xfrm>
            <a:off x="1066800" y="391591"/>
            <a:ext cx="10058400" cy="806894"/>
          </a:xfrm>
        </p:spPr>
        <p:txBody>
          <a:bodyPr/>
          <a:lstStyle/>
          <a:p>
            <a:r>
              <a:rPr lang="en-GB" dirty="0"/>
              <a:t>Tools used during PDCA Steps</a:t>
            </a:r>
            <a:endParaRPr lang="en-US" dirty="0"/>
          </a:p>
        </p:txBody>
      </p:sp>
      <p:sp>
        <p:nvSpPr>
          <p:cNvPr id="17411" name="Slide Number Placeholder 3">
            <a:extLst>
              <a:ext uri="{FF2B5EF4-FFF2-40B4-BE49-F238E27FC236}">
                <a16:creationId xmlns:a16="http://schemas.microsoft.com/office/drawing/2014/main" id="{15FC38ED-27BB-47AF-BAF3-4D0D0C4CBA4A}"/>
              </a:ext>
            </a:extLst>
          </p:cNvPr>
          <p:cNvSpPr>
            <a:spLocks noGrp="1" noChangeArrowheads="1"/>
          </p:cNvSpPr>
          <p:nvPr>
            <p:ph type="sldNum" sz="quarter" idx="12"/>
          </p:nvPr>
        </p:nvSpPr>
        <p:spPr bwMode="auto">
          <a:xfrm>
            <a:off x="10993582" y="6446838"/>
            <a:ext cx="78001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A0F9ACF-DCE1-4C3A-A242-D3A5E86F6BF0}" type="slidenum">
              <a:rPr lang="en-GB" altLang="en-US" smtClean="0"/>
              <a:pPr/>
              <a:t>9</a:t>
            </a:fld>
            <a:endParaRPr lang="en-GB" altLang="en-US"/>
          </a:p>
        </p:txBody>
      </p:sp>
      <p:pic>
        <p:nvPicPr>
          <p:cNvPr id="17412" name="Picture 4">
            <a:extLst>
              <a:ext uri="{FF2B5EF4-FFF2-40B4-BE49-F238E27FC236}">
                <a16:creationId xmlns:a16="http://schemas.microsoft.com/office/drawing/2014/main" id="{88D91396-B352-40E2-8631-5E84C3538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696" y="1322136"/>
            <a:ext cx="9932503" cy="482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6B9B2B21EA344FAE581F755D9700F7" ma:contentTypeVersion="5" ma:contentTypeDescription="Create a new document." ma:contentTypeScope="" ma:versionID="c24d9074ef55238aaddc7785ed777082">
  <xsd:schema xmlns:xsd="http://www.w3.org/2001/XMLSchema" xmlns:xs="http://www.w3.org/2001/XMLSchema" xmlns:p="http://schemas.microsoft.com/office/2006/metadata/properties" xmlns:ns2="3d3d8f15-dc99-4f54-82ae-a9d445afe622" targetNamespace="http://schemas.microsoft.com/office/2006/metadata/properties" ma:root="true" ma:fieldsID="439791196b20343b6e75d363f924d5c0" ns2:_="">
    <xsd:import namespace="3d3d8f15-dc99-4f54-82ae-a9d445afe62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3d8f15-dc99-4f54-82ae-a9d445afe6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E0B876-21D2-40EC-AD12-A69E0BEB28B5}">
  <ds:schemaRefs>
    <ds:schemaRef ds:uri="http://purl.org/dc/dcmitype/"/>
    <ds:schemaRef ds:uri="3d3d8f15-dc99-4f54-82ae-a9d445afe622"/>
    <ds:schemaRef ds:uri="http://schemas.openxmlformats.org/package/2006/metadata/core-propertie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512A66CF-D244-429C-91DE-6324DB125DB6}">
  <ds:schemaRefs>
    <ds:schemaRef ds:uri="http://schemas.microsoft.com/sharepoint/v3/contenttype/forms"/>
  </ds:schemaRefs>
</ds:datastoreItem>
</file>

<file path=customXml/itemProps3.xml><?xml version="1.0" encoding="utf-8"?>
<ds:datastoreItem xmlns:ds="http://schemas.openxmlformats.org/officeDocument/2006/customXml" ds:itemID="{7EE1E1E7-3FF2-4172-8551-6589633D64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3d8f15-dc99-4f54-82ae-a9d445afe6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{96F3E6ED-DAA8-43A4-8EFC-AAAE8C295CB1}tf56160789_win32</Template>
  <TotalTime>18</TotalTime>
  <Words>1070</Words>
  <Application>Microsoft Office PowerPoint</Application>
  <PresentationFormat>Widescreen</PresentationFormat>
  <Paragraphs>113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Bookman Old Style</vt:lpstr>
      <vt:lpstr>Calibri</vt:lpstr>
      <vt:lpstr>Franklin Gothic Book</vt:lpstr>
      <vt:lpstr>1_RetrospectVTI</vt:lpstr>
      <vt:lpstr>Business Process Engineering Week # 11</vt:lpstr>
      <vt:lpstr>Plan–Do–Check–Act (PDCA)</vt:lpstr>
      <vt:lpstr>PDCA Benefits</vt:lpstr>
      <vt:lpstr>PLAN Step</vt:lpstr>
      <vt:lpstr>DO Step</vt:lpstr>
      <vt:lpstr>CHECK Step</vt:lpstr>
      <vt:lpstr>ACT Step</vt:lpstr>
      <vt:lpstr>Continuous Improvement Tool</vt:lpstr>
      <vt:lpstr>Tools used during PDCA Steps</vt:lpstr>
      <vt:lpstr>PowerPoint Presentation</vt:lpstr>
      <vt:lpstr>Toyota’s A3 Method</vt:lpstr>
      <vt:lpstr>Why Use an A3 Process?</vt:lpstr>
      <vt:lpstr>Steps of the A3 Process</vt:lpstr>
      <vt:lpstr>0: Identify the problem</vt:lpstr>
      <vt:lpstr>1: Capture the current state of the situation</vt:lpstr>
      <vt:lpstr>2: Conduct a root cause analysis</vt:lpstr>
      <vt:lpstr>3: Devise countermeasures to address root causes</vt:lpstr>
      <vt:lpstr>4: Define your target state</vt:lpstr>
      <vt:lpstr>5: Develop a plan for implementation</vt:lpstr>
      <vt:lpstr>6: Develop a follow-up plan with predicted outcomes</vt:lpstr>
      <vt:lpstr>PowerPoint Presentation</vt:lpstr>
      <vt:lpstr>PowerPoint Presentation</vt:lpstr>
      <vt:lpstr>PowerPoint Presentation</vt:lpstr>
      <vt:lpstr>PowerPoint Presentation</vt:lpstr>
      <vt:lpstr>PowerPoint Presentation</vt:lpstr>
      <vt:lpstr>PowerPoint Presentation</vt:lpstr>
      <vt:lpstr>7: Get everyone on board</vt:lpstr>
      <vt:lpstr>7: Get everyone on board</vt:lpstr>
      <vt:lpstr>8: Implement!</vt:lpstr>
      <vt:lpstr>9: Evaluate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 Week # 1</dc:title>
  <dc:creator>Haroon Abdul Waheed Majid</dc:creator>
  <cp:lastModifiedBy>Khizer hayat</cp:lastModifiedBy>
  <cp:revision>14</cp:revision>
  <dcterms:created xsi:type="dcterms:W3CDTF">2021-10-17T16:48:06Z</dcterms:created>
  <dcterms:modified xsi:type="dcterms:W3CDTF">2024-06-04T09:29:57Z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0x010100F36B9B2B21EA344FAE581F755D9700F7</vt:lpwstr>
  </property>
</Properties>
</file>