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345" r:id="rId3"/>
    <p:sldId id="390" r:id="rId4"/>
    <p:sldId id="391" r:id="rId5"/>
    <p:sldId id="423" r:id="rId6"/>
    <p:sldId id="424" r:id="rId7"/>
    <p:sldId id="425" r:id="rId8"/>
    <p:sldId id="426" r:id="rId9"/>
    <p:sldId id="396" r:id="rId10"/>
    <p:sldId id="397" r:id="rId11"/>
    <p:sldId id="427" r:id="rId12"/>
    <p:sldId id="428" r:id="rId13"/>
    <p:sldId id="399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7" r:id="rId22"/>
    <p:sldId id="4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711"/>
            <a:ext cx="10515600" cy="1921427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6600" b="1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49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engine_power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engine()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[50];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3505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engine(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e_power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 + 1];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engine_power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e_power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engine_display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Engine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Engine Power: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engine_power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C417E-73B9-E6BF-92D8-713FC7E73E1F}"/>
              </a:ext>
            </a:extLst>
          </p:cNvPr>
          <p:cNvSpPr txBox="1">
            <a:spLocks/>
          </p:cNvSpPr>
          <p:nvPr/>
        </p:nvSpPr>
        <p:spPr>
          <a:xfrm>
            <a:off x="755373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~engine()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Engine Destructor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delete[]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97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481"/>
            <a:ext cx="12868275" cy="5381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wheel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number_of_wheel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wheel()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[50];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wheel(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n_o_w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 + 1];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number_of_wheel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n_o_w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478155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wheel_display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 Wheel Company Name: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 Number of wheels in a car: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number_of_wheel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~wheel()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Destructor Wheel 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Execuation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delete[]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wheel_company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746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58081"/>
            <a:ext cx="12868275" cy="538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engine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engine_object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Engine Object </a:t>
            </a:r>
            <a:r>
              <a:rPr lang="en-US" sz="105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Compositon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wheel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wheel_object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Wheel Object Composition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car_model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car()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8000"/>
                </a:solidFill>
                <a:latin typeface="Cascadia Mono" panose="020B0609020000020004" pitchFamily="49" charset="0"/>
              </a:rPr>
              <a:t>// Default Constructor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1AF26-754C-3B8A-AE0B-75DEAAF365DE}"/>
              </a:ext>
            </a:extLst>
          </p:cNvPr>
          <p:cNvSpPr txBox="1">
            <a:spLocks/>
          </p:cNvSpPr>
          <p:nvPr/>
        </p:nvSpPr>
        <p:spPr>
          <a:xfrm>
            <a:off x="3095625" y="2167731"/>
            <a:ext cx="12868275" cy="538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car(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c_model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e_powr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w_com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n_o_wheel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engine_object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e_powr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wheel_object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w_com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n_o_wheel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car_model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c_model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car_display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fr-FR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" Car Model: "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car_model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fr-FR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engine_object.engine_display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wheel_object.wheel_display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~car()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Destructor car </a:t>
            </a:r>
            <a:r>
              <a:rPr lang="en-US" sz="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Execuation</a:t>
            </a:r>
            <a:r>
              <a:rPr lang="en-US" sz="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695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2F56-CC33-6C31-9B12-68AB9DDB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37" y="1923972"/>
            <a:ext cx="5386847" cy="36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Aggregation represents the ‘HAS-A’ relationship between two objects. </a:t>
            </a:r>
          </a:p>
          <a:p>
            <a:pPr algn="just"/>
            <a:r>
              <a:rPr lang="en-US" dirty="0"/>
              <a:t>One class defines another class as any entity reference, then it is known as Aggregation. With the help of aggregation, you can also reuse the class.</a:t>
            </a:r>
          </a:p>
        </p:txBody>
      </p:sp>
    </p:spTree>
    <p:extLst>
      <p:ext uri="{BB962C8B-B14F-4D97-AF65-F5344CB8AC3E}">
        <p14:creationId xmlns:p14="http://schemas.microsoft.com/office/powerpoint/2010/main" val="26370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Let’s understand through an example between a person and the home address. </a:t>
            </a:r>
          </a:p>
          <a:p>
            <a:pPr algn="just"/>
            <a:r>
              <a:rPr lang="en-US" dirty="0"/>
              <a:t>Address may belong to other persons as well. </a:t>
            </a:r>
          </a:p>
          <a:p>
            <a:pPr algn="just"/>
            <a:r>
              <a:rPr lang="en-US" dirty="0"/>
              <a:t>The address existed before man and will exist forever. </a:t>
            </a:r>
          </a:p>
          <a:p>
            <a:pPr algn="just"/>
            <a:r>
              <a:rPr lang="en-US" dirty="0"/>
              <a:t>The person knows where he lives, but the address does not contain any information about what person lives. It is an example of an aggregate</a:t>
            </a:r>
          </a:p>
        </p:txBody>
      </p:sp>
    </p:spTree>
    <p:extLst>
      <p:ext uri="{BB962C8B-B14F-4D97-AF65-F5344CB8AC3E}">
        <p14:creationId xmlns:p14="http://schemas.microsoft.com/office/powerpoint/2010/main" val="328127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 Syntax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class employee {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class company {</a:t>
            </a:r>
          </a:p>
          <a:p>
            <a:pPr marL="0" indent="0" algn="just">
              <a:buNone/>
            </a:pPr>
            <a:r>
              <a:rPr lang="en-US" dirty="0"/>
              <a:t>Employee *emp;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9502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nExample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Aggregation Relationship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"-----------------------------------------\n\n"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"Here, an Employee-Umer works for Company-UCP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obj_emp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Umer Arshad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13504);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UCP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obj_emp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87A1AF-219E-322B-FC93-DBBEEB01E19F}"/>
              </a:ext>
            </a:extLst>
          </p:cNvPr>
          <p:cNvSpPr txBox="1">
            <a:spLocks/>
          </p:cNvSpPr>
          <p:nvPr/>
        </p:nvSpPr>
        <p:spPr>
          <a:xfrm>
            <a:off x="525272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here Company object will be deleted, whereas Employee object is still there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"At this point Company gets deleted...\n"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nBut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Employee-"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obj_emp.employee_display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is still there\n"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//here Employee object will be deleted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90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3505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[length+1];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employee_display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Employee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Employee Serial Number: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C417E-73B9-E6BF-92D8-713FC7E73E1F}"/>
              </a:ext>
            </a:extLst>
          </p:cNvPr>
          <p:cNvSpPr txBox="1">
            <a:spLocks/>
          </p:cNvSpPr>
          <p:nvPr/>
        </p:nvSpPr>
        <p:spPr>
          <a:xfrm>
            <a:off x="755373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~employee()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Destructor EMPLOYEE 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Execuation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delete[]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employee_name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7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Aggregation (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2868275" cy="602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employee_object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company()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company(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e_object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 + 1];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company_name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[length] =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employee_object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e_object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CCC711-C314-1B4B-3215-ECAE969DDCFD}"/>
              </a:ext>
            </a:extLst>
          </p:cNvPr>
          <p:cNvSpPr txBox="1">
            <a:spLocks/>
          </p:cNvSpPr>
          <p:nvPr/>
        </p:nvSpPr>
        <p:spPr>
          <a:xfrm>
            <a:off x="478155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company_information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AGGREGATION: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employee_object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employee_display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~company()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Destructor COMPANY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Execuation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115235" y="2782669"/>
            <a:ext cx="101338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57150" lvl="0" algn="ctr" rtl="0">
              <a:spcBef>
                <a:spcPts val="0"/>
              </a:spcBef>
              <a:spcAft>
                <a:spcPts val="0"/>
              </a:spcAft>
              <a:tabLst>
                <a:tab pos="0" algn="l"/>
                <a:tab pos="3257550" algn="l"/>
              </a:tabLst>
            </a:pPr>
            <a:r>
              <a:rPr lang="en-US" sz="5400" b="1" dirty="0">
                <a:effectLst/>
                <a:ea typeface="Times New Roman" panose="02020603050405020304" pitchFamily="18" charset="0"/>
              </a:rPr>
              <a:t>Composition</a:t>
            </a:r>
            <a:r>
              <a:rPr lang="en-US" sz="5400" b="1" dirty="0">
                <a:ea typeface="Times New Roman" panose="02020603050405020304" pitchFamily="18" charset="0"/>
              </a:rPr>
              <a:t> &amp; </a:t>
            </a:r>
            <a:r>
              <a:rPr lang="en-US" sz="5400" b="1" dirty="0">
                <a:effectLst/>
                <a:ea typeface="Times New Roman" panose="02020603050405020304" pitchFamily="18" charset="0"/>
              </a:rPr>
              <a:t>Aggregation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4702" y="885770"/>
            <a:ext cx="28348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Today Topic</a:t>
            </a:r>
          </a:p>
        </p:txBody>
      </p:sp>
    </p:spTree>
    <p:extLst>
      <p:ext uri="{BB962C8B-B14F-4D97-AF65-F5344CB8AC3E}">
        <p14:creationId xmlns:p14="http://schemas.microsoft.com/office/powerpoint/2010/main" val="328815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Output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D7CD5-28D3-3195-71F0-AE464871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17" y="1690688"/>
            <a:ext cx="6239835" cy="42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Activity (Composition)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5218044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Make a Computer System class with objects of the following classes</a:t>
            </a:r>
          </a:p>
          <a:p>
            <a:pPr marL="342900" marR="0" lvl="0" indent="-342900" algn="just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6604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monitor</a:t>
            </a:r>
          </a:p>
          <a:p>
            <a:pPr marL="342900" marR="0" lvl="0" indent="-342900" algn="just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6604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CPU</a:t>
            </a:r>
          </a:p>
          <a:p>
            <a:pPr marL="342900" marR="0" lvl="0" indent="-342900" algn="just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6604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Keyboard</a:t>
            </a:r>
          </a:p>
          <a:p>
            <a:pPr marL="0" marR="0" lvl="0" indent="0" algn="just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0400" algn="l"/>
              </a:tabLst>
            </a:pPr>
            <a:r>
              <a:rPr lang="en-US" sz="1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monitor must have following member variables</a:t>
            </a:r>
          </a:p>
          <a:p>
            <a:pPr marL="342900" marR="4572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type array</a:t>
            </a: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CompanyName</a:t>
            </a:r>
            <a:endParaRPr lang="en-US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4572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 Size</a:t>
            </a:r>
          </a:p>
          <a:p>
            <a:pPr marL="342900" marR="4572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float price</a:t>
            </a:r>
          </a:p>
          <a:p>
            <a:pPr marL="0" marR="457200" lvl="0" indent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CPU must have following member  variables</a:t>
            </a:r>
          </a:p>
          <a:p>
            <a:pPr marL="342900" marR="13716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type array</a:t>
            </a: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CompanyName</a:t>
            </a:r>
            <a:endParaRPr lang="en-US" sz="1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3716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 Speed</a:t>
            </a:r>
          </a:p>
          <a:p>
            <a:pPr marL="342900" marR="1371600" lvl="0" indent="-34290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float price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Key Board must have following  member variables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Char type array </a:t>
            </a:r>
            <a:r>
              <a:rPr lang="en-US" sz="1600" dirty="0" err="1"/>
              <a:t>CompanyName</a:t>
            </a:r>
            <a:endParaRPr lang="en-US" sz="1600" dirty="0"/>
          </a:p>
          <a:p>
            <a:pPr algn="just">
              <a:buFont typeface="+mj-lt"/>
              <a:buAutoNum type="arabicPeriod"/>
            </a:pPr>
            <a:r>
              <a:rPr lang="en-US" sz="1600" dirty="0"/>
              <a:t>Int </a:t>
            </a:r>
            <a:r>
              <a:rPr lang="en-US" sz="1600" dirty="0" err="1"/>
              <a:t>NumOfKeys</a:t>
            </a:r>
            <a:endParaRPr lang="en-US" sz="1600" dirty="0"/>
          </a:p>
          <a:p>
            <a:pPr algn="just">
              <a:buFont typeface="+mj-lt"/>
              <a:buAutoNum type="arabicPeriod"/>
            </a:pPr>
            <a:r>
              <a:rPr lang="en-US" sz="1600" dirty="0"/>
              <a:t>Float price</a:t>
            </a:r>
          </a:p>
          <a:p>
            <a:pPr marL="0" indent="0" algn="just"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 main user should see any information about his/her system.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NOTE: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Also write the constructor &amp; destructor sequence for every class.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078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Quiz 3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521804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You have a class Person with the following attributes as its private member variables.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• name (char*)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• age (int)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Write a parameterized constructor to initialize the values.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You have an Employee class which is publicly inherited from the Person class. It has the following attributes: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• salary (double)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•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employeeId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(int)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You have another class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BaseballPlayer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publically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inherited from the Person class.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BaseballPlayer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has the following attributes: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•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battingAverage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(double)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•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totalRuns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(int)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Make an object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BaseballPlayer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class in main and initialize values of name,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age,battingAverage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totalRuns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Now, make an Employee class object in main and initialize values of name, age,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employeeId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and salary.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Count the total number of Employees and Baseball players and display the count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2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Composition is one of the fundamental approaches or concepts used in object-oriented programming.</a:t>
            </a:r>
          </a:p>
          <a:p>
            <a:pPr algn="just"/>
            <a:r>
              <a:rPr lang="en-US" dirty="0"/>
              <a:t>Composition in C++ is defined as implementing complex objects using simpler or smaller ones.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laptop is constructed using main memory (RAM), secondary memory (Hard Drive), processor, etc. </a:t>
            </a:r>
          </a:p>
          <a:p>
            <a:pPr algn="just"/>
            <a:r>
              <a:rPr lang="en-US" dirty="0"/>
              <a:t>A building is created using smaller objects like bricks, sand, cement, etc.</a:t>
            </a:r>
          </a:p>
          <a:p>
            <a:pPr algn="just"/>
            <a:r>
              <a:rPr lang="en-US" dirty="0"/>
              <a:t>Humans are built from smaller parts such as a head, a body, legs, arms, etc.</a:t>
            </a:r>
          </a:p>
        </p:txBody>
      </p:sp>
    </p:spTree>
    <p:extLst>
      <p:ext uri="{BB962C8B-B14F-4D97-AF65-F5344CB8AC3E}">
        <p14:creationId xmlns:p14="http://schemas.microsoft.com/office/powerpoint/2010/main" val="18691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process of building complex objects from simpler ones is called c++ composition. It is also known as object composition.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Composition in C++ is achieved by using objects and therefore it is referred to as object composition.</a:t>
            </a:r>
          </a:p>
        </p:txBody>
      </p:sp>
    </p:spTree>
    <p:extLst>
      <p:ext uri="{BB962C8B-B14F-4D97-AF65-F5344CB8AC3E}">
        <p14:creationId xmlns:p14="http://schemas.microsoft.com/office/powerpoint/2010/main" val="172686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class is written so that the object of another existing class becomes a member of the new class. This relationship between classes is known as C++ Composition. </a:t>
            </a:r>
          </a:p>
          <a:p>
            <a:pPr algn="just"/>
            <a:r>
              <a:rPr lang="en-US" dirty="0"/>
              <a:t>It is also known as </a:t>
            </a:r>
            <a:r>
              <a:rPr lang="en-US" b="1" dirty="0"/>
              <a:t>containment</a:t>
            </a:r>
            <a:r>
              <a:rPr lang="en-US" dirty="0"/>
              <a:t>, </a:t>
            </a:r>
            <a:r>
              <a:rPr lang="en-US" b="1" dirty="0"/>
              <a:t>part-whole</a:t>
            </a:r>
            <a:r>
              <a:rPr lang="en-US" dirty="0"/>
              <a:t>, or a </a:t>
            </a:r>
            <a:r>
              <a:rPr lang="en-US" b="1" dirty="0"/>
              <a:t>has-a</a:t>
            </a:r>
            <a:r>
              <a:rPr lang="en-US" dirty="0"/>
              <a:t> relationship. A common form of software reusability is C++ Composition.</a:t>
            </a:r>
          </a:p>
          <a:p>
            <a:pPr algn="just"/>
            <a:r>
              <a:rPr lang="en-US" dirty="0"/>
              <a:t>Complex objects are often referred to as parent components or </a:t>
            </a:r>
            <a:r>
              <a:rPr lang="en-US" b="1" dirty="0"/>
              <a:t>whole</a:t>
            </a:r>
            <a:r>
              <a:rPr lang="en-US" dirty="0"/>
              <a:t> components, while simpler or smaller objects are often referred to as child components or </a:t>
            </a:r>
            <a:r>
              <a:rPr lang="en-US" b="1" dirty="0"/>
              <a:t>part</a:t>
            </a:r>
            <a:r>
              <a:rPr lang="en-US" dirty="0"/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27020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a C++ Composition is destroyed, all of its </a:t>
            </a:r>
            <a:r>
              <a:rPr lang="en-US" dirty="0" err="1"/>
              <a:t>subobjects</a:t>
            </a:r>
            <a:r>
              <a:rPr lang="en-US" dirty="0"/>
              <a:t> are destroyed.</a:t>
            </a:r>
          </a:p>
          <a:p>
            <a:pPr algn="just"/>
            <a:r>
              <a:rPr lang="en-US" dirty="0"/>
              <a:t>It has a do and die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18222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 Syntax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500932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class A</a:t>
            </a:r>
          </a:p>
          <a:p>
            <a:pPr marL="457200" lvl="1" indent="0" algn="just">
              <a:buNone/>
            </a:pPr>
            <a:r>
              <a:rPr lang="en-US" dirty="0"/>
              <a:t>{</a:t>
            </a:r>
          </a:p>
          <a:p>
            <a:pPr marL="457200" lvl="1" indent="0" algn="just">
              <a:buNone/>
            </a:pPr>
            <a:r>
              <a:rPr lang="en-US" dirty="0"/>
              <a:t>    // Body of class A</a:t>
            </a:r>
          </a:p>
          <a:p>
            <a:pPr marL="457200" lvl="1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r>
              <a:rPr lang="en-US" dirty="0"/>
              <a:t>class B</a:t>
            </a:r>
          </a:p>
          <a:p>
            <a:pPr marL="457200" lvl="1" indent="0" algn="just">
              <a:buNone/>
            </a:pPr>
            <a:r>
              <a:rPr lang="en-US" dirty="0"/>
              <a:t>{</a:t>
            </a:r>
          </a:p>
          <a:p>
            <a:pPr marL="457200" lvl="1" indent="0" algn="just">
              <a:buNone/>
            </a:pPr>
            <a:r>
              <a:rPr lang="en-US" dirty="0"/>
              <a:t>    //Body of class B</a:t>
            </a:r>
          </a:p>
          <a:p>
            <a:pPr marL="457200" lvl="1" indent="0" algn="just">
              <a:buNone/>
            </a:pPr>
            <a:r>
              <a:rPr lang="en-US" dirty="0"/>
              <a:t>    A obj1;</a:t>
            </a:r>
          </a:p>
          <a:p>
            <a:pPr marL="457200" lvl="1" indent="0" algn="just">
              <a:buNone/>
            </a:pPr>
            <a:r>
              <a:rPr lang="en-US" dirty="0"/>
              <a:t>public:</a:t>
            </a:r>
          </a:p>
          <a:p>
            <a:pPr marL="457200" lvl="1" indent="0" algn="just">
              <a:buNone/>
            </a:pPr>
            <a:r>
              <a:rPr lang="en-US" dirty="0"/>
              <a:t>    B(class A arguments, Class B Arguments) : obj1(class A arguments);</a:t>
            </a:r>
          </a:p>
          <a:p>
            <a:pPr marL="457200" lvl="1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r>
              <a:rPr lang="en-US" dirty="0"/>
              <a:t>int main()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68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52C-DC9C-F1D6-6082-0587EE5C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 (Source.cpp)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D1-1F5C-063D-5DCD-9E288197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obj1(2022,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Electric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1001,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BBS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4);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obj1.car_display();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7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1773</Words>
  <Application>Microsoft Office PowerPoint</Application>
  <PresentationFormat>Widescreen</PresentationFormat>
  <Paragraphs>328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Times New Roman</vt:lpstr>
      <vt:lpstr>Office Theme</vt:lpstr>
      <vt:lpstr>PowerPoint Presentation</vt:lpstr>
      <vt:lpstr>PowerPoint Presentation</vt:lpstr>
      <vt:lpstr>Composition</vt:lpstr>
      <vt:lpstr>Composition</vt:lpstr>
      <vt:lpstr>Composition</vt:lpstr>
      <vt:lpstr>Composition</vt:lpstr>
      <vt:lpstr>Composition</vt:lpstr>
      <vt:lpstr>Composition Syntax</vt:lpstr>
      <vt:lpstr>Composition (Source.cpp)</vt:lpstr>
      <vt:lpstr>Composition (Header.h)</vt:lpstr>
      <vt:lpstr>Composition (Header.h)</vt:lpstr>
      <vt:lpstr>Composition (Header.h)</vt:lpstr>
      <vt:lpstr>Output</vt:lpstr>
      <vt:lpstr>Aggregation</vt:lpstr>
      <vt:lpstr>Aggregation</vt:lpstr>
      <vt:lpstr>Aggregation Syntax</vt:lpstr>
      <vt:lpstr>Aggregation (Source.cpp)</vt:lpstr>
      <vt:lpstr>Aggregation (Header.h)</vt:lpstr>
      <vt:lpstr>Aggregation (Header.h)</vt:lpstr>
      <vt:lpstr>Output</vt:lpstr>
      <vt:lpstr>Class Activity (Composition)</vt:lpstr>
      <vt:lpstr>Quiz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279</cp:revision>
  <dcterms:created xsi:type="dcterms:W3CDTF">2019-10-04T14:25:31Z</dcterms:created>
  <dcterms:modified xsi:type="dcterms:W3CDTF">2023-01-10T20:37:23Z</dcterms:modified>
</cp:coreProperties>
</file>