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93" r:id="rId4"/>
    <p:sldMasterId id="2147483694" r:id="rId5"/>
    <p:sldMasterId id="214748369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Lst>
  <p:sldSz cy="5143500" cx="9144000"/>
  <p:notesSz cx="6858000" cy="9144000"/>
  <p:embeddedFontLst>
    <p:embeddedFont>
      <p:font typeface="Helvetica Neue"/>
      <p:regular r:id="rId55"/>
      <p:bold r:id="rId56"/>
      <p:italic r:id="rId57"/>
      <p:boldItalic r:id="rId58"/>
    </p:embeddedFont>
    <p:embeddedFont>
      <p:font typeface="Helvetica Neue Light"/>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HelveticaNeueLight-boldItalic.fntdata"/><Relationship Id="rId61" Type="http://schemas.openxmlformats.org/officeDocument/2006/relationships/font" Target="fonts/HelveticaNeueLight-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HelveticaNeueLight-bold.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font" Target="fonts/HelveticaNeue-regular.fntdata"/><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font" Target="fonts/HelveticaNeue-italic.fntdata"/><Relationship Id="rId12" Type="http://schemas.openxmlformats.org/officeDocument/2006/relationships/slide" Target="slides/slide5.xml"/><Relationship Id="rId56" Type="http://schemas.openxmlformats.org/officeDocument/2006/relationships/font" Target="fonts/HelveticaNeue-bold.fntdata"/><Relationship Id="rId15" Type="http://schemas.openxmlformats.org/officeDocument/2006/relationships/slide" Target="slides/slide8.xml"/><Relationship Id="rId59" Type="http://schemas.openxmlformats.org/officeDocument/2006/relationships/font" Target="fonts/HelveticaNeueLight-regular.fntdata"/><Relationship Id="rId14" Type="http://schemas.openxmlformats.org/officeDocument/2006/relationships/slide" Target="slides/slide7.xml"/><Relationship Id="rId58" Type="http://schemas.openxmlformats.org/officeDocument/2006/relationships/font" Target="fonts/HelveticaNeue-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Shape 279"/>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 sz="1200" u="none" cap="none" strike="noStrike">
                <a:solidFill>
                  <a:schemeClr val="dk1"/>
                </a:solidFill>
                <a:latin typeface="Calibri"/>
                <a:ea typeface="Calibri"/>
                <a:cs typeface="Calibri"/>
                <a:sym typeface="Calibri"/>
              </a:rPr>
              <a:t>Serverless is coming of age, developers want to focus on code instead of managing infrastructure.</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AutoNum type="arabicParenR"/>
            </a:pPr>
            <a:r>
              <a:rPr lang="en" sz="1200">
                <a:solidFill>
                  <a:schemeClr val="dk1"/>
                </a:solidFill>
                <a:latin typeface="Calibri"/>
                <a:ea typeface="Calibri"/>
                <a:cs typeface="Calibri"/>
                <a:sym typeface="Calibri"/>
              </a:rPr>
              <a:t>Mention some of the companies.</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AutoNum type="arabicParenR"/>
            </a:pPr>
            <a:r>
              <a:rPr lang="en" sz="1200">
                <a:solidFill>
                  <a:schemeClr val="dk1"/>
                </a:solidFill>
                <a:latin typeface="Calibri"/>
                <a:ea typeface="Calibri"/>
                <a:cs typeface="Calibri"/>
                <a:sym typeface="Calibri"/>
              </a:rPr>
              <a:t>Show the axis later.</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AutoNum type="arabicParenR"/>
            </a:pPr>
            <a:r>
              <a:rPr lang="en" sz="1200">
                <a:solidFill>
                  <a:schemeClr val="dk1"/>
                </a:solidFill>
                <a:latin typeface="Calibri"/>
                <a:ea typeface="Calibri"/>
                <a:cs typeface="Calibri"/>
                <a:sym typeface="Calibri"/>
              </a:rPr>
              <a:t>Animate the arrow and boxes.</a:t>
            </a:r>
            <a:endParaRPr sz="1200">
              <a:solidFill>
                <a:schemeClr val="dk1"/>
              </a:solidFill>
              <a:latin typeface="Calibri"/>
              <a:ea typeface="Calibri"/>
              <a:cs typeface="Calibri"/>
              <a:sym typeface="Calibri"/>
            </a:endParaRPr>
          </a:p>
        </p:txBody>
      </p:sp>
      <p:sp>
        <p:nvSpPr>
          <p:cNvPr id="280" name="Shape 280"/>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85" name="Shape 28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00" name="Shape 30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Shape 318"/>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04800" lvl="0" marL="457200" marR="0" rtl="0" algn="l">
              <a:spcBef>
                <a:spcPts val="0"/>
              </a:spcBef>
              <a:spcAft>
                <a:spcPts val="0"/>
              </a:spcAft>
              <a:buClr>
                <a:schemeClr val="dk1"/>
              </a:buClr>
              <a:buSzPts val="1200"/>
              <a:buFont typeface="Calibri"/>
              <a:buAutoNum type="arabicParenR"/>
            </a:pPr>
            <a:r>
              <a:rPr lang="en" sz="1200">
                <a:solidFill>
                  <a:schemeClr val="dk1"/>
                </a:solidFill>
                <a:latin typeface="Calibri"/>
                <a:ea typeface="Calibri"/>
                <a:cs typeface="Calibri"/>
                <a:sym typeface="Calibri"/>
              </a:rPr>
              <a:t>Managability</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AutoNum type="arabicParenR"/>
            </a:pPr>
            <a:r>
              <a:rPr lang="en" sz="1200">
                <a:solidFill>
                  <a:schemeClr val="dk1"/>
                </a:solidFill>
                <a:latin typeface="Calibri"/>
                <a:ea typeface="Calibri"/>
                <a:cs typeface="Calibri"/>
                <a:sym typeface="Calibri"/>
              </a:rPr>
              <a:t>Load anticipation (models) and AutoScaling, Things can fail, load goes up and down.</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 sz="1200">
                <a:solidFill>
                  <a:schemeClr val="dk1"/>
                </a:solidFill>
                <a:latin typeface="Calibri"/>
                <a:ea typeface="Calibri"/>
                <a:cs typeface="Calibri"/>
                <a:sym typeface="Calibri"/>
              </a:rPr>
              <a:t>So how about dividing your work into smaller pieces, but let the platform worry about manageability and autoscaling. Great Ideally, but its hard for the platform to scale and manage the services (So the suggestion is to make them stateless and smaller).</a:t>
            </a:r>
            <a:endParaRPr sz="1200">
              <a:solidFill>
                <a:schemeClr val="dk1"/>
              </a:solidFill>
              <a:latin typeface="Calibri"/>
              <a:ea typeface="Calibri"/>
              <a:cs typeface="Calibri"/>
              <a:sym typeface="Calibri"/>
            </a:endParaRPr>
          </a:p>
        </p:txBody>
      </p:sp>
      <p:sp>
        <p:nvSpPr>
          <p:cNvPr id="319" name="Shape 319"/>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Shape 396"/>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97" name="Shape 39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Shape 402"/>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t>What is Serverless</a:t>
            </a:r>
            <a:endParaRPr/>
          </a:p>
          <a:p>
            <a:pPr indent="0" lvl="0" marL="0" rtl="0">
              <a:spcBef>
                <a:spcPts val="0"/>
              </a:spcBef>
              <a:spcAft>
                <a:spcPts val="0"/>
              </a:spcAft>
              <a:buNone/>
            </a:pPr>
            <a:r>
              <a:t/>
            </a:r>
            <a:endParaRPr/>
          </a:p>
          <a:p>
            <a:pPr indent="0" lvl="0" marL="0" rtl="0">
              <a:spcBef>
                <a:spcPts val="0"/>
              </a:spcBef>
              <a:spcAft>
                <a:spcPts val="0"/>
              </a:spcAft>
              <a:buClr>
                <a:schemeClr val="dk1"/>
              </a:buClr>
              <a:buSzPts val="1100"/>
              <a:buFont typeface="Arial"/>
              <a:buNone/>
            </a:pPr>
            <a:r>
              <a:rPr lang="en"/>
              <a:t>A cloud-native platform for</a:t>
            </a:r>
            <a:endParaRPr/>
          </a:p>
          <a:p>
            <a:pPr indent="0" lvl="0" marL="0" rtl="0">
              <a:spcBef>
                <a:spcPts val="0"/>
              </a:spcBef>
              <a:spcAft>
                <a:spcPts val="0"/>
              </a:spcAft>
              <a:buClr>
                <a:schemeClr val="dk1"/>
              </a:buClr>
              <a:buSzPts val="1100"/>
              <a:buFont typeface="Arial"/>
              <a:buNone/>
            </a:pPr>
            <a:r>
              <a:rPr lang="en"/>
              <a:t>short-running, stateless computation</a:t>
            </a:r>
            <a:endParaRPr/>
          </a:p>
          <a:p>
            <a:pPr indent="0" lvl="0" marL="0" rtl="0">
              <a:spcBef>
                <a:spcPts val="0"/>
              </a:spcBef>
              <a:spcAft>
                <a:spcPts val="0"/>
              </a:spcAft>
              <a:buClr>
                <a:schemeClr val="dk1"/>
              </a:buClr>
              <a:buSzPts val="1100"/>
              <a:buFont typeface="Arial"/>
              <a:buNone/>
            </a:pPr>
            <a:r>
              <a:rPr lang="en"/>
              <a:t>And event-driven applications</a:t>
            </a:r>
            <a:endParaRPr/>
          </a:p>
          <a:p>
            <a:pPr indent="0" lvl="0" marL="0" rtl="0">
              <a:spcBef>
                <a:spcPts val="0"/>
              </a:spcBef>
              <a:spcAft>
                <a:spcPts val="0"/>
              </a:spcAft>
              <a:buClr>
                <a:schemeClr val="dk1"/>
              </a:buClr>
              <a:buSzPts val="1100"/>
              <a:buFont typeface="Arial"/>
              <a:buNone/>
            </a:pPr>
            <a:r>
              <a:rPr lang="en"/>
              <a:t>Which scales up and down instantly and automatically</a:t>
            </a:r>
            <a:endParaRPr/>
          </a:p>
          <a:p>
            <a:pPr indent="0" lvl="0" marL="0" rtl="0">
              <a:spcBef>
                <a:spcPts val="0"/>
              </a:spcBef>
              <a:spcAft>
                <a:spcPts val="0"/>
              </a:spcAft>
              <a:buClr>
                <a:schemeClr val="dk1"/>
              </a:buClr>
              <a:buSzPts val="1100"/>
              <a:buFont typeface="Arial"/>
              <a:buNone/>
            </a:pPr>
            <a:r>
              <a:rPr lang="en"/>
              <a:t>And charges for actual usage at a millisecond granularity</a:t>
            </a:r>
            <a:endParaRPr/>
          </a:p>
          <a:p>
            <a:pPr indent="0" lvl="0" marL="0" rtl="0">
              <a:spcBef>
                <a:spcPts val="0"/>
              </a:spcBef>
              <a:spcAft>
                <a:spcPts val="0"/>
              </a:spcAft>
              <a:buNone/>
            </a:pPr>
            <a:r>
              <a:t/>
            </a:r>
            <a:endParaRPr/>
          </a:p>
        </p:txBody>
      </p:sp>
      <p:sp>
        <p:nvSpPr>
          <p:cNvPr id="403" name="Shape 40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Shape 414"/>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chemeClr val="dk1"/>
                </a:solidFill>
              </a:rPr>
              <a:t>What is Serverless</a:t>
            </a:r>
            <a:endParaRPr b="1"/>
          </a:p>
        </p:txBody>
      </p:sp>
      <p:sp>
        <p:nvSpPr>
          <p:cNvPr id="415" name="Shape 41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Shape 4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4" name="Shape 4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Another key reason for Serverless being attractive is the use of other provider services (logging, Data Analytics, Speech, Inferencing, etc….). Vendor Lock-in.</a:t>
            </a:r>
            <a:endParaRPr/>
          </a:p>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Shape 4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2" name="Shape 4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Shape 4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8" name="Shape 4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Shape 4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5" name="Shape 4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3" name="Shape 4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Shape 459"/>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60" name="Shape 46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Shape 4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5" name="Shape 4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70000"/>
              </a:lnSpc>
              <a:spcBef>
                <a:spcPts val="800"/>
              </a:spcBef>
              <a:spcAft>
                <a:spcPts val="0"/>
              </a:spcAft>
              <a:buNone/>
            </a:pPr>
            <a:r>
              <a:rPr lang="en" sz="1400">
                <a:solidFill>
                  <a:schemeClr val="dk1"/>
                </a:solidFill>
                <a:latin typeface="Calibri"/>
                <a:ea typeface="Calibri"/>
                <a:cs typeface="Calibri"/>
                <a:sym typeface="Calibri"/>
              </a:rPr>
              <a:t>Auth0, Twitter, ..</a:t>
            </a:r>
            <a:endParaRPr sz="1400">
              <a:solidFill>
                <a:schemeClr val="dk1"/>
              </a:solidFill>
              <a:latin typeface="Calibri"/>
              <a:ea typeface="Calibri"/>
              <a:cs typeface="Calibri"/>
              <a:sym typeface="Calibri"/>
            </a:endParaRPr>
          </a:p>
          <a:p>
            <a:pPr indent="0" lvl="0" marL="0" rtl="0">
              <a:lnSpc>
                <a:spcPct val="70000"/>
              </a:lnSpc>
              <a:spcBef>
                <a:spcPts val="800"/>
              </a:spcBef>
              <a:spcAft>
                <a:spcPts val="0"/>
              </a:spcAft>
              <a:buNone/>
            </a:pPr>
            <a:r>
              <a:rPr lang="en" sz="1400">
                <a:solidFill>
                  <a:schemeClr val="dk1"/>
                </a:solidFill>
                <a:latin typeface="Calibri"/>
                <a:ea typeface="Calibri"/>
                <a:cs typeface="Calibri"/>
                <a:sym typeface="Calibri"/>
              </a:rPr>
              <a:t>And many more upcoming / open source</a:t>
            </a:r>
            <a:endParaRPr sz="1400">
              <a:solidFill>
                <a:schemeClr val="dk1"/>
              </a:solidFill>
              <a:latin typeface="Calibri"/>
              <a:ea typeface="Calibri"/>
              <a:cs typeface="Calibri"/>
              <a:sym typeface="Calibri"/>
            </a:endParaRPr>
          </a:p>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Shape 52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523" name="Shape 523"/>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24" name="Shape 524"/>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Shape 5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0" name="Shape 5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Shape 535"/>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36" name="Shape 53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Shape 54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543" name="Shape 543"/>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44" name="Shape 544"/>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Shape 54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550" name="Shape 550"/>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51" name="Shape 551"/>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Shape 5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7" name="Shape 5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Shape 56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563" name="Shape 563"/>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64" name="Shape 564"/>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Shape 56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570" name="Shape 570"/>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71" name="Shape 571"/>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Shape 576"/>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77" name="Shape 57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Shape 582"/>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83" name="Shape 58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7" name="Shape 587"/>
        <p:cNvGrpSpPr/>
        <p:nvPr/>
      </p:nvGrpSpPr>
      <p:grpSpPr>
        <a:xfrm>
          <a:off x="0" y="0"/>
          <a:ext cx="0" cy="0"/>
          <a:chOff x="0" y="0"/>
          <a:chExt cx="0" cy="0"/>
        </a:xfrm>
      </p:grpSpPr>
      <p:sp>
        <p:nvSpPr>
          <p:cNvPr id="588" name="Shape 588"/>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89" name="Shape 58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3" name="Shape 593"/>
        <p:cNvGrpSpPr/>
        <p:nvPr/>
      </p:nvGrpSpPr>
      <p:grpSpPr>
        <a:xfrm>
          <a:off x="0" y="0"/>
          <a:ext cx="0" cy="0"/>
          <a:chOff x="0" y="0"/>
          <a:chExt cx="0" cy="0"/>
        </a:xfrm>
      </p:grpSpPr>
      <p:sp>
        <p:nvSpPr>
          <p:cNvPr id="594" name="Shape 59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5" name="Shape 595"/>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Notice that the action above uses the JavaScript request library to make an HTTP request to the Yahoo Weather API and to extract certain fields from the JSON result.</a:t>
            </a:r>
            <a:endParaRPr b="0" i="0" sz="1200" u="none" cap="none" strike="noStrike">
              <a:solidFill>
                <a:schemeClr val="dk1"/>
              </a:solidFill>
              <a:latin typeface="Calibri"/>
              <a:ea typeface="Calibri"/>
              <a:cs typeface="Calibri"/>
              <a:sym typeface="Calibri"/>
            </a:endParaRPr>
          </a:p>
        </p:txBody>
      </p:sp>
      <p:sp>
        <p:nvSpPr>
          <p:cNvPr id="596" name="Shape 596"/>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Shape 601"/>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02" name="Shape 60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Shape 607"/>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t>Did not explain what are rules, so it may not be a good idea to have things as rules.</a:t>
            </a:r>
            <a:endParaRPr/>
          </a:p>
        </p:txBody>
      </p:sp>
      <p:sp>
        <p:nvSpPr>
          <p:cNvPr id="608" name="Shape 60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2" name="Shape 612"/>
        <p:cNvGrpSpPr/>
        <p:nvPr/>
      </p:nvGrpSpPr>
      <p:grpSpPr>
        <a:xfrm>
          <a:off x="0" y="0"/>
          <a:ext cx="0" cy="0"/>
          <a:chOff x="0" y="0"/>
          <a:chExt cx="0" cy="0"/>
        </a:xfrm>
      </p:grpSpPr>
      <p:sp>
        <p:nvSpPr>
          <p:cNvPr id="613" name="Shape 613"/>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14" name="Shape 61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8" name="Shape 618"/>
        <p:cNvGrpSpPr/>
        <p:nvPr/>
      </p:nvGrpSpPr>
      <p:grpSpPr>
        <a:xfrm>
          <a:off x="0" y="0"/>
          <a:ext cx="0" cy="0"/>
          <a:chOff x="0" y="0"/>
          <a:chExt cx="0" cy="0"/>
        </a:xfrm>
      </p:grpSpPr>
      <p:sp>
        <p:nvSpPr>
          <p:cNvPr id="619" name="Shape 61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620" name="Shape 620"/>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21" name="Shape 621"/>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5" name="Shape 625"/>
        <p:cNvGrpSpPr/>
        <p:nvPr/>
      </p:nvGrpSpPr>
      <p:grpSpPr>
        <a:xfrm>
          <a:off x="0" y="0"/>
          <a:ext cx="0" cy="0"/>
          <a:chOff x="0" y="0"/>
          <a:chExt cx="0" cy="0"/>
        </a:xfrm>
      </p:grpSpPr>
      <p:sp>
        <p:nvSpPr>
          <p:cNvPr id="626" name="Shape 626"/>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27" name="Shape 62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Shape 632"/>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33" name="Shape 63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7" name="Shape 637"/>
        <p:cNvGrpSpPr/>
        <p:nvPr/>
      </p:nvGrpSpPr>
      <p:grpSpPr>
        <a:xfrm>
          <a:off x="0" y="0"/>
          <a:ext cx="0" cy="0"/>
          <a:chOff x="0" y="0"/>
          <a:chExt cx="0" cy="0"/>
        </a:xfrm>
      </p:grpSpPr>
      <p:sp>
        <p:nvSpPr>
          <p:cNvPr id="638" name="Shape 63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639" name="Shape 639"/>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40" name="Shape 640"/>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4" name="Shape 644"/>
        <p:cNvGrpSpPr/>
        <p:nvPr/>
      </p:nvGrpSpPr>
      <p:grpSpPr>
        <a:xfrm>
          <a:off x="0" y="0"/>
          <a:ext cx="0" cy="0"/>
          <a:chOff x="0" y="0"/>
          <a:chExt cx="0" cy="0"/>
        </a:xfrm>
      </p:grpSpPr>
      <p:sp>
        <p:nvSpPr>
          <p:cNvPr id="645" name="Shape 64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646" name="Shape 646"/>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47" name="Shape 647"/>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1" name="Shape 651"/>
        <p:cNvGrpSpPr/>
        <p:nvPr/>
      </p:nvGrpSpPr>
      <p:grpSpPr>
        <a:xfrm>
          <a:off x="0" y="0"/>
          <a:ext cx="0" cy="0"/>
          <a:chOff x="0" y="0"/>
          <a:chExt cx="0" cy="0"/>
        </a:xfrm>
      </p:grpSpPr>
      <p:sp>
        <p:nvSpPr>
          <p:cNvPr id="652" name="Shape 65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653" name="Shape 653"/>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54" name="Shape 654"/>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Shape 65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660" name="Shape 660"/>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61" name="Shape 661"/>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5" name="Shape 665"/>
        <p:cNvGrpSpPr/>
        <p:nvPr/>
      </p:nvGrpSpPr>
      <p:grpSpPr>
        <a:xfrm>
          <a:off x="0" y="0"/>
          <a:ext cx="0" cy="0"/>
          <a:chOff x="0" y="0"/>
          <a:chExt cx="0" cy="0"/>
        </a:xfrm>
      </p:grpSpPr>
      <p:sp>
        <p:nvSpPr>
          <p:cNvPr id="666" name="Shape 666"/>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67" name="Shape 66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1" name="Shape 671"/>
        <p:cNvGrpSpPr/>
        <p:nvPr/>
      </p:nvGrpSpPr>
      <p:grpSpPr>
        <a:xfrm>
          <a:off x="0" y="0"/>
          <a:ext cx="0" cy="0"/>
          <a:chOff x="0" y="0"/>
          <a:chExt cx="0" cy="0"/>
        </a:xfrm>
      </p:grpSpPr>
      <p:sp>
        <p:nvSpPr>
          <p:cNvPr id="672" name="Shape 67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673" name="Shape 673"/>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74" name="Shape 674"/>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0" name="Shape 50"/>
        <p:cNvGrpSpPr/>
        <p:nvPr/>
      </p:nvGrpSpPr>
      <p:grpSpPr>
        <a:xfrm>
          <a:off x="0" y="0"/>
          <a:ext cx="0" cy="0"/>
          <a:chOff x="0" y="0"/>
          <a:chExt cx="0" cy="0"/>
        </a:xfrm>
      </p:grpSpPr>
      <p:sp>
        <p:nvSpPr>
          <p:cNvPr id="51" name="Shape 51"/>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52" name="Shape 52"/>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16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1600"/>
              </a:spcBef>
              <a:spcAft>
                <a:spcPts val="160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Shape 53"/>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Shape 5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op">
  <p:cSld name="TITLE_AND_BODY_1">
    <p:spTree>
      <p:nvGrpSpPr>
        <p:cNvPr id="56" name="Shape 56"/>
        <p:cNvGrpSpPr/>
        <p:nvPr/>
      </p:nvGrpSpPr>
      <p:grpSpPr>
        <a:xfrm>
          <a:off x="0" y="0"/>
          <a:ext cx="0" cy="0"/>
          <a:chOff x="0" y="0"/>
          <a:chExt cx="0" cy="0"/>
        </a:xfrm>
      </p:grpSpPr>
      <p:sp>
        <p:nvSpPr>
          <p:cNvPr id="57" name="Shape 57"/>
          <p:cNvSpPr txBox="1"/>
          <p:nvPr>
            <p:ph type="title"/>
          </p:nvPr>
        </p:nvSpPr>
        <p:spPr>
          <a:xfrm>
            <a:off x="669727" y="234404"/>
            <a:ext cx="7804500" cy="1138500"/>
          </a:xfrm>
          <a:prstGeom prst="rect">
            <a:avLst/>
          </a:prstGeom>
          <a:noFill/>
          <a:ln>
            <a:noFill/>
          </a:ln>
        </p:spPr>
        <p:txBody>
          <a:bodyPr anchorCtr="0" anchor="ctr" bIns="58925" lIns="58925" spcFirstLastPara="1" rIns="58925" wrap="square" tIns="58925"/>
          <a:lstStyle>
            <a:lvl1pPr indent="0" lvl="0"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1pPr>
            <a:lvl2pPr indent="152400" lvl="1"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2pPr>
            <a:lvl3pPr indent="292100" lvl="2"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3pPr>
            <a:lvl4pPr indent="444500" lvl="3"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4pPr>
            <a:lvl5pPr indent="584200" lvl="4"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5pPr>
            <a:lvl6pPr indent="736600" lvl="5"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6pPr>
            <a:lvl7pPr indent="889000" lvl="6"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7pPr>
            <a:lvl8pPr indent="1028700" lvl="7"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8pPr>
            <a:lvl9pPr indent="1181100" lvl="8"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9pPr>
          </a:lstStyle>
          <a:p/>
        </p:txBody>
      </p:sp>
      <p:sp>
        <p:nvSpPr>
          <p:cNvPr id="58" name="Shape 58"/>
          <p:cNvSpPr txBox="1"/>
          <p:nvPr>
            <p:ph idx="12" type="sldNum"/>
          </p:nvPr>
        </p:nvSpPr>
        <p:spPr>
          <a:xfrm>
            <a:off x="4437983" y="4878958"/>
            <a:ext cx="259200" cy="20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9pPr>
          </a:lstStyle>
          <a:p>
            <a:pPr indent="0" lvl="0" marL="0">
              <a:spcBef>
                <a:spcPts val="0"/>
              </a:spcBef>
              <a:spcAft>
                <a:spcPts val="0"/>
              </a:spcAft>
              <a:buNone/>
            </a:pPr>
            <a:fld id="{00000000-1234-1234-1234-123412341234}" type="slidenum">
              <a:rPr lang="en"/>
              <a:t>‹#›</a:t>
            </a:fld>
            <a:endParaRPr sz="900">
              <a:solidFill>
                <a:schemeClr val="dk2"/>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9" name="Shape 59"/>
        <p:cNvGrpSpPr/>
        <p:nvPr/>
      </p:nvGrpSpPr>
      <p:grpSpPr>
        <a:xfrm>
          <a:off x="0" y="0"/>
          <a:ext cx="0" cy="0"/>
          <a:chOff x="0" y="0"/>
          <a:chExt cx="0" cy="0"/>
        </a:xfrm>
      </p:grpSpPr>
      <p:sp>
        <p:nvSpPr>
          <p:cNvPr id="60" name="Shape 60"/>
          <p:cNvSpPr txBox="1"/>
          <p:nvPr>
            <p:ph type="title"/>
          </p:nvPr>
        </p:nvSpPr>
        <p:spPr>
          <a:xfrm>
            <a:off x="628650" y="273844"/>
            <a:ext cx="7886700" cy="9942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28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61" name="Shape 61"/>
          <p:cNvSpPr txBox="1"/>
          <p:nvPr>
            <p:ph idx="1" type="body"/>
          </p:nvPr>
        </p:nvSpPr>
        <p:spPr>
          <a:xfrm>
            <a:off x="628650" y="1369219"/>
            <a:ext cx="3886200" cy="3263400"/>
          </a:xfrm>
          <a:prstGeom prst="rect">
            <a:avLst/>
          </a:prstGeom>
          <a:noFill/>
          <a:ln>
            <a:noFill/>
          </a:ln>
        </p:spPr>
        <p:txBody>
          <a:bodyPr anchorCtr="0" anchor="t" bIns="91425" lIns="91425" spcFirstLastPara="1" rIns="91425" wrap="square" tIns="9142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16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1600"/>
              </a:spcBef>
              <a:spcAft>
                <a:spcPts val="160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2" name="Shape 62"/>
          <p:cNvSpPr txBox="1"/>
          <p:nvPr>
            <p:ph idx="2" type="body"/>
          </p:nvPr>
        </p:nvSpPr>
        <p:spPr>
          <a:xfrm>
            <a:off x="4629150" y="1369219"/>
            <a:ext cx="3886200" cy="3263400"/>
          </a:xfrm>
          <a:prstGeom prst="rect">
            <a:avLst/>
          </a:prstGeom>
          <a:noFill/>
          <a:ln>
            <a:noFill/>
          </a:ln>
        </p:spPr>
        <p:txBody>
          <a:bodyPr anchorCtr="0" anchor="t" bIns="91425" lIns="91425" spcFirstLastPara="1" rIns="91425" wrap="square" tIns="9142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16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1600"/>
              </a:spcBef>
              <a:spcAft>
                <a:spcPts val="160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3" name="Shape 63"/>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64" name="Shape 64"/>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65" name="Shape 6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op 1">
  <p:cSld name="TITLE_AND_BODY_2">
    <p:spTree>
      <p:nvGrpSpPr>
        <p:cNvPr id="66" name="Shape 66"/>
        <p:cNvGrpSpPr/>
        <p:nvPr/>
      </p:nvGrpSpPr>
      <p:grpSpPr>
        <a:xfrm>
          <a:off x="0" y="0"/>
          <a:ext cx="0" cy="0"/>
          <a:chOff x="0" y="0"/>
          <a:chExt cx="0" cy="0"/>
        </a:xfrm>
      </p:grpSpPr>
      <p:sp>
        <p:nvSpPr>
          <p:cNvPr id="67" name="Shape 67"/>
          <p:cNvSpPr txBox="1"/>
          <p:nvPr>
            <p:ph type="title"/>
          </p:nvPr>
        </p:nvSpPr>
        <p:spPr>
          <a:xfrm>
            <a:off x="669727" y="234404"/>
            <a:ext cx="7804500" cy="1138500"/>
          </a:xfrm>
          <a:prstGeom prst="rect">
            <a:avLst/>
          </a:prstGeom>
          <a:noFill/>
          <a:ln>
            <a:noFill/>
          </a:ln>
        </p:spPr>
        <p:txBody>
          <a:bodyPr anchorCtr="0" anchor="ctr" bIns="58925" lIns="58925" spcFirstLastPara="1" rIns="58925" wrap="square" tIns="58925"/>
          <a:lstStyle>
            <a:lvl1pPr indent="0" lvl="0"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1pPr>
            <a:lvl2pPr indent="152400" lvl="1"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2pPr>
            <a:lvl3pPr indent="292100" lvl="2"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3pPr>
            <a:lvl4pPr indent="444500" lvl="3"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4pPr>
            <a:lvl5pPr indent="584200" lvl="4"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5pPr>
            <a:lvl6pPr indent="736600" lvl="5"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6pPr>
            <a:lvl7pPr indent="889000" lvl="6"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7pPr>
            <a:lvl8pPr indent="1028700" lvl="7"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8pPr>
            <a:lvl9pPr indent="1181100" lvl="8"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9pPr>
          </a:lstStyle>
          <a:p/>
        </p:txBody>
      </p:sp>
      <p:sp>
        <p:nvSpPr>
          <p:cNvPr id="68" name="Shape 68"/>
          <p:cNvSpPr txBox="1"/>
          <p:nvPr>
            <p:ph idx="12" type="sldNum"/>
          </p:nvPr>
        </p:nvSpPr>
        <p:spPr>
          <a:xfrm>
            <a:off x="4437983" y="4878958"/>
            <a:ext cx="259200" cy="20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9pPr>
          </a:lstStyle>
          <a:p>
            <a:pPr indent="0" lvl="0" marL="0">
              <a:spcBef>
                <a:spcPts val="0"/>
              </a:spcBef>
              <a:spcAft>
                <a:spcPts val="0"/>
              </a:spcAft>
              <a:buNone/>
            </a:pPr>
            <a:fld id="{00000000-1234-1234-1234-123412341234}" type="slidenum">
              <a:rPr lang="en"/>
              <a:t>‹#›</a:t>
            </a:fld>
            <a:endParaRPr sz="900">
              <a:solidFill>
                <a:schemeClr val="dk2"/>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op 2">
  <p:cSld name="TITLE_AND_BODY_3">
    <p:spTree>
      <p:nvGrpSpPr>
        <p:cNvPr id="69" name="Shape 69"/>
        <p:cNvGrpSpPr/>
        <p:nvPr/>
      </p:nvGrpSpPr>
      <p:grpSpPr>
        <a:xfrm>
          <a:off x="0" y="0"/>
          <a:ext cx="0" cy="0"/>
          <a:chOff x="0" y="0"/>
          <a:chExt cx="0" cy="0"/>
        </a:xfrm>
      </p:grpSpPr>
      <p:sp>
        <p:nvSpPr>
          <p:cNvPr id="70" name="Shape 70"/>
          <p:cNvSpPr txBox="1"/>
          <p:nvPr>
            <p:ph type="title"/>
          </p:nvPr>
        </p:nvSpPr>
        <p:spPr>
          <a:xfrm>
            <a:off x="669727" y="234404"/>
            <a:ext cx="7804500" cy="1138500"/>
          </a:xfrm>
          <a:prstGeom prst="rect">
            <a:avLst/>
          </a:prstGeom>
          <a:noFill/>
          <a:ln>
            <a:noFill/>
          </a:ln>
        </p:spPr>
        <p:txBody>
          <a:bodyPr anchorCtr="0" anchor="ctr" bIns="58925" lIns="58925" spcFirstLastPara="1" rIns="58925" wrap="square" tIns="58925"/>
          <a:lstStyle>
            <a:lvl1pPr indent="0" lvl="0"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1pPr>
            <a:lvl2pPr indent="152400" lvl="1"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2pPr>
            <a:lvl3pPr indent="292100" lvl="2"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3pPr>
            <a:lvl4pPr indent="444500" lvl="3"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4pPr>
            <a:lvl5pPr indent="584200" lvl="4"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5pPr>
            <a:lvl6pPr indent="736600" lvl="5"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6pPr>
            <a:lvl7pPr indent="889000" lvl="6"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7pPr>
            <a:lvl8pPr indent="1028700" lvl="7"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8pPr>
            <a:lvl9pPr indent="1181100" lvl="8"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9pPr>
          </a:lstStyle>
          <a:p/>
        </p:txBody>
      </p:sp>
      <p:sp>
        <p:nvSpPr>
          <p:cNvPr id="71" name="Shape 71"/>
          <p:cNvSpPr txBox="1"/>
          <p:nvPr>
            <p:ph idx="12" type="sldNum"/>
          </p:nvPr>
        </p:nvSpPr>
        <p:spPr>
          <a:xfrm>
            <a:off x="4437983" y="4878958"/>
            <a:ext cx="259200" cy="20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9pPr>
          </a:lstStyle>
          <a:p>
            <a:pPr indent="0" lvl="0" marL="0">
              <a:spcBef>
                <a:spcPts val="0"/>
              </a:spcBef>
              <a:spcAft>
                <a:spcPts val="0"/>
              </a:spcAft>
              <a:buNone/>
            </a:pPr>
            <a:fld id="{00000000-1234-1234-1234-123412341234}" type="slidenum">
              <a:rPr lang="en"/>
              <a:t>‹#›</a:t>
            </a:fld>
            <a:endParaRPr sz="900">
              <a:solidFill>
                <a:schemeClr val="dk2"/>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op 3">
  <p:cSld name="TITLE_AND_BODY_4">
    <p:spTree>
      <p:nvGrpSpPr>
        <p:cNvPr id="72" name="Shape 72"/>
        <p:cNvGrpSpPr/>
        <p:nvPr/>
      </p:nvGrpSpPr>
      <p:grpSpPr>
        <a:xfrm>
          <a:off x="0" y="0"/>
          <a:ext cx="0" cy="0"/>
          <a:chOff x="0" y="0"/>
          <a:chExt cx="0" cy="0"/>
        </a:xfrm>
      </p:grpSpPr>
      <p:sp>
        <p:nvSpPr>
          <p:cNvPr id="73" name="Shape 73"/>
          <p:cNvSpPr txBox="1"/>
          <p:nvPr>
            <p:ph type="title"/>
          </p:nvPr>
        </p:nvSpPr>
        <p:spPr>
          <a:xfrm>
            <a:off x="669727" y="234404"/>
            <a:ext cx="7804500" cy="1138500"/>
          </a:xfrm>
          <a:prstGeom prst="rect">
            <a:avLst/>
          </a:prstGeom>
          <a:noFill/>
          <a:ln>
            <a:noFill/>
          </a:ln>
        </p:spPr>
        <p:txBody>
          <a:bodyPr anchorCtr="0" anchor="ctr" bIns="58925" lIns="58925" spcFirstLastPara="1" rIns="58925" wrap="square" tIns="58925"/>
          <a:lstStyle>
            <a:lvl1pPr indent="0" lvl="0"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1pPr>
            <a:lvl2pPr indent="152400" lvl="1"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2pPr>
            <a:lvl3pPr indent="292100" lvl="2"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3pPr>
            <a:lvl4pPr indent="444500" lvl="3"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4pPr>
            <a:lvl5pPr indent="584200" lvl="4"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5pPr>
            <a:lvl6pPr indent="736600" lvl="5"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6pPr>
            <a:lvl7pPr indent="889000" lvl="6"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7pPr>
            <a:lvl8pPr indent="1028700" lvl="7"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8pPr>
            <a:lvl9pPr indent="1181100" lvl="8"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9pPr>
          </a:lstStyle>
          <a:p/>
        </p:txBody>
      </p:sp>
      <p:sp>
        <p:nvSpPr>
          <p:cNvPr id="74" name="Shape 74"/>
          <p:cNvSpPr txBox="1"/>
          <p:nvPr>
            <p:ph idx="12" type="sldNum"/>
          </p:nvPr>
        </p:nvSpPr>
        <p:spPr>
          <a:xfrm>
            <a:off x="4437983" y="4878958"/>
            <a:ext cx="259200" cy="20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9pPr>
          </a:lstStyle>
          <a:p>
            <a:pPr indent="0" lvl="0" marL="0">
              <a:spcBef>
                <a:spcPts val="0"/>
              </a:spcBef>
              <a:spcAft>
                <a:spcPts val="0"/>
              </a:spcAft>
              <a:buNone/>
            </a:pPr>
            <a:fld id="{00000000-1234-1234-1234-123412341234}" type="slidenum">
              <a:rPr lang="en"/>
              <a:t>‹#›</a:t>
            </a:fld>
            <a:endParaRPr sz="900">
              <a:solidFill>
                <a:schemeClr val="dk2"/>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9" name="Shape 79"/>
        <p:cNvGrpSpPr/>
        <p:nvPr/>
      </p:nvGrpSpPr>
      <p:grpSpPr>
        <a:xfrm>
          <a:off x="0" y="0"/>
          <a:ext cx="0" cy="0"/>
          <a:chOff x="0" y="0"/>
          <a:chExt cx="0" cy="0"/>
        </a:xfrm>
      </p:grpSpPr>
      <p:sp>
        <p:nvSpPr>
          <p:cNvPr id="80" name="Shape 8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1" name="Shape 8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2" name="Shape 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3" name="Shape 83"/>
        <p:cNvGrpSpPr/>
        <p:nvPr/>
      </p:nvGrpSpPr>
      <p:grpSpPr>
        <a:xfrm>
          <a:off x="0" y="0"/>
          <a:ext cx="0" cy="0"/>
          <a:chOff x="0" y="0"/>
          <a:chExt cx="0" cy="0"/>
        </a:xfrm>
      </p:grpSpPr>
      <p:sp>
        <p:nvSpPr>
          <p:cNvPr id="84" name="Shape 8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5" name="Shape 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8" name="Shape 8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9" name="Shape 8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2" name="Shape 9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3" name="Shape 9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4" name="Shape 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Shape 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98" name="Shape 98"/>
        <p:cNvGrpSpPr/>
        <p:nvPr/>
      </p:nvGrpSpPr>
      <p:grpSpPr>
        <a:xfrm>
          <a:off x="0" y="0"/>
          <a:ext cx="0" cy="0"/>
          <a:chOff x="0" y="0"/>
          <a:chExt cx="0" cy="0"/>
        </a:xfrm>
      </p:grpSpPr>
      <p:sp>
        <p:nvSpPr>
          <p:cNvPr id="99" name="Shape 9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0" name="Shape 10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1" name="Shape 1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02" name="Shape 102"/>
        <p:cNvGrpSpPr/>
        <p:nvPr/>
      </p:nvGrpSpPr>
      <p:grpSpPr>
        <a:xfrm>
          <a:off x="0" y="0"/>
          <a:ext cx="0" cy="0"/>
          <a:chOff x="0" y="0"/>
          <a:chExt cx="0" cy="0"/>
        </a:xfrm>
      </p:grpSpPr>
      <p:sp>
        <p:nvSpPr>
          <p:cNvPr id="103" name="Shape 10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05" name="Shape 105"/>
        <p:cNvGrpSpPr/>
        <p:nvPr/>
      </p:nvGrpSpPr>
      <p:grpSpPr>
        <a:xfrm>
          <a:off x="0" y="0"/>
          <a:ext cx="0" cy="0"/>
          <a:chOff x="0" y="0"/>
          <a:chExt cx="0" cy="0"/>
        </a:xfrm>
      </p:grpSpPr>
      <p:sp>
        <p:nvSpPr>
          <p:cNvPr id="106" name="Shape 10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08" name="Shape 10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9" name="Shape 10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10" name="Shape 1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11" name="Shape 111"/>
        <p:cNvGrpSpPr/>
        <p:nvPr/>
      </p:nvGrpSpPr>
      <p:grpSpPr>
        <a:xfrm>
          <a:off x="0" y="0"/>
          <a:ext cx="0" cy="0"/>
          <a:chOff x="0" y="0"/>
          <a:chExt cx="0" cy="0"/>
        </a:xfrm>
      </p:grpSpPr>
      <p:sp>
        <p:nvSpPr>
          <p:cNvPr id="112" name="Shape 11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113" name="Shape 1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14" name="Shape 114"/>
        <p:cNvGrpSpPr/>
        <p:nvPr/>
      </p:nvGrpSpPr>
      <p:grpSpPr>
        <a:xfrm>
          <a:off x="0" y="0"/>
          <a:ext cx="0" cy="0"/>
          <a:chOff x="0" y="0"/>
          <a:chExt cx="0" cy="0"/>
        </a:xfrm>
      </p:grpSpPr>
      <p:sp>
        <p:nvSpPr>
          <p:cNvPr id="115" name="Shape 11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6" name="Shape 11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7" name="Shape 1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8" name="Shape 118"/>
        <p:cNvGrpSpPr/>
        <p:nvPr/>
      </p:nvGrpSpPr>
      <p:grpSpPr>
        <a:xfrm>
          <a:off x="0" y="0"/>
          <a:ext cx="0" cy="0"/>
          <a:chOff x="0" y="0"/>
          <a:chExt cx="0" cy="0"/>
        </a:xfrm>
      </p:grpSpPr>
      <p:sp>
        <p:nvSpPr>
          <p:cNvPr id="119" name="Shape 1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20" name="Shape 120"/>
        <p:cNvGrpSpPr/>
        <p:nvPr/>
      </p:nvGrpSpPr>
      <p:grpSpPr>
        <a:xfrm>
          <a:off x="0" y="0"/>
          <a:ext cx="0" cy="0"/>
          <a:chOff x="0" y="0"/>
          <a:chExt cx="0" cy="0"/>
        </a:xfrm>
      </p:grpSpPr>
      <p:sp>
        <p:nvSpPr>
          <p:cNvPr id="121" name="Shape 121"/>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22" name="Shape 122"/>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16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1600"/>
              </a:spcBef>
              <a:spcAft>
                <a:spcPts val="160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3" name="Shape 123"/>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4" name="Shape 124"/>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5" name="Shape 1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op">
  <p:cSld name="TITLE_AND_BODY_1">
    <p:spTree>
      <p:nvGrpSpPr>
        <p:cNvPr id="126" name="Shape 126"/>
        <p:cNvGrpSpPr/>
        <p:nvPr/>
      </p:nvGrpSpPr>
      <p:grpSpPr>
        <a:xfrm>
          <a:off x="0" y="0"/>
          <a:ext cx="0" cy="0"/>
          <a:chOff x="0" y="0"/>
          <a:chExt cx="0" cy="0"/>
        </a:xfrm>
      </p:grpSpPr>
      <p:sp>
        <p:nvSpPr>
          <p:cNvPr id="127" name="Shape 127"/>
          <p:cNvSpPr txBox="1"/>
          <p:nvPr>
            <p:ph type="title"/>
          </p:nvPr>
        </p:nvSpPr>
        <p:spPr>
          <a:xfrm>
            <a:off x="669727" y="234404"/>
            <a:ext cx="7804500" cy="1138500"/>
          </a:xfrm>
          <a:prstGeom prst="rect">
            <a:avLst/>
          </a:prstGeom>
          <a:noFill/>
          <a:ln>
            <a:noFill/>
          </a:ln>
        </p:spPr>
        <p:txBody>
          <a:bodyPr anchorCtr="0" anchor="ctr" bIns="58925" lIns="58925" spcFirstLastPara="1" rIns="58925" wrap="square" tIns="58925"/>
          <a:lstStyle>
            <a:lvl1pPr indent="0" lvl="0"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1pPr>
            <a:lvl2pPr indent="152400" lvl="1"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2pPr>
            <a:lvl3pPr indent="292100" lvl="2"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3pPr>
            <a:lvl4pPr indent="444500" lvl="3"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4pPr>
            <a:lvl5pPr indent="584200" lvl="4"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5pPr>
            <a:lvl6pPr indent="736600" lvl="5"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6pPr>
            <a:lvl7pPr indent="889000" lvl="6"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7pPr>
            <a:lvl8pPr indent="1028700" lvl="7"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8pPr>
            <a:lvl9pPr indent="1181100" lvl="8"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9pPr>
          </a:lstStyle>
          <a:p/>
        </p:txBody>
      </p:sp>
      <p:sp>
        <p:nvSpPr>
          <p:cNvPr id="128" name="Shape 128"/>
          <p:cNvSpPr txBox="1"/>
          <p:nvPr>
            <p:ph idx="12" type="sldNum"/>
          </p:nvPr>
        </p:nvSpPr>
        <p:spPr>
          <a:xfrm>
            <a:off x="4437983" y="4878958"/>
            <a:ext cx="259200" cy="20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9pPr>
          </a:lstStyle>
          <a:p>
            <a:pPr indent="0" lvl="0" marL="0">
              <a:spcBef>
                <a:spcPts val="0"/>
              </a:spcBef>
              <a:spcAft>
                <a:spcPts val="0"/>
              </a:spcAft>
              <a:buNone/>
            </a:pPr>
            <a:fld id="{00000000-1234-1234-1234-123412341234}" type="slidenum">
              <a:rPr lang="en"/>
              <a:t>‹#›</a:t>
            </a:fld>
            <a:endParaRPr sz="900">
              <a:solidFill>
                <a:schemeClr val="dk2"/>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29" name="Shape 129"/>
        <p:cNvGrpSpPr/>
        <p:nvPr/>
      </p:nvGrpSpPr>
      <p:grpSpPr>
        <a:xfrm>
          <a:off x="0" y="0"/>
          <a:ext cx="0" cy="0"/>
          <a:chOff x="0" y="0"/>
          <a:chExt cx="0" cy="0"/>
        </a:xfrm>
      </p:grpSpPr>
      <p:sp>
        <p:nvSpPr>
          <p:cNvPr id="130" name="Shape 130"/>
          <p:cNvSpPr txBox="1"/>
          <p:nvPr>
            <p:ph type="title"/>
          </p:nvPr>
        </p:nvSpPr>
        <p:spPr>
          <a:xfrm>
            <a:off x="628650" y="273844"/>
            <a:ext cx="7886700" cy="9942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28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131" name="Shape 131"/>
          <p:cNvSpPr txBox="1"/>
          <p:nvPr>
            <p:ph idx="1" type="body"/>
          </p:nvPr>
        </p:nvSpPr>
        <p:spPr>
          <a:xfrm>
            <a:off x="628650" y="1369219"/>
            <a:ext cx="3886200" cy="3263400"/>
          </a:xfrm>
          <a:prstGeom prst="rect">
            <a:avLst/>
          </a:prstGeom>
          <a:noFill/>
          <a:ln>
            <a:noFill/>
          </a:ln>
        </p:spPr>
        <p:txBody>
          <a:bodyPr anchorCtr="0" anchor="t" bIns="91425" lIns="91425" spcFirstLastPara="1" rIns="91425" wrap="square" tIns="9142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16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1600"/>
              </a:spcBef>
              <a:spcAft>
                <a:spcPts val="160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32" name="Shape 132"/>
          <p:cNvSpPr txBox="1"/>
          <p:nvPr>
            <p:ph idx="2" type="body"/>
          </p:nvPr>
        </p:nvSpPr>
        <p:spPr>
          <a:xfrm>
            <a:off x="4629150" y="1369219"/>
            <a:ext cx="3886200" cy="3263400"/>
          </a:xfrm>
          <a:prstGeom prst="rect">
            <a:avLst/>
          </a:prstGeom>
          <a:noFill/>
          <a:ln>
            <a:noFill/>
          </a:ln>
        </p:spPr>
        <p:txBody>
          <a:bodyPr anchorCtr="0" anchor="t" bIns="91425" lIns="91425" spcFirstLastPara="1" rIns="91425" wrap="square" tIns="9142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16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1600"/>
              </a:spcBef>
              <a:spcAft>
                <a:spcPts val="160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33" name="Shape 133"/>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134" name="Shape 134"/>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135" name="Shape 13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op">
  <p:cSld name="TITLE_AND_BODY_2">
    <p:spTree>
      <p:nvGrpSpPr>
        <p:cNvPr id="136" name="Shape 136"/>
        <p:cNvGrpSpPr/>
        <p:nvPr/>
      </p:nvGrpSpPr>
      <p:grpSpPr>
        <a:xfrm>
          <a:off x="0" y="0"/>
          <a:ext cx="0" cy="0"/>
          <a:chOff x="0" y="0"/>
          <a:chExt cx="0" cy="0"/>
        </a:xfrm>
      </p:grpSpPr>
      <p:sp>
        <p:nvSpPr>
          <p:cNvPr id="137" name="Shape 137"/>
          <p:cNvSpPr txBox="1"/>
          <p:nvPr>
            <p:ph type="title"/>
          </p:nvPr>
        </p:nvSpPr>
        <p:spPr>
          <a:xfrm>
            <a:off x="669727" y="234404"/>
            <a:ext cx="7804500" cy="1138500"/>
          </a:xfrm>
          <a:prstGeom prst="rect">
            <a:avLst/>
          </a:prstGeom>
          <a:noFill/>
          <a:ln>
            <a:noFill/>
          </a:ln>
        </p:spPr>
        <p:txBody>
          <a:bodyPr anchorCtr="0" anchor="ctr" bIns="58925" lIns="58925" spcFirstLastPara="1" rIns="58925" wrap="square" tIns="58925"/>
          <a:lstStyle>
            <a:lvl1pPr indent="0" lvl="0"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1pPr>
            <a:lvl2pPr indent="152400" lvl="1"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2pPr>
            <a:lvl3pPr indent="292100" lvl="2"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3pPr>
            <a:lvl4pPr indent="444500" lvl="3"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4pPr>
            <a:lvl5pPr indent="584200" lvl="4"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5pPr>
            <a:lvl6pPr indent="736600" lvl="5"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6pPr>
            <a:lvl7pPr indent="889000" lvl="6"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7pPr>
            <a:lvl8pPr indent="1028700" lvl="7"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8pPr>
            <a:lvl9pPr indent="1181100" lvl="8"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9pPr>
          </a:lstStyle>
          <a:p/>
        </p:txBody>
      </p:sp>
      <p:sp>
        <p:nvSpPr>
          <p:cNvPr id="138" name="Shape 138"/>
          <p:cNvSpPr txBox="1"/>
          <p:nvPr>
            <p:ph idx="12" type="sldNum"/>
          </p:nvPr>
        </p:nvSpPr>
        <p:spPr>
          <a:xfrm>
            <a:off x="4437983" y="4878958"/>
            <a:ext cx="259200" cy="20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9pPr>
          </a:lstStyle>
          <a:p>
            <a:pPr indent="0" lvl="0" marL="0">
              <a:spcBef>
                <a:spcPts val="0"/>
              </a:spcBef>
              <a:spcAft>
                <a:spcPts val="0"/>
              </a:spcAft>
              <a:buNone/>
            </a:pPr>
            <a:fld id="{00000000-1234-1234-1234-123412341234}" type="slidenum">
              <a:rPr lang="en"/>
              <a:t>‹#›</a:t>
            </a:fld>
            <a:endParaRPr sz="900">
              <a:solidFill>
                <a:schemeClr val="dk2"/>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op">
  <p:cSld name="TITLE_AND_BODY_3">
    <p:spTree>
      <p:nvGrpSpPr>
        <p:cNvPr id="139" name="Shape 139"/>
        <p:cNvGrpSpPr/>
        <p:nvPr/>
      </p:nvGrpSpPr>
      <p:grpSpPr>
        <a:xfrm>
          <a:off x="0" y="0"/>
          <a:ext cx="0" cy="0"/>
          <a:chOff x="0" y="0"/>
          <a:chExt cx="0" cy="0"/>
        </a:xfrm>
      </p:grpSpPr>
      <p:sp>
        <p:nvSpPr>
          <p:cNvPr id="140" name="Shape 140"/>
          <p:cNvSpPr txBox="1"/>
          <p:nvPr>
            <p:ph type="title"/>
          </p:nvPr>
        </p:nvSpPr>
        <p:spPr>
          <a:xfrm>
            <a:off x="669727" y="234404"/>
            <a:ext cx="7804500" cy="1138500"/>
          </a:xfrm>
          <a:prstGeom prst="rect">
            <a:avLst/>
          </a:prstGeom>
          <a:noFill/>
          <a:ln>
            <a:noFill/>
          </a:ln>
        </p:spPr>
        <p:txBody>
          <a:bodyPr anchorCtr="0" anchor="ctr" bIns="58925" lIns="58925" spcFirstLastPara="1" rIns="58925" wrap="square" tIns="58925"/>
          <a:lstStyle>
            <a:lvl1pPr indent="0" lvl="0"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1pPr>
            <a:lvl2pPr indent="152400" lvl="1"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2pPr>
            <a:lvl3pPr indent="292100" lvl="2"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3pPr>
            <a:lvl4pPr indent="444500" lvl="3"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4pPr>
            <a:lvl5pPr indent="584200" lvl="4"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5pPr>
            <a:lvl6pPr indent="736600" lvl="5"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6pPr>
            <a:lvl7pPr indent="889000" lvl="6"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7pPr>
            <a:lvl8pPr indent="1028700" lvl="7"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8pPr>
            <a:lvl9pPr indent="1181100" lvl="8"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9pPr>
          </a:lstStyle>
          <a:p/>
        </p:txBody>
      </p:sp>
      <p:sp>
        <p:nvSpPr>
          <p:cNvPr id="141" name="Shape 141"/>
          <p:cNvSpPr txBox="1"/>
          <p:nvPr>
            <p:ph idx="12" type="sldNum"/>
          </p:nvPr>
        </p:nvSpPr>
        <p:spPr>
          <a:xfrm>
            <a:off x="4437983" y="4878958"/>
            <a:ext cx="259200" cy="20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9pPr>
          </a:lstStyle>
          <a:p>
            <a:pPr indent="0" lvl="0" marL="0">
              <a:spcBef>
                <a:spcPts val="0"/>
              </a:spcBef>
              <a:spcAft>
                <a:spcPts val="0"/>
              </a:spcAft>
              <a:buNone/>
            </a:pPr>
            <a:fld id="{00000000-1234-1234-1234-123412341234}" type="slidenum">
              <a:rPr lang="en"/>
              <a:t>‹#›</a:t>
            </a:fld>
            <a:endParaRPr sz="900">
              <a:solidFill>
                <a:schemeClr val="dk2"/>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op">
  <p:cSld name="TITLE_AND_BODY_4">
    <p:spTree>
      <p:nvGrpSpPr>
        <p:cNvPr id="142" name="Shape 142"/>
        <p:cNvGrpSpPr/>
        <p:nvPr/>
      </p:nvGrpSpPr>
      <p:grpSpPr>
        <a:xfrm>
          <a:off x="0" y="0"/>
          <a:ext cx="0" cy="0"/>
          <a:chOff x="0" y="0"/>
          <a:chExt cx="0" cy="0"/>
        </a:xfrm>
      </p:grpSpPr>
      <p:sp>
        <p:nvSpPr>
          <p:cNvPr id="143" name="Shape 143"/>
          <p:cNvSpPr txBox="1"/>
          <p:nvPr>
            <p:ph type="title"/>
          </p:nvPr>
        </p:nvSpPr>
        <p:spPr>
          <a:xfrm>
            <a:off x="669727" y="234404"/>
            <a:ext cx="7804500" cy="1138500"/>
          </a:xfrm>
          <a:prstGeom prst="rect">
            <a:avLst/>
          </a:prstGeom>
          <a:noFill/>
          <a:ln>
            <a:noFill/>
          </a:ln>
        </p:spPr>
        <p:txBody>
          <a:bodyPr anchorCtr="0" anchor="ctr" bIns="58925" lIns="58925" spcFirstLastPara="1" rIns="58925" wrap="square" tIns="58925"/>
          <a:lstStyle>
            <a:lvl1pPr indent="0" lvl="0"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1pPr>
            <a:lvl2pPr indent="152400" lvl="1"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2pPr>
            <a:lvl3pPr indent="292100" lvl="2"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3pPr>
            <a:lvl4pPr indent="444500" lvl="3"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4pPr>
            <a:lvl5pPr indent="584200" lvl="4"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5pPr>
            <a:lvl6pPr indent="736600" lvl="5"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6pPr>
            <a:lvl7pPr indent="889000" lvl="6"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7pPr>
            <a:lvl8pPr indent="1028700" lvl="7"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8pPr>
            <a:lvl9pPr indent="1181100" lvl="8" marL="0" marR="0" rtl="0" algn="ctr">
              <a:lnSpc>
                <a:spcPct val="100000"/>
              </a:lnSpc>
              <a:spcBef>
                <a:spcPts val="0"/>
              </a:spcBef>
              <a:spcAft>
                <a:spcPts val="0"/>
              </a:spcAft>
              <a:buClr>
                <a:srgbClr val="FFFFFF"/>
              </a:buClr>
              <a:buSzPts val="900"/>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9pPr>
          </a:lstStyle>
          <a:p/>
        </p:txBody>
      </p:sp>
      <p:sp>
        <p:nvSpPr>
          <p:cNvPr id="144" name="Shape 144"/>
          <p:cNvSpPr txBox="1"/>
          <p:nvPr>
            <p:ph idx="12" type="sldNum"/>
          </p:nvPr>
        </p:nvSpPr>
        <p:spPr>
          <a:xfrm>
            <a:off x="4437983" y="4878958"/>
            <a:ext cx="259200" cy="20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9pPr>
          </a:lstStyle>
          <a:p>
            <a:pPr indent="0" lvl="0" marL="0">
              <a:spcBef>
                <a:spcPts val="0"/>
              </a:spcBef>
              <a:spcAft>
                <a:spcPts val="0"/>
              </a:spcAft>
              <a:buNone/>
            </a:pPr>
            <a:fld id="{00000000-1234-1234-1234-123412341234}" type="slidenum">
              <a:rPr lang="en"/>
              <a:t>‹#›</a:t>
            </a:fld>
            <a:endParaRPr sz="900">
              <a:solidFill>
                <a:schemeClr val="dk2"/>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1" name="Shape 151"/>
        <p:cNvGrpSpPr/>
        <p:nvPr/>
      </p:nvGrpSpPr>
      <p:grpSpPr>
        <a:xfrm>
          <a:off x="0" y="0"/>
          <a:ext cx="0" cy="0"/>
          <a:chOff x="0" y="0"/>
          <a:chExt cx="0" cy="0"/>
        </a:xfrm>
      </p:grpSpPr>
      <p:sp>
        <p:nvSpPr>
          <p:cNvPr id="152" name="Shape 152"/>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53" name="Shape 153"/>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54" name="Shape 154"/>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55" name="Shape 155"/>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56" name="Shape 15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7" name="Shape 157"/>
        <p:cNvGrpSpPr/>
        <p:nvPr/>
      </p:nvGrpSpPr>
      <p:grpSpPr>
        <a:xfrm>
          <a:off x="0" y="0"/>
          <a:ext cx="0" cy="0"/>
          <a:chOff x="0" y="0"/>
          <a:chExt cx="0" cy="0"/>
        </a:xfrm>
      </p:grpSpPr>
      <p:sp>
        <p:nvSpPr>
          <p:cNvPr id="158" name="Shape 158"/>
          <p:cNvSpPr txBox="1"/>
          <p:nvPr>
            <p:ph type="ctrTitle"/>
          </p:nvPr>
        </p:nvSpPr>
        <p:spPr>
          <a:xfrm>
            <a:off x="1143000" y="841772"/>
            <a:ext cx="6858000" cy="1790700"/>
          </a:xfrm>
          <a:prstGeom prst="rect">
            <a:avLst/>
          </a:prstGeom>
          <a:noFill/>
          <a:ln>
            <a:noFill/>
          </a:ln>
        </p:spPr>
        <p:txBody>
          <a:bodyPr anchorCtr="0" anchor="b" bIns="68575" lIns="68575" spcFirstLastPara="1" rIns="68575" wrap="square" tIns="68575"/>
          <a:lstStyle>
            <a:lvl1pPr indent="0" lvl="0" marL="0" marR="0" rtl="0" algn="ctr">
              <a:lnSpc>
                <a:spcPct val="90000"/>
              </a:lnSpc>
              <a:spcBef>
                <a:spcPts val="0"/>
              </a:spcBef>
              <a:spcAft>
                <a:spcPts val="0"/>
              </a:spcAft>
              <a:buClr>
                <a:schemeClr val="dk1"/>
              </a:buClr>
              <a:buSzPts val="1100"/>
              <a:buFont typeface="Calibri"/>
              <a:buNone/>
              <a:defRPr b="0" i="0" sz="45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59" name="Shape 159"/>
          <p:cNvSpPr txBox="1"/>
          <p:nvPr>
            <p:ph idx="1" type="subTitle"/>
          </p:nvPr>
        </p:nvSpPr>
        <p:spPr>
          <a:xfrm>
            <a:off x="1143000" y="2701528"/>
            <a:ext cx="6858000" cy="1241700"/>
          </a:xfrm>
          <a:prstGeom prst="rect">
            <a:avLst/>
          </a:prstGeom>
          <a:noFill/>
          <a:ln>
            <a:noFill/>
          </a:ln>
        </p:spPr>
        <p:txBody>
          <a:bodyPr anchorCtr="0" anchor="t" bIns="68575" lIns="68575" spcFirstLastPara="1" rIns="68575" wrap="square" tIns="68575"/>
          <a:lstStyle>
            <a:lvl1pPr indent="0" lvl="0" marL="0" marR="0" rtl="0" algn="ctr">
              <a:lnSpc>
                <a:spcPct val="90000"/>
              </a:lnSpc>
              <a:spcBef>
                <a:spcPts val="800"/>
              </a:spcBef>
              <a:spcAft>
                <a:spcPts val="0"/>
              </a:spcAft>
              <a:buClr>
                <a:schemeClr val="dk1"/>
              </a:buClr>
              <a:buSzPts val="2100"/>
              <a:buFont typeface="Arial"/>
              <a:buNone/>
              <a:defRPr b="0" i="0" sz="1800" u="none" cap="none" strike="noStrike">
                <a:solidFill>
                  <a:schemeClr val="dk1"/>
                </a:solidFill>
                <a:latin typeface="Calibri"/>
                <a:ea typeface="Calibri"/>
                <a:cs typeface="Calibri"/>
                <a:sym typeface="Calibri"/>
              </a:defRPr>
            </a:lvl1pPr>
            <a:lvl2pPr indent="0" lvl="1" marL="342900" marR="0" rtl="0" algn="ctr">
              <a:lnSpc>
                <a:spcPct val="90000"/>
              </a:lnSpc>
              <a:spcBef>
                <a:spcPts val="400"/>
              </a:spcBef>
              <a:spcAft>
                <a:spcPts val="0"/>
              </a:spcAft>
              <a:buClr>
                <a:schemeClr val="dk1"/>
              </a:buClr>
              <a:buSzPts val="1800"/>
              <a:buFont typeface="Arial"/>
              <a:buNone/>
              <a:defRPr b="0" i="0" sz="1500" u="none" cap="none" strike="noStrike">
                <a:solidFill>
                  <a:schemeClr val="dk1"/>
                </a:solidFill>
                <a:latin typeface="Calibri"/>
                <a:ea typeface="Calibri"/>
                <a:cs typeface="Calibri"/>
                <a:sym typeface="Calibri"/>
              </a:defRPr>
            </a:lvl2pPr>
            <a:lvl3pPr indent="0" lvl="2" marL="685800" marR="0" rtl="0" algn="ctr">
              <a:lnSpc>
                <a:spcPct val="90000"/>
              </a:lnSpc>
              <a:spcBef>
                <a:spcPts val="400"/>
              </a:spcBef>
              <a:spcAft>
                <a:spcPts val="0"/>
              </a:spcAft>
              <a:buClr>
                <a:schemeClr val="dk1"/>
              </a:buClr>
              <a:buSzPts val="1500"/>
              <a:buFont typeface="Arial"/>
              <a:buNone/>
              <a:defRPr b="0" i="0" sz="1400" u="none" cap="none" strike="noStrike">
                <a:solidFill>
                  <a:schemeClr val="dk1"/>
                </a:solidFill>
                <a:latin typeface="Calibri"/>
                <a:ea typeface="Calibri"/>
                <a:cs typeface="Calibri"/>
                <a:sym typeface="Calibri"/>
              </a:defRPr>
            </a:lvl3pPr>
            <a:lvl4pPr indent="0" lvl="3" marL="10287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4pPr>
            <a:lvl5pPr indent="0" lvl="4" marL="13716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5pPr>
            <a:lvl6pPr indent="0" lvl="5" marL="17145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6pPr>
            <a:lvl7pPr indent="0" lvl="6" marL="20574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7pPr>
            <a:lvl8pPr indent="0" lvl="7" marL="24003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8pPr>
            <a:lvl9pPr indent="0" lvl="8" marL="27432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160" name="Shape 160"/>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61" name="Shape 161"/>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62" name="Shape 16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3" name="Shape 163"/>
        <p:cNvGrpSpPr/>
        <p:nvPr/>
      </p:nvGrpSpPr>
      <p:grpSpPr>
        <a:xfrm>
          <a:off x="0" y="0"/>
          <a:ext cx="0" cy="0"/>
          <a:chOff x="0" y="0"/>
          <a:chExt cx="0" cy="0"/>
        </a:xfrm>
      </p:grpSpPr>
      <p:sp>
        <p:nvSpPr>
          <p:cNvPr id="164" name="Shape 164"/>
          <p:cNvSpPr txBox="1"/>
          <p:nvPr>
            <p:ph type="title"/>
          </p:nvPr>
        </p:nvSpPr>
        <p:spPr>
          <a:xfrm>
            <a:off x="623888" y="1282304"/>
            <a:ext cx="7886700" cy="2139600"/>
          </a:xfrm>
          <a:prstGeom prst="rect">
            <a:avLst/>
          </a:prstGeom>
          <a:noFill/>
          <a:ln>
            <a:noFill/>
          </a:ln>
        </p:spPr>
        <p:txBody>
          <a:bodyPr anchorCtr="0" anchor="b" bIns="68575" lIns="68575" spcFirstLastPara="1" rIns="68575" wrap="square" tIns="68575"/>
          <a:lstStyle>
            <a:lvl1pPr indent="0" lvl="0" marL="0" marR="0" rtl="0" algn="l">
              <a:lnSpc>
                <a:spcPct val="90000"/>
              </a:lnSpc>
              <a:spcBef>
                <a:spcPts val="0"/>
              </a:spcBef>
              <a:spcAft>
                <a:spcPts val="0"/>
              </a:spcAft>
              <a:buClr>
                <a:schemeClr val="dk1"/>
              </a:buClr>
              <a:buSzPts val="1100"/>
              <a:buFont typeface="Calibri"/>
              <a:buNone/>
              <a:defRPr b="0" i="0" sz="45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65" name="Shape 165"/>
          <p:cNvSpPr txBox="1"/>
          <p:nvPr>
            <p:ph idx="1" type="body"/>
          </p:nvPr>
        </p:nvSpPr>
        <p:spPr>
          <a:xfrm>
            <a:off x="623888" y="3442097"/>
            <a:ext cx="7886700" cy="1125300"/>
          </a:xfrm>
          <a:prstGeom prst="rect">
            <a:avLst/>
          </a:prstGeom>
          <a:noFill/>
          <a:ln>
            <a:noFill/>
          </a:ln>
        </p:spPr>
        <p:txBody>
          <a:bodyPr anchorCtr="0" anchor="t" bIns="68575" lIns="68575" spcFirstLastPara="1" rIns="68575" wrap="square" tIns="68575"/>
          <a:lstStyle>
            <a:lvl1pPr indent="-228600" lvl="0" marL="457200" marR="0" rtl="0" algn="l">
              <a:lnSpc>
                <a:spcPct val="90000"/>
              </a:lnSpc>
              <a:spcBef>
                <a:spcPts val="800"/>
              </a:spcBef>
              <a:spcAft>
                <a:spcPts val="0"/>
              </a:spcAft>
              <a:buClr>
                <a:srgbClr val="888888"/>
              </a:buClr>
              <a:buSzPts val="2100"/>
              <a:buFont typeface="Arial"/>
              <a:buNone/>
              <a:defRPr b="0" i="0" sz="1800" u="none" cap="none" strike="noStrike">
                <a:solidFill>
                  <a:srgbClr val="888888"/>
                </a:solidFill>
                <a:latin typeface="Calibri"/>
                <a:ea typeface="Calibri"/>
                <a:cs typeface="Calibri"/>
                <a:sym typeface="Calibri"/>
              </a:defRPr>
            </a:lvl1pPr>
            <a:lvl2pPr indent="-228600" lvl="1" marL="914400" marR="0" rtl="0" algn="l">
              <a:lnSpc>
                <a:spcPct val="90000"/>
              </a:lnSpc>
              <a:spcBef>
                <a:spcPts val="400"/>
              </a:spcBef>
              <a:spcAft>
                <a:spcPts val="0"/>
              </a:spcAft>
              <a:buClr>
                <a:srgbClr val="888888"/>
              </a:buClr>
              <a:buSzPts val="1800"/>
              <a:buFont typeface="Arial"/>
              <a:buNone/>
              <a:defRPr b="0" i="0" sz="15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400"/>
              </a:spcBef>
              <a:spcAft>
                <a:spcPts val="0"/>
              </a:spcAft>
              <a:buClr>
                <a:srgbClr val="888888"/>
              </a:buClr>
              <a:buSzPts val="1500"/>
              <a:buFont typeface="Arial"/>
              <a:buNone/>
              <a:defRPr b="0" i="0" sz="14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9pPr>
          </a:lstStyle>
          <a:p/>
        </p:txBody>
      </p:sp>
      <p:sp>
        <p:nvSpPr>
          <p:cNvPr id="166" name="Shape 166"/>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67" name="Shape 167"/>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68" name="Shape 16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69" name="Shape 169"/>
        <p:cNvGrpSpPr/>
        <p:nvPr/>
      </p:nvGrpSpPr>
      <p:grpSpPr>
        <a:xfrm>
          <a:off x="0" y="0"/>
          <a:ext cx="0" cy="0"/>
          <a:chOff x="0" y="0"/>
          <a:chExt cx="0" cy="0"/>
        </a:xfrm>
      </p:grpSpPr>
      <p:sp>
        <p:nvSpPr>
          <p:cNvPr id="170" name="Shape 170"/>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71" name="Shape 171"/>
          <p:cNvSpPr txBox="1"/>
          <p:nvPr>
            <p:ph idx="1" type="body"/>
          </p:nvPr>
        </p:nvSpPr>
        <p:spPr>
          <a:xfrm>
            <a:off x="628650" y="1369219"/>
            <a:ext cx="3886200" cy="32634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72" name="Shape 172"/>
          <p:cNvSpPr txBox="1"/>
          <p:nvPr>
            <p:ph idx="2" type="body"/>
          </p:nvPr>
        </p:nvSpPr>
        <p:spPr>
          <a:xfrm>
            <a:off x="4629150" y="1369219"/>
            <a:ext cx="3886200" cy="32634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73" name="Shape 173"/>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74" name="Shape 174"/>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75" name="Shape 17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76" name="Shape 176"/>
        <p:cNvGrpSpPr/>
        <p:nvPr/>
      </p:nvGrpSpPr>
      <p:grpSpPr>
        <a:xfrm>
          <a:off x="0" y="0"/>
          <a:ext cx="0" cy="0"/>
          <a:chOff x="0" y="0"/>
          <a:chExt cx="0" cy="0"/>
        </a:xfrm>
      </p:grpSpPr>
      <p:sp>
        <p:nvSpPr>
          <p:cNvPr id="177" name="Shape 177"/>
          <p:cNvSpPr txBox="1"/>
          <p:nvPr>
            <p:ph type="title"/>
          </p:nvPr>
        </p:nvSpPr>
        <p:spPr>
          <a:xfrm>
            <a:off x="629841" y="273844"/>
            <a:ext cx="7886700" cy="994200"/>
          </a:xfrm>
          <a:prstGeom prst="rect">
            <a:avLst/>
          </a:prstGeom>
          <a:noFill/>
          <a:ln>
            <a:noFill/>
          </a:ln>
        </p:spPr>
        <p:txBody>
          <a:bodyPr anchorCtr="0" anchor="ctr" bIns="68575" lIns="68575" spcFirstLastPara="1" rIns="68575" wrap="square" tIns="68575"/>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78" name="Shape 178"/>
          <p:cNvSpPr txBox="1"/>
          <p:nvPr>
            <p:ph idx="1" type="body"/>
          </p:nvPr>
        </p:nvSpPr>
        <p:spPr>
          <a:xfrm>
            <a:off x="629841" y="1260872"/>
            <a:ext cx="3868500" cy="618000"/>
          </a:xfrm>
          <a:prstGeom prst="rect">
            <a:avLst/>
          </a:prstGeom>
          <a:noFill/>
          <a:ln>
            <a:noFill/>
          </a:ln>
        </p:spPr>
        <p:txBody>
          <a:bodyPr anchorCtr="0" anchor="b" bIns="68575" lIns="68575" spcFirstLastPara="1" rIns="68575" wrap="square" tIns="68575"/>
          <a:lstStyle>
            <a:lvl1pPr indent="-228600" lvl="0" marL="457200" marR="0" rtl="0" algn="l">
              <a:lnSpc>
                <a:spcPct val="90000"/>
              </a:lnSpc>
              <a:spcBef>
                <a:spcPts val="800"/>
              </a:spcBef>
              <a:spcAft>
                <a:spcPts val="0"/>
              </a:spcAft>
              <a:buClr>
                <a:schemeClr val="dk1"/>
              </a:buClr>
              <a:buSzPts val="21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8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5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9pPr>
          </a:lstStyle>
          <a:p/>
        </p:txBody>
      </p:sp>
      <p:sp>
        <p:nvSpPr>
          <p:cNvPr id="179" name="Shape 179"/>
          <p:cNvSpPr txBox="1"/>
          <p:nvPr>
            <p:ph idx="2" type="body"/>
          </p:nvPr>
        </p:nvSpPr>
        <p:spPr>
          <a:xfrm>
            <a:off x="629841" y="1878806"/>
            <a:ext cx="3868500" cy="27633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80" name="Shape 180"/>
          <p:cNvSpPr txBox="1"/>
          <p:nvPr>
            <p:ph idx="3" type="body"/>
          </p:nvPr>
        </p:nvSpPr>
        <p:spPr>
          <a:xfrm>
            <a:off x="4629150" y="1260872"/>
            <a:ext cx="3887400" cy="618000"/>
          </a:xfrm>
          <a:prstGeom prst="rect">
            <a:avLst/>
          </a:prstGeom>
          <a:noFill/>
          <a:ln>
            <a:noFill/>
          </a:ln>
        </p:spPr>
        <p:txBody>
          <a:bodyPr anchorCtr="0" anchor="b" bIns="68575" lIns="68575" spcFirstLastPara="1" rIns="68575" wrap="square" tIns="68575"/>
          <a:lstStyle>
            <a:lvl1pPr indent="-228600" lvl="0" marL="457200" marR="0" rtl="0" algn="l">
              <a:lnSpc>
                <a:spcPct val="90000"/>
              </a:lnSpc>
              <a:spcBef>
                <a:spcPts val="800"/>
              </a:spcBef>
              <a:spcAft>
                <a:spcPts val="0"/>
              </a:spcAft>
              <a:buClr>
                <a:schemeClr val="dk1"/>
              </a:buClr>
              <a:buSzPts val="21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8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5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9pPr>
          </a:lstStyle>
          <a:p/>
        </p:txBody>
      </p:sp>
      <p:sp>
        <p:nvSpPr>
          <p:cNvPr id="181" name="Shape 181"/>
          <p:cNvSpPr txBox="1"/>
          <p:nvPr>
            <p:ph idx="4" type="body"/>
          </p:nvPr>
        </p:nvSpPr>
        <p:spPr>
          <a:xfrm>
            <a:off x="4629150" y="1878806"/>
            <a:ext cx="3887400" cy="27633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82" name="Shape 182"/>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83" name="Shape 183"/>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84" name="Shape 18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5" name="Shape 185"/>
        <p:cNvGrpSpPr/>
        <p:nvPr/>
      </p:nvGrpSpPr>
      <p:grpSpPr>
        <a:xfrm>
          <a:off x="0" y="0"/>
          <a:ext cx="0" cy="0"/>
          <a:chOff x="0" y="0"/>
          <a:chExt cx="0" cy="0"/>
        </a:xfrm>
      </p:grpSpPr>
      <p:sp>
        <p:nvSpPr>
          <p:cNvPr id="186" name="Shape 186"/>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87" name="Shape 187"/>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88" name="Shape 188"/>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89" name="Shape 18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90" name="Shape 190"/>
        <p:cNvGrpSpPr/>
        <p:nvPr/>
      </p:nvGrpSpPr>
      <p:grpSpPr>
        <a:xfrm>
          <a:off x="0" y="0"/>
          <a:ext cx="0" cy="0"/>
          <a:chOff x="0" y="0"/>
          <a:chExt cx="0" cy="0"/>
        </a:xfrm>
      </p:grpSpPr>
      <p:sp>
        <p:nvSpPr>
          <p:cNvPr id="191" name="Shape 191"/>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92" name="Shape 192"/>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93" name="Shape 19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94" name="Shape 194"/>
        <p:cNvGrpSpPr/>
        <p:nvPr/>
      </p:nvGrpSpPr>
      <p:grpSpPr>
        <a:xfrm>
          <a:off x="0" y="0"/>
          <a:ext cx="0" cy="0"/>
          <a:chOff x="0" y="0"/>
          <a:chExt cx="0" cy="0"/>
        </a:xfrm>
      </p:grpSpPr>
      <p:sp>
        <p:nvSpPr>
          <p:cNvPr id="195" name="Shape 195"/>
          <p:cNvSpPr txBox="1"/>
          <p:nvPr>
            <p:ph type="title"/>
          </p:nvPr>
        </p:nvSpPr>
        <p:spPr>
          <a:xfrm>
            <a:off x="629841" y="342900"/>
            <a:ext cx="2949000" cy="1200300"/>
          </a:xfrm>
          <a:prstGeom prst="rect">
            <a:avLst/>
          </a:prstGeom>
          <a:noFill/>
          <a:ln>
            <a:noFill/>
          </a:ln>
        </p:spPr>
        <p:txBody>
          <a:bodyPr anchorCtr="0" anchor="b" bIns="68575" lIns="68575" spcFirstLastPara="1" rIns="68575" wrap="square" tIns="68575"/>
          <a:lstStyle>
            <a:lvl1pPr indent="0" lvl="0" marL="0" marR="0" rtl="0" algn="l">
              <a:lnSpc>
                <a:spcPct val="90000"/>
              </a:lnSpc>
              <a:spcBef>
                <a:spcPts val="0"/>
              </a:spcBef>
              <a:spcAft>
                <a:spcPts val="0"/>
              </a:spcAft>
              <a:buClr>
                <a:schemeClr val="dk1"/>
              </a:buClr>
              <a:buSzPts val="1100"/>
              <a:buFont typeface="Calibri"/>
              <a:buNone/>
              <a:defRPr b="0" i="0" sz="24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96" name="Shape 196"/>
          <p:cNvSpPr txBox="1"/>
          <p:nvPr>
            <p:ph idx="1" type="body"/>
          </p:nvPr>
        </p:nvSpPr>
        <p:spPr>
          <a:xfrm>
            <a:off x="3887391" y="740569"/>
            <a:ext cx="4629300" cy="3655200"/>
          </a:xfrm>
          <a:prstGeom prst="rect">
            <a:avLst/>
          </a:prstGeom>
          <a:noFill/>
          <a:ln>
            <a:noFill/>
          </a:ln>
        </p:spPr>
        <p:txBody>
          <a:bodyPr anchorCtr="0" anchor="t" bIns="68575" lIns="68575" spcFirstLastPara="1" rIns="68575" wrap="square" tIns="68575"/>
          <a:lstStyle>
            <a:lvl1pPr indent="-381000" lvl="0" marL="457200" marR="0" rtl="0" algn="l">
              <a:lnSpc>
                <a:spcPct val="90000"/>
              </a:lnSpc>
              <a:spcBef>
                <a:spcPts val="8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lnSpc>
                <a:spcPct val="90000"/>
              </a:lnSpc>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97" name="Shape 197"/>
          <p:cNvSpPr txBox="1"/>
          <p:nvPr>
            <p:ph idx="2" type="body"/>
          </p:nvPr>
        </p:nvSpPr>
        <p:spPr>
          <a:xfrm>
            <a:off x="629841" y="1543050"/>
            <a:ext cx="2949000" cy="2858700"/>
          </a:xfrm>
          <a:prstGeom prst="rect">
            <a:avLst/>
          </a:prstGeom>
          <a:noFill/>
          <a:ln>
            <a:noFill/>
          </a:ln>
        </p:spPr>
        <p:txBody>
          <a:bodyPr anchorCtr="0" anchor="t" bIns="68575" lIns="68575" spcFirstLastPara="1" rIns="68575" wrap="square" tIns="68575"/>
          <a:lstStyle>
            <a:lvl1pPr indent="-228600" lvl="0" marL="457200" marR="0" rtl="0" algn="l">
              <a:lnSpc>
                <a:spcPct val="90000"/>
              </a:lnSpc>
              <a:spcBef>
                <a:spcPts val="800"/>
              </a:spcBef>
              <a:spcAft>
                <a:spcPts val="0"/>
              </a:spcAft>
              <a:buClr>
                <a:schemeClr val="dk1"/>
              </a:buClr>
              <a:buSzPts val="21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8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5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9pPr>
          </a:lstStyle>
          <a:p/>
        </p:txBody>
      </p:sp>
      <p:sp>
        <p:nvSpPr>
          <p:cNvPr id="198" name="Shape 198"/>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99" name="Shape 199"/>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00" name="Shape 20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01" name="Shape 201"/>
        <p:cNvGrpSpPr/>
        <p:nvPr/>
      </p:nvGrpSpPr>
      <p:grpSpPr>
        <a:xfrm>
          <a:off x="0" y="0"/>
          <a:ext cx="0" cy="0"/>
          <a:chOff x="0" y="0"/>
          <a:chExt cx="0" cy="0"/>
        </a:xfrm>
      </p:grpSpPr>
      <p:sp>
        <p:nvSpPr>
          <p:cNvPr id="202" name="Shape 202"/>
          <p:cNvSpPr txBox="1"/>
          <p:nvPr>
            <p:ph type="title"/>
          </p:nvPr>
        </p:nvSpPr>
        <p:spPr>
          <a:xfrm>
            <a:off x="629841" y="342900"/>
            <a:ext cx="2949000" cy="1200300"/>
          </a:xfrm>
          <a:prstGeom prst="rect">
            <a:avLst/>
          </a:prstGeom>
          <a:noFill/>
          <a:ln>
            <a:noFill/>
          </a:ln>
        </p:spPr>
        <p:txBody>
          <a:bodyPr anchorCtr="0" anchor="b" bIns="68575" lIns="68575" spcFirstLastPara="1" rIns="68575" wrap="square" tIns="68575"/>
          <a:lstStyle>
            <a:lvl1pPr indent="0" lvl="0" marL="0" marR="0" rtl="0" algn="l">
              <a:lnSpc>
                <a:spcPct val="90000"/>
              </a:lnSpc>
              <a:spcBef>
                <a:spcPts val="0"/>
              </a:spcBef>
              <a:spcAft>
                <a:spcPts val="0"/>
              </a:spcAft>
              <a:buClr>
                <a:schemeClr val="dk1"/>
              </a:buClr>
              <a:buSzPts val="1100"/>
              <a:buFont typeface="Calibri"/>
              <a:buNone/>
              <a:defRPr b="0" i="0" sz="24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203" name="Shape 203"/>
          <p:cNvSpPr/>
          <p:nvPr>
            <p:ph idx="2" type="pic"/>
          </p:nvPr>
        </p:nvSpPr>
        <p:spPr>
          <a:xfrm>
            <a:off x="3887391" y="740569"/>
            <a:ext cx="4629300" cy="3655200"/>
          </a:xfrm>
          <a:prstGeom prst="rect">
            <a:avLst/>
          </a:prstGeom>
          <a:noFill/>
          <a:ln>
            <a:noFill/>
          </a:ln>
        </p:spPr>
        <p:txBody>
          <a:bodyPr anchorCtr="0" anchor="t" bIns="68575" lIns="68575" spcFirstLastPara="1" rIns="68575" wrap="square" tIns="68575"/>
          <a:lstStyle>
            <a:lvl1pPr indent="0" lvl="0" marL="0" marR="0" rtl="0" algn="l">
              <a:lnSpc>
                <a:spcPct val="90000"/>
              </a:lnSpc>
              <a:spcBef>
                <a:spcPts val="800"/>
              </a:spcBef>
              <a:spcAft>
                <a:spcPts val="0"/>
              </a:spcAft>
              <a:buClr>
                <a:schemeClr val="dk1"/>
              </a:buClr>
              <a:buSzPts val="1100"/>
              <a:buFont typeface="Arial"/>
              <a:buNone/>
              <a:defRPr b="0" i="0" sz="24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spcAft>
                <a:spcPts val="0"/>
              </a:spcAft>
              <a:buClr>
                <a:schemeClr val="dk1"/>
              </a:buClr>
              <a:buSzPts val="1100"/>
              <a:buFont typeface="Arial"/>
              <a:buNone/>
              <a:defRPr b="0" i="0" sz="21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spcAft>
                <a:spcPts val="0"/>
              </a:spcAft>
              <a:buClr>
                <a:schemeClr val="dk1"/>
              </a:buClr>
              <a:buSzPts val="1100"/>
              <a:buFont typeface="Arial"/>
              <a:buNone/>
              <a:defRPr b="0" i="0" sz="18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9pPr>
          </a:lstStyle>
          <a:p/>
        </p:txBody>
      </p:sp>
      <p:sp>
        <p:nvSpPr>
          <p:cNvPr id="204" name="Shape 204"/>
          <p:cNvSpPr txBox="1"/>
          <p:nvPr>
            <p:ph idx="1" type="body"/>
          </p:nvPr>
        </p:nvSpPr>
        <p:spPr>
          <a:xfrm>
            <a:off x="629841" y="1543050"/>
            <a:ext cx="2949000" cy="2858700"/>
          </a:xfrm>
          <a:prstGeom prst="rect">
            <a:avLst/>
          </a:prstGeom>
          <a:noFill/>
          <a:ln>
            <a:noFill/>
          </a:ln>
        </p:spPr>
        <p:txBody>
          <a:bodyPr anchorCtr="0" anchor="t" bIns="68575" lIns="68575" spcFirstLastPara="1" rIns="68575" wrap="square" tIns="68575"/>
          <a:lstStyle>
            <a:lvl1pPr indent="-228600" lvl="0" marL="457200" marR="0" rtl="0" algn="l">
              <a:lnSpc>
                <a:spcPct val="90000"/>
              </a:lnSpc>
              <a:spcBef>
                <a:spcPts val="800"/>
              </a:spcBef>
              <a:spcAft>
                <a:spcPts val="0"/>
              </a:spcAft>
              <a:buClr>
                <a:schemeClr val="dk1"/>
              </a:buClr>
              <a:buSzPts val="21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8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5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9pPr>
          </a:lstStyle>
          <a:p/>
        </p:txBody>
      </p:sp>
      <p:sp>
        <p:nvSpPr>
          <p:cNvPr id="205" name="Shape 205"/>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06" name="Shape 206"/>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07" name="Shape 20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08" name="Shape 208"/>
        <p:cNvGrpSpPr/>
        <p:nvPr/>
      </p:nvGrpSpPr>
      <p:grpSpPr>
        <a:xfrm>
          <a:off x="0" y="0"/>
          <a:ext cx="0" cy="0"/>
          <a:chOff x="0" y="0"/>
          <a:chExt cx="0" cy="0"/>
        </a:xfrm>
      </p:grpSpPr>
      <p:sp>
        <p:nvSpPr>
          <p:cNvPr id="209" name="Shape 209"/>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210" name="Shape 210"/>
          <p:cNvSpPr txBox="1"/>
          <p:nvPr>
            <p:ph idx="1" type="body"/>
          </p:nvPr>
        </p:nvSpPr>
        <p:spPr>
          <a:xfrm rot="5400000">
            <a:off x="2940300" y="-942431"/>
            <a:ext cx="3263400" cy="78867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11" name="Shape 211"/>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12" name="Shape 212"/>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13" name="Shape 2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14" name="Shape 214"/>
        <p:cNvGrpSpPr/>
        <p:nvPr/>
      </p:nvGrpSpPr>
      <p:grpSpPr>
        <a:xfrm>
          <a:off x="0" y="0"/>
          <a:ext cx="0" cy="0"/>
          <a:chOff x="0" y="0"/>
          <a:chExt cx="0" cy="0"/>
        </a:xfrm>
      </p:grpSpPr>
      <p:sp>
        <p:nvSpPr>
          <p:cNvPr id="215" name="Shape 215"/>
          <p:cNvSpPr txBox="1"/>
          <p:nvPr>
            <p:ph type="title"/>
          </p:nvPr>
        </p:nvSpPr>
        <p:spPr>
          <a:xfrm rot="5400000">
            <a:off x="5350050" y="1467544"/>
            <a:ext cx="4359000" cy="1971600"/>
          </a:xfrm>
          <a:prstGeom prst="rect">
            <a:avLst/>
          </a:prstGeom>
          <a:noFill/>
          <a:ln>
            <a:noFill/>
          </a:ln>
        </p:spPr>
        <p:txBody>
          <a:bodyPr anchorCtr="0" anchor="ctr" bIns="68575" lIns="68575" spcFirstLastPara="1" rIns="68575" wrap="square" tIns="68575"/>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216" name="Shape 216"/>
          <p:cNvSpPr txBox="1"/>
          <p:nvPr>
            <p:ph idx="1" type="body"/>
          </p:nvPr>
        </p:nvSpPr>
        <p:spPr>
          <a:xfrm rot="5400000">
            <a:off x="1349475" y="-447056"/>
            <a:ext cx="4359000" cy="58008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17" name="Shape 217"/>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18" name="Shape 218"/>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19" name="Shape 2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0" Type="http://schemas.openxmlformats.org/officeDocument/2006/relationships/slideLayout" Target="../slideLayouts/slideLayout27.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7" Type="http://schemas.openxmlformats.org/officeDocument/2006/relationships/slideLayout" Target="../slideLayouts/slideLayout34.xml"/><Relationship Id="rId16" Type="http://schemas.openxmlformats.org/officeDocument/2006/relationships/slideLayout" Target="../slideLayouts/slideLayout33.xml"/><Relationship Id="rId5" Type="http://schemas.openxmlformats.org/officeDocument/2006/relationships/slideLayout" Target="../slideLayouts/slideLayout22.xml"/><Relationship Id="rId6" Type="http://schemas.openxmlformats.org/officeDocument/2006/relationships/slideLayout" Target="../slideLayouts/slideLayout23.xml"/><Relationship Id="rId18" Type="http://schemas.openxmlformats.org/officeDocument/2006/relationships/theme" Target="../theme/theme2.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5.xml"/><Relationship Id="rId10" Type="http://schemas.openxmlformats.org/officeDocument/2006/relationships/slideLayout" Target="../slideLayouts/slideLayout44.xml"/><Relationship Id="rId12" Type="http://schemas.openxmlformats.org/officeDocument/2006/relationships/theme" Target="../theme/theme3.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7" name="Shape 7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78" name="Shape 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5" name="Shape 145"/>
        <p:cNvGrpSpPr/>
        <p:nvPr/>
      </p:nvGrpSpPr>
      <p:grpSpPr>
        <a:xfrm>
          <a:off x="0" y="0"/>
          <a:ext cx="0" cy="0"/>
          <a:chOff x="0" y="0"/>
          <a:chExt cx="0" cy="0"/>
        </a:xfrm>
      </p:grpSpPr>
      <p:sp>
        <p:nvSpPr>
          <p:cNvPr id="146" name="Shape 146"/>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47" name="Shape 147"/>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48" name="Shape 148"/>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49" name="Shape 149"/>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50" name="Shape 15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serverlesscomputing.org/wosc3/#progra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 Id="rId3" Type="http://schemas.openxmlformats.org/officeDocument/2006/relationships/hyperlink" Target="https://github.com/pywren/pywren" TargetMode="External"/><Relationship Id="rId4" Type="http://schemas.openxmlformats.org/officeDocument/2006/relationships/hyperlink" Target="http://pywren.io/"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1" Type="http://schemas.openxmlformats.org/officeDocument/2006/relationships/image" Target="../media/image15.png"/><Relationship Id="rId10" Type="http://schemas.openxmlformats.org/officeDocument/2006/relationships/image" Target="../media/image14.png"/><Relationship Id="rId1" Type="http://schemas.openxmlformats.org/officeDocument/2006/relationships/slideLayout" Target="../slideLayouts/slideLayout30.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2.png"/><Relationship Id="rId5" Type="http://schemas.openxmlformats.org/officeDocument/2006/relationships/image" Target="../media/image26.png"/><Relationship Id="rId6" Type="http://schemas.openxmlformats.org/officeDocument/2006/relationships/image" Target="../media/image11.png"/><Relationship Id="rId7" Type="http://schemas.openxmlformats.org/officeDocument/2006/relationships/image" Target="../media/image28.png"/><Relationship Id="rId8" Type="http://schemas.openxmlformats.org/officeDocument/2006/relationships/image" Target="../media/image29.png"/></Relationships>
</file>

<file path=ppt/slides/_rels/slide23.xml.rels><?xml version="1.0" encoding="UTF-8" standalone="yes"?><Relationships xmlns="http://schemas.openxmlformats.org/package/2006/relationships"><Relationship Id="rId11" Type="http://schemas.openxmlformats.org/officeDocument/2006/relationships/image" Target="../media/image18.png"/><Relationship Id="rId10" Type="http://schemas.openxmlformats.org/officeDocument/2006/relationships/image" Target="../media/image24.png"/><Relationship Id="rId13" Type="http://schemas.openxmlformats.org/officeDocument/2006/relationships/image" Target="../media/image23.png"/><Relationship Id="rId12" Type="http://schemas.openxmlformats.org/officeDocument/2006/relationships/image" Target="../media/image27.png"/><Relationship Id="rId1" Type="http://schemas.openxmlformats.org/officeDocument/2006/relationships/slideLayout" Target="../slideLayouts/slideLayout29.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17.png"/><Relationship Id="rId9" Type="http://schemas.openxmlformats.org/officeDocument/2006/relationships/image" Target="../media/image21.png"/><Relationship Id="rId5" Type="http://schemas.openxmlformats.org/officeDocument/2006/relationships/image" Target="../media/image19.png"/><Relationship Id="rId6" Type="http://schemas.openxmlformats.org/officeDocument/2006/relationships/image" Target="../media/image25.png"/><Relationship Id="rId7" Type="http://schemas.openxmlformats.org/officeDocument/2006/relationships/image" Target="../media/image20.png"/><Relationship Id="rId8"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5.xml"/><Relationship Id="rId3" Type="http://schemas.openxmlformats.org/officeDocument/2006/relationships/hyperlink" Target="https://wosc-tutorial-invite.mybluemix.ne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6.xml"/><Relationship Id="rId3" Type="http://schemas.openxmlformats.org/officeDocument/2006/relationships/hyperlink" Target="https://developer.ibm.com/dwblog/2017/building-with-ibm-watson/?cm_sp=dw-CloudLite-_-dwblog-_-email&amp;spMailingID=32115378&amp;spUserID=MzMxODEzNTMwOTY5S0&amp;spJobID=1180890191&amp;spReportId=MTE4MDg5MDE5MQS2" TargetMode="External"/><Relationship Id="rId4" Type="http://schemas.openxmlformats.org/officeDocument/2006/relationships/hyperlink" Target="https://console.ng.bluemix.net/openwhisk/" TargetMode="External"/><Relationship Id="rId5" Type="http://schemas.openxmlformats.org/officeDocument/2006/relationships/hyperlink" Target="https://console.bluemix.net/openwhisk/learn/cli" TargetMode="External"/><Relationship Id="rId6" Type="http://schemas.openxmlformats.org/officeDocument/2006/relationships/hyperlink" Target="https://openwhisk.ng.bluemix.net/cli/go/download/" TargetMode="External"/><Relationship Id="rId7" Type="http://schemas.openxmlformats.org/officeDocument/2006/relationships/hyperlink" Target="https://goo.gl/QpD6fi"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7.xml"/><Relationship Id="rId3"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8.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oo.gl/forms/vTDGOvuKED4FJJA22"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cs.google.com/document/d/1AjGEx7sLoVX7FxjpRL3X3QjzYg0bBlNgXyXqaMWx8os/edit?usp=sharing" TargetMode="External"/><Relationship Id="rId4" Type="http://schemas.openxmlformats.org/officeDocument/2006/relationships/hyperlink" Target="https://wosc-tutorial-invite.mybluemix.net/" TargetMode="External"/><Relationship Id="rId5" Type="http://schemas.openxmlformats.org/officeDocument/2006/relationships/hyperlink" Target="https://future-compute.slack.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0.xml"/><Relationship Id="rId3" Type="http://schemas.openxmlformats.org/officeDocument/2006/relationships/hyperlink" Target="https://future-compute.slack.com/messages/C5NCRLFPD/" TargetMode="External"/><Relationship Id="rId4" Type="http://schemas.openxmlformats.org/officeDocument/2006/relationships/hyperlink" Target="https://wosc-tutorial-invite.mybluemix.net/"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1.xml"/><Relationship Id="rId3" Type="http://schemas.openxmlformats.org/officeDocument/2006/relationships/hyperlink" Target="https://api.slack.com/incoming-webhooks" TargetMode="External"/><Relationship Id="rId4" Type="http://schemas.openxmlformats.org/officeDocument/2006/relationships/hyperlink" Target="https://hooks.slack.com/services/T8NGB8FEA/B8NHT9VQD/1cskpNAu8VjSC"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2.xml"/><Relationship Id="rId3" Type="http://schemas.openxmlformats.org/officeDocument/2006/relationships/hyperlink" Target="https://openwhisk.ng.bluemix.net/api/v1/web/vmuthus%40us.ibm.com_dev/default/timenow.json"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3.xml"/><Relationship Id="rId3" Type="http://schemas.openxmlformats.org/officeDocument/2006/relationships/hyperlink" Target="https://api.slack.com/custom-integrations/outgoing-webhooks" TargetMode="External"/><Relationship Id="rId4" Type="http://schemas.openxmlformats.org/officeDocument/2006/relationships/hyperlink" Target="https://openwhisk.ng.bluemix.net/api/v1/web/vmuthus%40us.ibm.com_dev/default/dump.json"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4.xml"/><Relationship Id="rId3" Type="http://schemas.openxmlformats.org/officeDocument/2006/relationships/hyperlink" Target="https://openwhisk.ng.bluemix.net/api/v1/web/vmuthus%40us.ibm.com_dev/default/timenow.json"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6.xml"/><Relationship Id="rId3" Type="http://schemas.openxmlformats.org/officeDocument/2006/relationships/hyperlink" Target="https://api.chucknorris.io/jokes/random" TargetMode="External"/><Relationship Id="rId4" Type="http://schemas.openxmlformats.org/officeDocument/2006/relationships/hyperlink" Target="https://www.ibm.com/watson/developercloud/language-translator.html" TargetMode="External"/><Relationship Id="rId5" Type="http://schemas.openxmlformats.org/officeDocument/2006/relationships/hyperlink" Target="https://developer.yahoo.com/weather/"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7.xml"/><Relationship Id="rId3" Type="http://schemas.openxmlformats.org/officeDocument/2006/relationships/hyperlink" Target="https://github.com/IBM-Bluemix/openwhisk-workshops/tree/master/bootcamp" TargetMode="External"/><Relationship Id="rId4" Type="http://schemas.openxmlformats.org/officeDocument/2006/relationships/hyperlink" Target="https://github.com/ACloudGuru/serverless-worksho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www.serverlesscomputing.org/wosc3" TargetMode="External"/><Relationship Id="rId4" Type="http://schemas.openxmlformats.org/officeDocument/2006/relationships/hyperlink" Target="https://www.serverlesscomputing.org/wosc2/" TargetMode="External"/><Relationship Id="rId5" Type="http://schemas.openxmlformats.org/officeDocument/2006/relationships/hyperlink" Target="http://2017.middleware-conference.org/" TargetMode="External"/><Relationship Id="rId6" Type="http://schemas.openxmlformats.org/officeDocument/2006/relationships/hyperlink" Target="https://www.serverlesscomputing.org/wosc1/" TargetMode="External"/><Relationship Id="rId7" Type="http://schemas.openxmlformats.org/officeDocument/2006/relationships/hyperlink" Target="http://icdcs2017.gatech.edu/" TargetMode="External"/><Relationship Id="rId8" Type="http://schemas.openxmlformats.org/officeDocument/2006/relationships/hyperlink" Target="https://www.serverlesscomputing.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hyperlink" Target="http://ucc-conference.org/category/basics.html" TargetMode="External"/><Relationship Id="rId5" Type="http://schemas.openxmlformats.org/officeDocument/2006/relationships/hyperlink" Target="http://bdcat-conference.org/category/basics.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Third International Workshop on Serverless Computing (WoSC) 2018</a:t>
            </a:r>
            <a:endParaRPr/>
          </a:p>
        </p:txBody>
      </p:sp>
      <p:sp>
        <p:nvSpPr>
          <p:cNvPr id="225" name="Shape 2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 conjunction with IEEE CLOUD 2018 affiliated with 2018 IEEE World Congress on Services (IEEE SERVICES 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pic>
        <p:nvPicPr>
          <p:cNvPr id="282" name="Shape 282"/>
          <p:cNvPicPr preferRelativeResize="0"/>
          <p:nvPr/>
        </p:nvPicPr>
        <p:blipFill rotWithShape="1">
          <a:blip r:embed="rId3">
            <a:alphaModFix/>
          </a:blip>
          <a:srcRect b="0" l="0" r="0" t="0"/>
          <a:stretch/>
        </p:blipFill>
        <p:spPr>
          <a:xfrm>
            <a:off x="0" y="47051"/>
            <a:ext cx="9144000" cy="5049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p:nvPr/>
        </p:nvSpPr>
        <p:spPr>
          <a:xfrm>
            <a:off x="900111" y="4064795"/>
            <a:ext cx="7415100" cy="746400"/>
          </a:xfrm>
          <a:prstGeom prst="rect">
            <a:avLst/>
          </a:prstGeom>
          <a:solidFill>
            <a:srgbClr val="9CC2E5"/>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2400" u="none" cap="none" strike="noStrike">
                <a:solidFill>
                  <a:schemeClr val="lt1"/>
                </a:solidFill>
                <a:latin typeface="Calibri"/>
                <a:ea typeface="Calibri"/>
                <a:cs typeface="Calibri"/>
                <a:sym typeface="Calibri"/>
              </a:rPr>
              <a:t>Bare Metal</a:t>
            </a:r>
            <a:endParaRPr b="0" i="0" sz="2400" u="none" cap="none" strike="noStrike">
              <a:solidFill>
                <a:schemeClr val="lt1"/>
              </a:solidFill>
              <a:latin typeface="Calibri"/>
              <a:ea typeface="Calibri"/>
              <a:cs typeface="Calibri"/>
              <a:sym typeface="Calibri"/>
            </a:endParaRPr>
          </a:p>
        </p:txBody>
      </p:sp>
      <p:grpSp>
        <p:nvGrpSpPr>
          <p:cNvPr id="288" name="Shape 288"/>
          <p:cNvGrpSpPr/>
          <p:nvPr/>
        </p:nvGrpSpPr>
        <p:grpSpPr>
          <a:xfrm>
            <a:off x="900111" y="2300287"/>
            <a:ext cx="3557700" cy="786553"/>
            <a:chOff x="1200148" y="3067049"/>
            <a:chExt cx="4743600" cy="1048737"/>
          </a:xfrm>
        </p:grpSpPr>
        <p:sp>
          <p:nvSpPr>
            <p:cNvPr id="289" name="Shape 289"/>
            <p:cNvSpPr/>
            <p:nvPr/>
          </p:nvSpPr>
          <p:spPr>
            <a:xfrm rot="5400000">
              <a:off x="3317041" y="3596936"/>
              <a:ext cx="509700" cy="528000"/>
            </a:xfrm>
            <a:prstGeom prst="rightArrow">
              <a:avLst>
                <a:gd fmla="val 50000" name="adj1"/>
                <a:gd fmla="val 50000" name="adj2"/>
              </a:avLst>
            </a:prstGeom>
            <a:solidFill>
              <a:schemeClr val="accent1"/>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290" name="Shape 290"/>
            <p:cNvSpPr/>
            <p:nvPr/>
          </p:nvSpPr>
          <p:spPr>
            <a:xfrm>
              <a:off x="1200148" y="3067049"/>
              <a:ext cx="4743600" cy="685800"/>
            </a:xfrm>
            <a:prstGeom prst="rect">
              <a:avLst/>
            </a:prstGeom>
            <a:solidFill>
              <a:schemeClr val="accent1"/>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2400" u="none" cap="none" strike="noStrike">
                  <a:solidFill>
                    <a:schemeClr val="lt1"/>
                  </a:solidFill>
                  <a:latin typeface="Calibri"/>
                  <a:ea typeface="Calibri"/>
                  <a:cs typeface="Calibri"/>
                  <a:sym typeface="Calibri"/>
                </a:rPr>
                <a:t>PaaS</a:t>
              </a:r>
              <a:endParaRPr b="0" i="0" sz="2400" u="none" cap="none" strike="noStrike">
                <a:solidFill>
                  <a:schemeClr val="lt1"/>
                </a:solidFill>
                <a:latin typeface="Calibri"/>
                <a:ea typeface="Calibri"/>
                <a:cs typeface="Calibri"/>
                <a:sym typeface="Calibri"/>
              </a:endParaRPr>
            </a:p>
          </p:txBody>
        </p:sp>
      </p:grpSp>
      <p:grpSp>
        <p:nvGrpSpPr>
          <p:cNvPr id="291" name="Shape 291"/>
          <p:cNvGrpSpPr/>
          <p:nvPr/>
        </p:nvGrpSpPr>
        <p:grpSpPr>
          <a:xfrm>
            <a:off x="4757736" y="2300287"/>
            <a:ext cx="3557700" cy="786551"/>
            <a:chOff x="6343648" y="3067049"/>
            <a:chExt cx="4743600" cy="1048735"/>
          </a:xfrm>
        </p:grpSpPr>
        <p:sp>
          <p:nvSpPr>
            <p:cNvPr id="292" name="Shape 292"/>
            <p:cNvSpPr/>
            <p:nvPr/>
          </p:nvSpPr>
          <p:spPr>
            <a:xfrm rot="5400000">
              <a:off x="8196524" y="3596934"/>
              <a:ext cx="509700" cy="528000"/>
            </a:xfrm>
            <a:prstGeom prst="rightArrow">
              <a:avLst>
                <a:gd fmla="val 50000" name="adj1"/>
                <a:gd fmla="val 50000" name="adj2"/>
              </a:avLst>
            </a:prstGeom>
            <a:solidFill>
              <a:srgbClr val="2E75B5"/>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293" name="Shape 293"/>
            <p:cNvSpPr/>
            <p:nvPr/>
          </p:nvSpPr>
          <p:spPr>
            <a:xfrm>
              <a:off x="6343648" y="3067049"/>
              <a:ext cx="4743600" cy="685800"/>
            </a:xfrm>
            <a:prstGeom prst="rect">
              <a:avLst/>
            </a:prstGeom>
            <a:solidFill>
              <a:srgbClr val="2E75B5"/>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2400" u="none" cap="none" strike="noStrike">
                  <a:solidFill>
                    <a:schemeClr val="lt1"/>
                  </a:solidFill>
                  <a:latin typeface="Calibri"/>
                  <a:ea typeface="Calibri"/>
                  <a:cs typeface="Calibri"/>
                  <a:sym typeface="Calibri"/>
                </a:rPr>
                <a:t>Container Orchestrators</a:t>
              </a:r>
              <a:endParaRPr b="0" i="0" sz="2400" u="none" cap="none" strike="noStrike">
                <a:solidFill>
                  <a:schemeClr val="lt1"/>
                </a:solidFill>
                <a:latin typeface="Calibri"/>
                <a:ea typeface="Calibri"/>
                <a:cs typeface="Calibri"/>
                <a:sym typeface="Calibri"/>
              </a:endParaRPr>
            </a:p>
          </p:txBody>
        </p:sp>
      </p:grpSp>
      <p:grpSp>
        <p:nvGrpSpPr>
          <p:cNvPr id="294" name="Shape 294"/>
          <p:cNvGrpSpPr/>
          <p:nvPr/>
        </p:nvGrpSpPr>
        <p:grpSpPr>
          <a:xfrm>
            <a:off x="900111" y="3086905"/>
            <a:ext cx="7415325" cy="971084"/>
            <a:chOff x="1200148" y="4115874"/>
            <a:chExt cx="9887100" cy="1294779"/>
          </a:xfrm>
        </p:grpSpPr>
        <p:sp>
          <p:nvSpPr>
            <p:cNvPr id="295" name="Shape 295"/>
            <p:cNvSpPr/>
            <p:nvPr/>
          </p:nvSpPr>
          <p:spPr>
            <a:xfrm rot="5400000">
              <a:off x="5952784" y="4891803"/>
              <a:ext cx="509700" cy="528000"/>
            </a:xfrm>
            <a:prstGeom prst="rightArrow">
              <a:avLst>
                <a:gd fmla="val 50000" name="adj1"/>
                <a:gd fmla="val 50000" name="adj2"/>
              </a:avLst>
            </a:prstGeom>
            <a:solidFill>
              <a:srgbClr val="8DA9DB"/>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296" name="Shape 296"/>
            <p:cNvSpPr/>
            <p:nvPr/>
          </p:nvSpPr>
          <p:spPr>
            <a:xfrm>
              <a:off x="1200148" y="4115874"/>
              <a:ext cx="9887100" cy="933600"/>
            </a:xfrm>
            <a:prstGeom prst="rect">
              <a:avLst/>
            </a:prstGeom>
            <a:solidFill>
              <a:srgbClr val="8DA9DB"/>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2400" u="none" cap="none" strike="noStrike">
                  <a:solidFill>
                    <a:schemeClr val="lt1"/>
                  </a:solidFill>
                  <a:latin typeface="Calibri"/>
                  <a:ea typeface="Calibri"/>
                  <a:cs typeface="Calibri"/>
                  <a:sym typeface="Calibri"/>
                </a:rPr>
                <a:t>IaaS</a:t>
              </a:r>
              <a:endParaRPr b="0" i="0" sz="2400" u="none" cap="none" strike="noStrike">
                <a:solidFill>
                  <a:schemeClr val="lt1"/>
                </a:solidFill>
                <a:latin typeface="Calibri"/>
                <a:ea typeface="Calibri"/>
                <a:cs typeface="Calibri"/>
                <a:sym typeface="Calibri"/>
              </a:endParaRPr>
            </a:p>
          </p:txBody>
        </p:sp>
      </p:grpSp>
      <p:sp>
        <p:nvSpPr>
          <p:cNvPr id="297" name="Shape 297"/>
          <p:cNvSpPr txBox="1"/>
          <p:nvPr>
            <p:ph type="title"/>
          </p:nvPr>
        </p:nvSpPr>
        <p:spPr>
          <a:xfrm>
            <a:off x="311700" y="445025"/>
            <a:ext cx="8520600" cy="5727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Font typeface="Calibri"/>
              <a:buNone/>
            </a:pPr>
            <a:r>
              <a:rPr b="0" i="0" lang="en" sz="3300" u="none" cap="none" strike="noStrike">
                <a:solidFill>
                  <a:schemeClr val="dk1"/>
                </a:solidFill>
                <a:latin typeface="Calibri"/>
                <a:ea typeface="Calibri"/>
                <a:cs typeface="Calibri"/>
                <a:sym typeface="Calibri"/>
              </a:rPr>
              <a:t>Evolution Of Serverless</a:t>
            </a:r>
            <a:endParaRPr b="0" i="0" sz="33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p:nvPr/>
        </p:nvSpPr>
        <p:spPr>
          <a:xfrm>
            <a:off x="900111" y="4064795"/>
            <a:ext cx="7415100" cy="746400"/>
          </a:xfrm>
          <a:prstGeom prst="rect">
            <a:avLst/>
          </a:prstGeom>
          <a:solidFill>
            <a:srgbClr val="9CC2E5"/>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2400">
                <a:solidFill>
                  <a:schemeClr val="lt1"/>
                </a:solidFill>
                <a:latin typeface="Calibri"/>
                <a:ea typeface="Calibri"/>
                <a:cs typeface="Calibri"/>
                <a:sym typeface="Calibri"/>
              </a:rPr>
              <a:t>Bare Metal</a:t>
            </a:r>
            <a:endParaRPr sz="2400">
              <a:solidFill>
                <a:schemeClr val="lt1"/>
              </a:solidFill>
              <a:latin typeface="Calibri"/>
              <a:ea typeface="Calibri"/>
              <a:cs typeface="Calibri"/>
              <a:sym typeface="Calibri"/>
            </a:endParaRPr>
          </a:p>
        </p:txBody>
      </p:sp>
      <p:grpSp>
        <p:nvGrpSpPr>
          <p:cNvPr id="303" name="Shape 303"/>
          <p:cNvGrpSpPr/>
          <p:nvPr/>
        </p:nvGrpSpPr>
        <p:grpSpPr>
          <a:xfrm>
            <a:off x="900111" y="2300287"/>
            <a:ext cx="3557700" cy="786553"/>
            <a:chOff x="1200148" y="3067049"/>
            <a:chExt cx="4743600" cy="1048737"/>
          </a:xfrm>
        </p:grpSpPr>
        <p:sp>
          <p:nvSpPr>
            <p:cNvPr id="304" name="Shape 304"/>
            <p:cNvSpPr/>
            <p:nvPr/>
          </p:nvSpPr>
          <p:spPr>
            <a:xfrm rot="5400000">
              <a:off x="3317041" y="3596936"/>
              <a:ext cx="509700" cy="528000"/>
            </a:xfrm>
            <a:prstGeom prst="rightArrow">
              <a:avLst>
                <a:gd fmla="val 50000" name="adj1"/>
                <a:gd fmla="val 50000" name="adj2"/>
              </a:avLst>
            </a:prstGeom>
            <a:solidFill>
              <a:schemeClr val="accent1"/>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05" name="Shape 305"/>
            <p:cNvSpPr/>
            <p:nvPr/>
          </p:nvSpPr>
          <p:spPr>
            <a:xfrm>
              <a:off x="1200148" y="3067049"/>
              <a:ext cx="4743600" cy="685800"/>
            </a:xfrm>
            <a:prstGeom prst="rect">
              <a:avLst/>
            </a:prstGeom>
            <a:solidFill>
              <a:schemeClr val="accent1"/>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2400">
                  <a:solidFill>
                    <a:schemeClr val="lt1"/>
                  </a:solidFill>
                  <a:latin typeface="Calibri"/>
                  <a:ea typeface="Calibri"/>
                  <a:cs typeface="Calibri"/>
                  <a:sym typeface="Calibri"/>
                </a:rPr>
                <a:t>PaaS</a:t>
              </a:r>
              <a:endParaRPr sz="2400">
                <a:solidFill>
                  <a:schemeClr val="lt1"/>
                </a:solidFill>
                <a:latin typeface="Calibri"/>
                <a:ea typeface="Calibri"/>
                <a:cs typeface="Calibri"/>
                <a:sym typeface="Calibri"/>
              </a:endParaRPr>
            </a:p>
          </p:txBody>
        </p:sp>
      </p:grpSp>
      <p:grpSp>
        <p:nvGrpSpPr>
          <p:cNvPr id="306" name="Shape 306"/>
          <p:cNvGrpSpPr/>
          <p:nvPr/>
        </p:nvGrpSpPr>
        <p:grpSpPr>
          <a:xfrm>
            <a:off x="4757736" y="2300287"/>
            <a:ext cx="3557700" cy="786551"/>
            <a:chOff x="6343648" y="3067049"/>
            <a:chExt cx="4743600" cy="1048735"/>
          </a:xfrm>
        </p:grpSpPr>
        <p:sp>
          <p:nvSpPr>
            <p:cNvPr id="307" name="Shape 307"/>
            <p:cNvSpPr/>
            <p:nvPr/>
          </p:nvSpPr>
          <p:spPr>
            <a:xfrm rot="5400000">
              <a:off x="8196524" y="3596934"/>
              <a:ext cx="509700" cy="528000"/>
            </a:xfrm>
            <a:prstGeom prst="rightArrow">
              <a:avLst>
                <a:gd fmla="val 50000" name="adj1"/>
                <a:gd fmla="val 50000" name="adj2"/>
              </a:avLst>
            </a:prstGeom>
            <a:solidFill>
              <a:srgbClr val="2E75B5"/>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08" name="Shape 308"/>
            <p:cNvSpPr/>
            <p:nvPr/>
          </p:nvSpPr>
          <p:spPr>
            <a:xfrm>
              <a:off x="6343648" y="3067049"/>
              <a:ext cx="4743600" cy="685800"/>
            </a:xfrm>
            <a:prstGeom prst="rect">
              <a:avLst/>
            </a:prstGeom>
            <a:solidFill>
              <a:srgbClr val="2E75B5"/>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2400">
                  <a:solidFill>
                    <a:schemeClr val="lt1"/>
                  </a:solidFill>
                  <a:latin typeface="Calibri"/>
                  <a:ea typeface="Calibri"/>
                  <a:cs typeface="Calibri"/>
                  <a:sym typeface="Calibri"/>
                </a:rPr>
                <a:t>Container Orchestrators</a:t>
              </a:r>
              <a:endParaRPr sz="2400">
                <a:solidFill>
                  <a:schemeClr val="lt1"/>
                </a:solidFill>
                <a:latin typeface="Calibri"/>
                <a:ea typeface="Calibri"/>
                <a:cs typeface="Calibri"/>
                <a:sym typeface="Calibri"/>
              </a:endParaRPr>
            </a:p>
          </p:txBody>
        </p:sp>
      </p:grpSp>
      <p:grpSp>
        <p:nvGrpSpPr>
          <p:cNvPr id="309" name="Shape 309"/>
          <p:cNvGrpSpPr/>
          <p:nvPr/>
        </p:nvGrpSpPr>
        <p:grpSpPr>
          <a:xfrm>
            <a:off x="900111" y="3086905"/>
            <a:ext cx="7415325" cy="971084"/>
            <a:chOff x="1200148" y="4115874"/>
            <a:chExt cx="9887100" cy="1294779"/>
          </a:xfrm>
        </p:grpSpPr>
        <p:sp>
          <p:nvSpPr>
            <p:cNvPr id="310" name="Shape 310"/>
            <p:cNvSpPr/>
            <p:nvPr/>
          </p:nvSpPr>
          <p:spPr>
            <a:xfrm rot="5400000">
              <a:off x="5952784" y="4891803"/>
              <a:ext cx="509700" cy="528000"/>
            </a:xfrm>
            <a:prstGeom prst="rightArrow">
              <a:avLst>
                <a:gd fmla="val 50000" name="adj1"/>
                <a:gd fmla="val 50000" name="adj2"/>
              </a:avLst>
            </a:prstGeom>
            <a:solidFill>
              <a:srgbClr val="8DA9DB"/>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11" name="Shape 311"/>
            <p:cNvSpPr/>
            <p:nvPr/>
          </p:nvSpPr>
          <p:spPr>
            <a:xfrm>
              <a:off x="1200148" y="4115874"/>
              <a:ext cx="9887100" cy="933600"/>
            </a:xfrm>
            <a:prstGeom prst="rect">
              <a:avLst/>
            </a:prstGeom>
            <a:solidFill>
              <a:srgbClr val="8DA9DB"/>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2400">
                  <a:solidFill>
                    <a:schemeClr val="lt1"/>
                  </a:solidFill>
                  <a:latin typeface="Calibri"/>
                  <a:ea typeface="Calibri"/>
                  <a:cs typeface="Calibri"/>
                  <a:sym typeface="Calibri"/>
                </a:rPr>
                <a:t>IaaS</a:t>
              </a:r>
              <a:endParaRPr sz="2400">
                <a:solidFill>
                  <a:schemeClr val="lt1"/>
                </a:solidFill>
                <a:latin typeface="Calibri"/>
                <a:ea typeface="Calibri"/>
                <a:cs typeface="Calibri"/>
                <a:sym typeface="Calibri"/>
              </a:endParaRPr>
            </a:p>
          </p:txBody>
        </p:sp>
      </p:grpSp>
      <p:sp>
        <p:nvSpPr>
          <p:cNvPr id="312" name="Shape 312"/>
          <p:cNvSpPr txBox="1"/>
          <p:nvPr>
            <p:ph type="title"/>
          </p:nvPr>
        </p:nvSpPr>
        <p:spPr>
          <a:xfrm>
            <a:off x="311700" y="445025"/>
            <a:ext cx="8520600" cy="5727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Font typeface="Calibri"/>
              <a:buNone/>
            </a:pPr>
            <a:r>
              <a:rPr b="0" i="0" lang="en" sz="3300" u="none" cap="none" strike="noStrike">
                <a:solidFill>
                  <a:schemeClr val="dk1"/>
                </a:solidFill>
                <a:latin typeface="Calibri"/>
                <a:ea typeface="Calibri"/>
                <a:cs typeface="Calibri"/>
                <a:sym typeface="Calibri"/>
              </a:rPr>
              <a:t>Enter Serverless</a:t>
            </a:r>
            <a:endParaRPr b="0" i="0" sz="3300" u="none" cap="none" strike="noStrike">
              <a:solidFill>
                <a:schemeClr val="dk1"/>
              </a:solidFill>
              <a:latin typeface="Calibri"/>
              <a:ea typeface="Calibri"/>
              <a:cs typeface="Calibri"/>
              <a:sym typeface="Calibri"/>
            </a:endParaRPr>
          </a:p>
        </p:txBody>
      </p:sp>
      <p:grpSp>
        <p:nvGrpSpPr>
          <p:cNvPr id="313" name="Shape 313"/>
          <p:cNvGrpSpPr/>
          <p:nvPr/>
        </p:nvGrpSpPr>
        <p:grpSpPr>
          <a:xfrm>
            <a:off x="2800718" y="1385732"/>
            <a:ext cx="3557700" cy="786553"/>
            <a:chOff x="3835891" y="1847643"/>
            <a:chExt cx="4743600" cy="1048737"/>
          </a:xfrm>
        </p:grpSpPr>
        <p:sp>
          <p:nvSpPr>
            <p:cNvPr id="314" name="Shape 314"/>
            <p:cNvSpPr/>
            <p:nvPr/>
          </p:nvSpPr>
          <p:spPr>
            <a:xfrm rot="5400000">
              <a:off x="5952784" y="2377530"/>
              <a:ext cx="509700" cy="528000"/>
            </a:xfrm>
            <a:prstGeom prst="rightArrow">
              <a:avLst>
                <a:gd fmla="val 50000" name="adj1"/>
                <a:gd fmla="val 50000" name="adj2"/>
              </a:avLst>
            </a:prstGeom>
            <a:solidFill>
              <a:schemeClr val="accent6"/>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15" name="Shape 315"/>
            <p:cNvSpPr/>
            <p:nvPr/>
          </p:nvSpPr>
          <p:spPr>
            <a:xfrm>
              <a:off x="3835891" y="1847643"/>
              <a:ext cx="4743600" cy="685800"/>
            </a:xfrm>
            <a:prstGeom prst="rect">
              <a:avLst/>
            </a:prstGeom>
            <a:solidFill>
              <a:schemeClr val="accent6"/>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2400">
                  <a:solidFill>
                    <a:schemeClr val="lt1"/>
                  </a:solidFill>
                  <a:latin typeface="Calibri"/>
                  <a:ea typeface="Calibri"/>
                  <a:cs typeface="Calibri"/>
                  <a:sym typeface="Calibri"/>
                </a:rPr>
                <a:t>Serverless</a:t>
              </a:r>
              <a:endParaRPr sz="2400">
                <a:solidFill>
                  <a:schemeClr val="lt1"/>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Shape 321"/>
          <p:cNvSpPr/>
          <p:nvPr/>
        </p:nvSpPr>
        <p:spPr>
          <a:xfrm>
            <a:off x="2140631" y="437317"/>
            <a:ext cx="2544300" cy="516900"/>
          </a:xfrm>
          <a:prstGeom prst="roundRect">
            <a:avLst>
              <a:gd fmla="val 16667" name="adj"/>
            </a:avLst>
          </a:prstGeom>
          <a:solidFill>
            <a:schemeClr val="accent1"/>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lt1"/>
                </a:solidFill>
                <a:latin typeface="Calibri"/>
                <a:ea typeface="Calibri"/>
                <a:cs typeface="Calibri"/>
                <a:sym typeface="Calibri"/>
              </a:rPr>
              <a:t>Monolithic Application</a:t>
            </a:r>
            <a:endParaRPr b="0" i="0" sz="1400" u="none" cap="none" strike="noStrike">
              <a:solidFill>
                <a:schemeClr val="lt1"/>
              </a:solidFill>
              <a:latin typeface="Calibri"/>
              <a:ea typeface="Calibri"/>
              <a:cs typeface="Calibri"/>
              <a:sym typeface="Calibri"/>
            </a:endParaRPr>
          </a:p>
        </p:txBody>
      </p:sp>
      <p:sp>
        <p:nvSpPr>
          <p:cNvPr id="322" name="Shape 322"/>
          <p:cNvSpPr/>
          <p:nvPr/>
        </p:nvSpPr>
        <p:spPr>
          <a:xfrm>
            <a:off x="1639352" y="1654868"/>
            <a:ext cx="462300" cy="273300"/>
          </a:xfrm>
          <a:prstGeom prst="roundRect">
            <a:avLst>
              <a:gd fmla="val 16667" name="adj"/>
            </a:avLst>
          </a:prstGeom>
          <a:solidFill>
            <a:schemeClr val="accent1"/>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23" name="Shape 323"/>
          <p:cNvSpPr/>
          <p:nvPr/>
        </p:nvSpPr>
        <p:spPr>
          <a:xfrm>
            <a:off x="2163037" y="1654868"/>
            <a:ext cx="462300" cy="273300"/>
          </a:xfrm>
          <a:prstGeom prst="roundRect">
            <a:avLst>
              <a:gd fmla="val 16667" name="adj"/>
            </a:avLst>
          </a:prstGeom>
          <a:solidFill>
            <a:schemeClr val="accent1"/>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24" name="Shape 324"/>
          <p:cNvSpPr/>
          <p:nvPr/>
        </p:nvSpPr>
        <p:spPr>
          <a:xfrm>
            <a:off x="4301139" y="1677232"/>
            <a:ext cx="462300" cy="273300"/>
          </a:xfrm>
          <a:prstGeom prst="roundRect">
            <a:avLst>
              <a:gd fmla="val 16667" name="adj"/>
            </a:avLst>
          </a:prstGeom>
          <a:solidFill>
            <a:schemeClr val="accent1"/>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25" name="Shape 325"/>
          <p:cNvSpPr/>
          <p:nvPr/>
        </p:nvSpPr>
        <p:spPr>
          <a:xfrm>
            <a:off x="3764446" y="1667294"/>
            <a:ext cx="462300" cy="273300"/>
          </a:xfrm>
          <a:prstGeom prst="roundRect">
            <a:avLst>
              <a:gd fmla="val 16667" name="adj"/>
            </a:avLst>
          </a:prstGeom>
          <a:solidFill>
            <a:schemeClr val="accent1"/>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26" name="Shape 326"/>
          <p:cNvSpPr/>
          <p:nvPr/>
        </p:nvSpPr>
        <p:spPr>
          <a:xfrm>
            <a:off x="3227752" y="1667294"/>
            <a:ext cx="462300" cy="273300"/>
          </a:xfrm>
          <a:prstGeom prst="roundRect">
            <a:avLst>
              <a:gd fmla="val 16667" name="adj"/>
            </a:avLst>
          </a:prstGeom>
          <a:solidFill>
            <a:schemeClr val="accent1"/>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27" name="Shape 327"/>
          <p:cNvSpPr/>
          <p:nvPr/>
        </p:nvSpPr>
        <p:spPr>
          <a:xfrm>
            <a:off x="2694758" y="1667294"/>
            <a:ext cx="462300" cy="273300"/>
          </a:xfrm>
          <a:prstGeom prst="roundRect">
            <a:avLst>
              <a:gd fmla="val 16667" name="adj"/>
            </a:avLst>
          </a:prstGeom>
          <a:solidFill>
            <a:schemeClr val="accent1"/>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28" name="Shape 328"/>
          <p:cNvSpPr/>
          <p:nvPr/>
        </p:nvSpPr>
        <p:spPr>
          <a:xfrm>
            <a:off x="4834133" y="1677232"/>
            <a:ext cx="462300" cy="273300"/>
          </a:xfrm>
          <a:prstGeom prst="roundRect">
            <a:avLst>
              <a:gd fmla="val 16667" name="adj"/>
            </a:avLst>
          </a:prstGeom>
          <a:solidFill>
            <a:schemeClr val="accent1"/>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29" name="Shape 329"/>
          <p:cNvSpPr/>
          <p:nvPr/>
        </p:nvSpPr>
        <p:spPr>
          <a:xfrm>
            <a:off x="582673" y="1654868"/>
            <a:ext cx="462300" cy="273300"/>
          </a:xfrm>
          <a:prstGeom prst="roundRect">
            <a:avLst>
              <a:gd fmla="val 16667" name="adj"/>
            </a:avLst>
          </a:prstGeom>
          <a:solidFill>
            <a:schemeClr val="accent1"/>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30" name="Shape 330"/>
          <p:cNvSpPr/>
          <p:nvPr/>
        </p:nvSpPr>
        <p:spPr>
          <a:xfrm>
            <a:off x="1106358" y="1654868"/>
            <a:ext cx="462300" cy="273300"/>
          </a:xfrm>
          <a:prstGeom prst="roundRect">
            <a:avLst>
              <a:gd fmla="val 16667" name="adj"/>
            </a:avLst>
          </a:prstGeom>
          <a:solidFill>
            <a:schemeClr val="accent1"/>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31" name="Shape 331"/>
          <p:cNvSpPr/>
          <p:nvPr/>
        </p:nvSpPr>
        <p:spPr>
          <a:xfrm>
            <a:off x="5374526" y="1677232"/>
            <a:ext cx="462300" cy="273300"/>
          </a:xfrm>
          <a:prstGeom prst="roundRect">
            <a:avLst>
              <a:gd fmla="val 16667" name="adj"/>
            </a:avLst>
          </a:prstGeom>
          <a:solidFill>
            <a:schemeClr val="accent1"/>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32" name="Shape 332"/>
          <p:cNvSpPr/>
          <p:nvPr/>
        </p:nvSpPr>
        <p:spPr>
          <a:xfrm>
            <a:off x="5898210" y="1677232"/>
            <a:ext cx="462300" cy="273300"/>
          </a:xfrm>
          <a:prstGeom prst="roundRect">
            <a:avLst>
              <a:gd fmla="val 16667" name="adj"/>
            </a:avLst>
          </a:prstGeom>
          <a:solidFill>
            <a:schemeClr val="accent1"/>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33" name="Shape 333"/>
          <p:cNvSpPr/>
          <p:nvPr/>
        </p:nvSpPr>
        <p:spPr>
          <a:xfrm>
            <a:off x="1639352" y="2660428"/>
            <a:ext cx="462300" cy="273300"/>
          </a:xfrm>
          <a:prstGeom prst="roundRect">
            <a:avLst>
              <a:gd fmla="val 16667" name="adj"/>
            </a:avLst>
          </a:prstGeom>
          <a:solidFill>
            <a:schemeClr val="accent1"/>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34" name="Shape 334"/>
          <p:cNvSpPr/>
          <p:nvPr/>
        </p:nvSpPr>
        <p:spPr>
          <a:xfrm>
            <a:off x="2163037" y="2660428"/>
            <a:ext cx="462300" cy="273300"/>
          </a:xfrm>
          <a:prstGeom prst="roundRect">
            <a:avLst>
              <a:gd fmla="val 16667" name="adj"/>
            </a:avLst>
          </a:prstGeom>
          <a:solidFill>
            <a:schemeClr val="accent1"/>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35" name="Shape 335"/>
          <p:cNvSpPr/>
          <p:nvPr/>
        </p:nvSpPr>
        <p:spPr>
          <a:xfrm>
            <a:off x="4301139" y="2682793"/>
            <a:ext cx="462300" cy="273300"/>
          </a:xfrm>
          <a:prstGeom prst="roundRect">
            <a:avLst>
              <a:gd fmla="val 16667" name="adj"/>
            </a:avLst>
          </a:prstGeom>
          <a:solidFill>
            <a:schemeClr val="accent1"/>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36" name="Shape 336"/>
          <p:cNvSpPr/>
          <p:nvPr/>
        </p:nvSpPr>
        <p:spPr>
          <a:xfrm>
            <a:off x="3764446" y="2672854"/>
            <a:ext cx="462300" cy="273300"/>
          </a:xfrm>
          <a:prstGeom prst="roundRect">
            <a:avLst>
              <a:gd fmla="val 16667" name="adj"/>
            </a:avLst>
          </a:prstGeom>
          <a:solidFill>
            <a:schemeClr val="accent1"/>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37" name="Shape 337"/>
          <p:cNvSpPr/>
          <p:nvPr/>
        </p:nvSpPr>
        <p:spPr>
          <a:xfrm>
            <a:off x="3227752" y="2672854"/>
            <a:ext cx="462300" cy="273300"/>
          </a:xfrm>
          <a:prstGeom prst="roundRect">
            <a:avLst>
              <a:gd fmla="val 16667" name="adj"/>
            </a:avLst>
          </a:prstGeom>
          <a:solidFill>
            <a:schemeClr val="accent1"/>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38" name="Shape 338"/>
          <p:cNvSpPr/>
          <p:nvPr/>
        </p:nvSpPr>
        <p:spPr>
          <a:xfrm>
            <a:off x="2694758" y="2672854"/>
            <a:ext cx="462300" cy="273300"/>
          </a:xfrm>
          <a:prstGeom prst="roundRect">
            <a:avLst>
              <a:gd fmla="val 16667" name="adj"/>
            </a:avLst>
          </a:prstGeom>
          <a:solidFill>
            <a:schemeClr val="accent1"/>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39" name="Shape 339"/>
          <p:cNvSpPr/>
          <p:nvPr/>
        </p:nvSpPr>
        <p:spPr>
          <a:xfrm>
            <a:off x="4834133" y="2682793"/>
            <a:ext cx="462300" cy="273300"/>
          </a:xfrm>
          <a:prstGeom prst="roundRect">
            <a:avLst>
              <a:gd fmla="val 16667" name="adj"/>
            </a:avLst>
          </a:prstGeom>
          <a:solidFill>
            <a:schemeClr val="accent1"/>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40" name="Shape 340"/>
          <p:cNvSpPr/>
          <p:nvPr/>
        </p:nvSpPr>
        <p:spPr>
          <a:xfrm>
            <a:off x="582673" y="2660428"/>
            <a:ext cx="462300" cy="273300"/>
          </a:xfrm>
          <a:prstGeom prst="roundRect">
            <a:avLst>
              <a:gd fmla="val 16667" name="adj"/>
            </a:avLst>
          </a:prstGeom>
          <a:solidFill>
            <a:schemeClr val="accent1"/>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41" name="Shape 341"/>
          <p:cNvSpPr/>
          <p:nvPr/>
        </p:nvSpPr>
        <p:spPr>
          <a:xfrm>
            <a:off x="1106358" y="2660428"/>
            <a:ext cx="462300" cy="273300"/>
          </a:xfrm>
          <a:prstGeom prst="roundRect">
            <a:avLst>
              <a:gd fmla="val 16667" name="adj"/>
            </a:avLst>
          </a:prstGeom>
          <a:solidFill>
            <a:schemeClr val="accent1"/>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42" name="Shape 342"/>
          <p:cNvSpPr/>
          <p:nvPr/>
        </p:nvSpPr>
        <p:spPr>
          <a:xfrm>
            <a:off x="5374526" y="2682793"/>
            <a:ext cx="462300" cy="273300"/>
          </a:xfrm>
          <a:prstGeom prst="roundRect">
            <a:avLst>
              <a:gd fmla="val 16667" name="adj"/>
            </a:avLst>
          </a:prstGeom>
          <a:solidFill>
            <a:schemeClr val="accent1"/>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43" name="Shape 343"/>
          <p:cNvSpPr/>
          <p:nvPr/>
        </p:nvSpPr>
        <p:spPr>
          <a:xfrm>
            <a:off x="5898210" y="2682793"/>
            <a:ext cx="462300" cy="273300"/>
          </a:xfrm>
          <a:prstGeom prst="roundRect">
            <a:avLst>
              <a:gd fmla="val 16667" name="adj"/>
            </a:avLst>
          </a:prstGeom>
          <a:solidFill>
            <a:schemeClr val="accent1"/>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44" name="Shape 344"/>
          <p:cNvSpPr/>
          <p:nvPr/>
        </p:nvSpPr>
        <p:spPr>
          <a:xfrm>
            <a:off x="1753652" y="2774728"/>
            <a:ext cx="462300" cy="273300"/>
          </a:xfrm>
          <a:prstGeom prst="roundRect">
            <a:avLst>
              <a:gd fmla="val 16667" name="adj"/>
            </a:avLst>
          </a:prstGeom>
          <a:solidFill>
            <a:schemeClr val="accent1"/>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45" name="Shape 345"/>
          <p:cNvSpPr/>
          <p:nvPr/>
        </p:nvSpPr>
        <p:spPr>
          <a:xfrm>
            <a:off x="2277337" y="2774728"/>
            <a:ext cx="462300" cy="273300"/>
          </a:xfrm>
          <a:prstGeom prst="roundRect">
            <a:avLst>
              <a:gd fmla="val 16667" name="adj"/>
            </a:avLst>
          </a:prstGeom>
          <a:solidFill>
            <a:schemeClr val="accent1"/>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46" name="Shape 346"/>
          <p:cNvSpPr/>
          <p:nvPr/>
        </p:nvSpPr>
        <p:spPr>
          <a:xfrm>
            <a:off x="4415439" y="2797093"/>
            <a:ext cx="462300" cy="273300"/>
          </a:xfrm>
          <a:prstGeom prst="roundRect">
            <a:avLst>
              <a:gd fmla="val 16667" name="adj"/>
            </a:avLst>
          </a:prstGeom>
          <a:solidFill>
            <a:schemeClr val="accent1"/>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47" name="Shape 347"/>
          <p:cNvSpPr/>
          <p:nvPr/>
        </p:nvSpPr>
        <p:spPr>
          <a:xfrm>
            <a:off x="3878746" y="2787154"/>
            <a:ext cx="462300" cy="273300"/>
          </a:xfrm>
          <a:prstGeom prst="roundRect">
            <a:avLst>
              <a:gd fmla="val 16667" name="adj"/>
            </a:avLst>
          </a:prstGeom>
          <a:solidFill>
            <a:schemeClr val="accent1"/>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48" name="Shape 348"/>
          <p:cNvSpPr/>
          <p:nvPr/>
        </p:nvSpPr>
        <p:spPr>
          <a:xfrm>
            <a:off x="3342052" y="2787154"/>
            <a:ext cx="462300" cy="273300"/>
          </a:xfrm>
          <a:prstGeom prst="roundRect">
            <a:avLst>
              <a:gd fmla="val 16667" name="adj"/>
            </a:avLst>
          </a:prstGeom>
          <a:solidFill>
            <a:schemeClr val="accent1"/>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49" name="Shape 349"/>
          <p:cNvSpPr/>
          <p:nvPr/>
        </p:nvSpPr>
        <p:spPr>
          <a:xfrm>
            <a:off x="2809058" y="2787154"/>
            <a:ext cx="462300" cy="273300"/>
          </a:xfrm>
          <a:prstGeom prst="roundRect">
            <a:avLst>
              <a:gd fmla="val 16667" name="adj"/>
            </a:avLst>
          </a:prstGeom>
          <a:solidFill>
            <a:schemeClr val="accent1"/>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50" name="Shape 350"/>
          <p:cNvSpPr/>
          <p:nvPr/>
        </p:nvSpPr>
        <p:spPr>
          <a:xfrm>
            <a:off x="4948433" y="2797093"/>
            <a:ext cx="462300" cy="273300"/>
          </a:xfrm>
          <a:prstGeom prst="roundRect">
            <a:avLst>
              <a:gd fmla="val 16667" name="adj"/>
            </a:avLst>
          </a:prstGeom>
          <a:solidFill>
            <a:schemeClr val="accent1"/>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51" name="Shape 351"/>
          <p:cNvSpPr/>
          <p:nvPr/>
        </p:nvSpPr>
        <p:spPr>
          <a:xfrm>
            <a:off x="696974" y="2774728"/>
            <a:ext cx="462300" cy="273300"/>
          </a:xfrm>
          <a:prstGeom prst="roundRect">
            <a:avLst>
              <a:gd fmla="val 16667" name="adj"/>
            </a:avLst>
          </a:prstGeom>
          <a:solidFill>
            <a:schemeClr val="accent1"/>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52" name="Shape 352"/>
          <p:cNvSpPr/>
          <p:nvPr/>
        </p:nvSpPr>
        <p:spPr>
          <a:xfrm>
            <a:off x="1220658" y="2774728"/>
            <a:ext cx="462300" cy="273300"/>
          </a:xfrm>
          <a:prstGeom prst="roundRect">
            <a:avLst>
              <a:gd fmla="val 16667" name="adj"/>
            </a:avLst>
          </a:prstGeom>
          <a:solidFill>
            <a:schemeClr val="accent1"/>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53" name="Shape 353"/>
          <p:cNvSpPr/>
          <p:nvPr/>
        </p:nvSpPr>
        <p:spPr>
          <a:xfrm>
            <a:off x="5488826" y="2797093"/>
            <a:ext cx="462300" cy="273300"/>
          </a:xfrm>
          <a:prstGeom prst="roundRect">
            <a:avLst>
              <a:gd fmla="val 16667" name="adj"/>
            </a:avLst>
          </a:prstGeom>
          <a:solidFill>
            <a:schemeClr val="accent1"/>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54" name="Shape 354"/>
          <p:cNvSpPr/>
          <p:nvPr/>
        </p:nvSpPr>
        <p:spPr>
          <a:xfrm>
            <a:off x="6012510" y="2797093"/>
            <a:ext cx="462300" cy="273300"/>
          </a:xfrm>
          <a:prstGeom prst="roundRect">
            <a:avLst>
              <a:gd fmla="val 16667" name="adj"/>
            </a:avLst>
          </a:prstGeom>
          <a:solidFill>
            <a:schemeClr val="accent1"/>
          </a:solidFill>
          <a:ln cap="flat" cmpd="sng" w="12700">
            <a:solidFill>
              <a:srgbClr val="31538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cxnSp>
        <p:nvCxnSpPr>
          <p:cNvPr id="355" name="Shape 355"/>
          <p:cNvCxnSpPr/>
          <p:nvPr/>
        </p:nvCxnSpPr>
        <p:spPr>
          <a:xfrm>
            <a:off x="3339587" y="1093304"/>
            <a:ext cx="2400" cy="437400"/>
          </a:xfrm>
          <a:prstGeom prst="straightConnector1">
            <a:avLst/>
          </a:prstGeom>
          <a:noFill/>
          <a:ln cap="flat" cmpd="sng" w="9525">
            <a:solidFill>
              <a:schemeClr val="accent1"/>
            </a:solidFill>
            <a:prstDash val="solid"/>
            <a:miter lim="8000"/>
            <a:headEnd len="sm" w="sm" type="none"/>
            <a:tailEnd len="med" w="med" type="triangle"/>
          </a:ln>
        </p:spPr>
      </p:cxnSp>
      <p:cxnSp>
        <p:nvCxnSpPr>
          <p:cNvPr id="356" name="Shape 356"/>
          <p:cNvCxnSpPr/>
          <p:nvPr/>
        </p:nvCxnSpPr>
        <p:spPr>
          <a:xfrm flipH="1">
            <a:off x="3339652" y="2082719"/>
            <a:ext cx="2400" cy="412500"/>
          </a:xfrm>
          <a:prstGeom prst="straightConnector1">
            <a:avLst/>
          </a:prstGeom>
          <a:noFill/>
          <a:ln cap="flat" cmpd="sng" w="9525">
            <a:solidFill>
              <a:schemeClr val="accent1"/>
            </a:solidFill>
            <a:prstDash val="solid"/>
            <a:miter lim="8000"/>
            <a:headEnd len="sm" w="sm" type="none"/>
            <a:tailEnd len="med" w="med" type="triangle"/>
          </a:ln>
        </p:spPr>
      </p:cxnSp>
      <p:sp>
        <p:nvSpPr>
          <p:cNvPr id="357" name="Shape 357"/>
          <p:cNvSpPr/>
          <p:nvPr/>
        </p:nvSpPr>
        <p:spPr>
          <a:xfrm>
            <a:off x="314144" y="1150749"/>
            <a:ext cx="24948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1400" u="none" cap="none" strike="noStrike">
                <a:solidFill>
                  <a:schemeClr val="dk1"/>
                </a:solidFill>
                <a:latin typeface="Helvetica Neue"/>
                <a:ea typeface="Helvetica Neue"/>
                <a:cs typeface="Helvetica Neue"/>
                <a:sym typeface="Helvetica Neue"/>
              </a:rPr>
              <a:t>Break-down into microservices</a:t>
            </a:r>
            <a:endParaRPr sz="1400">
              <a:solidFill>
                <a:schemeClr val="dk1"/>
              </a:solidFill>
              <a:latin typeface="Helvetica Neue"/>
              <a:ea typeface="Helvetica Neue"/>
              <a:cs typeface="Helvetica Neue"/>
              <a:sym typeface="Helvetica Neue"/>
            </a:endParaRPr>
          </a:p>
        </p:txBody>
      </p:sp>
      <p:sp>
        <p:nvSpPr>
          <p:cNvPr id="358" name="Shape 358"/>
          <p:cNvSpPr/>
          <p:nvPr/>
        </p:nvSpPr>
        <p:spPr>
          <a:xfrm>
            <a:off x="291656" y="2213459"/>
            <a:ext cx="23409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Helvetica Neue"/>
                <a:ea typeface="Helvetica Neue"/>
                <a:cs typeface="Helvetica Neue"/>
                <a:sym typeface="Helvetica Neue"/>
              </a:rPr>
              <a:t>Make each micro service HA</a:t>
            </a:r>
            <a:endParaRPr sz="1400">
              <a:solidFill>
                <a:schemeClr val="dk1"/>
              </a:solidFill>
              <a:latin typeface="Helvetica Neue"/>
              <a:ea typeface="Helvetica Neue"/>
              <a:cs typeface="Helvetica Neue"/>
              <a:sym typeface="Helvetica Neue"/>
            </a:endParaRPr>
          </a:p>
        </p:txBody>
      </p:sp>
      <p:sp>
        <p:nvSpPr>
          <p:cNvPr id="359" name="Shape 359"/>
          <p:cNvSpPr/>
          <p:nvPr/>
        </p:nvSpPr>
        <p:spPr>
          <a:xfrm>
            <a:off x="398014" y="3379756"/>
            <a:ext cx="23943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Protect against regional outages</a:t>
            </a:r>
            <a:endParaRPr sz="1100"/>
          </a:p>
        </p:txBody>
      </p:sp>
      <p:sp>
        <p:nvSpPr>
          <p:cNvPr id="360" name="Shape 360"/>
          <p:cNvSpPr/>
          <p:nvPr/>
        </p:nvSpPr>
        <p:spPr>
          <a:xfrm>
            <a:off x="506896" y="3866322"/>
            <a:ext cx="2942100" cy="675900"/>
          </a:xfrm>
          <a:prstGeom prst="roundRect">
            <a:avLst>
              <a:gd fmla="val 16667" name="adj"/>
            </a:avLst>
          </a:prstGeom>
          <a:solidFill>
            <a:schemeClr val="accent1"/>
          </a:solidFill>
          <a:ln cap="flat" cmpd="sng" w="12700">
            <a:solidFill>
              <a:srgbClr val="31538F"/>
            </a:solidFill>
            <a:prstDash val="solid"/>
            <a:miter lim="8000"/>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lt1"/>
                </a:solidFill>
                <a:latin typeface="Calibri"/>
                <a:ea typeface="Calibri"/>
                <a:cs typeface="Calibri"/>
                <a:sym typeface="Calibri"/>
              </a:rPr>
              <a:t>Region A</a:t>
            </a:r>
            <a:endParaRPr sz="1400">
              <a:solidFill>
                <a:schemeClr val="lt1"/>
              </a:solidFill>
              <a:latin typeface="Calibri"/>
              <a:ea typeface="Calibri"/>
              <a:cs typeface="Calibri"/>
              <a:sym typeface="Calibri"/>
            </a:endParaRPr>
          </a:p>
        </p:txBody>
      </p:sp>
      <p:sp>
        <p:nvSpPr>
          <p:cNvPr id="361" name="Shape 361"/>
          <p:cNvSpPr/>
          <p:nvPr/>
        </p:nvSpPr>
        <p:spPr>
          <a:xfrm>
            <a:off x="3573137" y="3866321"/>
            <a:ext cx="2945700" cy="675900"/>
          </a:xfrm>
          <a:prstGeom prst="roundRect">
            <a:avLst>
              <a:gd fmla="val 16667" name="adj"/>
            </a:avLst>
          </a:prstGeom>
          <a:solidFill>
            <a:schemeClr val="accent1"/>
          </a:solidFill>
          <a:ln cap="flat" cmpd="sng" w="12700">
            <a:solidFill>
              <a:srgbClr val="31538F"/>
            </a:solidFill>
            <a:prstDash val="solid"/>
            <a:miter lim="8000"/>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lt1"/>
                </a:solidFill>
                <a:latin typeface="Calibri"/>
                <a:ea typeface="Calibri"/>
                <a:cs typeface="Calibri"/>
                <a:sym typeface="Calibri"/>
              </a:rPr>
              <a:t>Region B</a:t>
            </a:r>
            <a:endParaRPr sz="1400">
              <a:solidFill>
                <a:schemeClr val="lt1"/>
              </a:solidFill>
              <a:latin typeface="Calibri"/>
              <a:ea typeface="Calibri"/>
              <a:cs typeface="Calibri"/>
              <a:sym typeface="Calibri"/>
            </a:endParaRPr>
          </a:p>
        </p:txBody>
      </p:sp>
      <p:grpSp>
        <p:nvGrpSpPr>
          <p:cNvPr id="362" name="Shape 362"/>
          <p:cNvGrpSpPr/>
          <p:nvPr/>
        </p:nvGrpSpPr>
        <p:grpSpPr>
          <a:xfrm>
            <a:off x="643027" y="4155582"/>
            <a:ext cx="2764323" cy="335762"/>
            <a:chOff x="675861" y="6207826"/>
            <a:chExt cx="3685764" cy="447683"/>
          </a:xfrm>
        </p:grpSpPr>
        <p:grpSp>
          <p:nvGrpSpPr>
            <p:cNvPr id="363" name="Shape 363"/>
            <p:cNvGrpSpPr/>
            <p:nvPr/>
          </p:nvGrpSpPr>
          <p:grpSpPr>
            <a:xfrm>
              <a:off x="675861" y="6348642"/>
              <a:ext cx="3560598" cy="306867"/>
              <a:chOff x="2326642" y="6319230"/>
              <a:chExt cx="3560598" cy="306867"/>
            </a:xfrm>
          </p:grpSpPr>
          <p:sp>
            <p:nvSpPr>
              <p:cNvPr id="364" name="Shape 364"/>
              <p:cNvSpPr/>
              <p:nvPr/>
            </p:nvSpPr>
            <p:spPr>
              <a:xfrm>
                <a:off x="3546676" y="6329997"/>
                <a:ext cx="525300" cy="296100"/>
              </a:xfrm>
              <a:prstGeom prst="roundRect">
                <a:avLst>
                  <a:gd fmla="val 16667" name="adj"/>
                </a:avLst>
              </a:prstGeom>
              <a:solidFill>
                <a:srgbClr val="BBD6EE"/>
              </a:solidFill>
              <a:ln cap="flat" cmpd="sng" w="12700">
                <a:solidFill>
                  <a:srgbClr val="BBD6E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5" name="Shape 365"/>
              <p:cNvSpPr/>
              <p:nvPr/>
            </p:nvSpPr>
            <p:spPr>
              <a:xfrm>
                <a:off x="2936659" y="6319230"/>
                <a:ext cx="525300" cy="296100"/>
              </a:xfrm>
              <a:prstGeom prst="roundRect">
                <a:avLst>
                  <a:gd fmla="val 16667" name="adj"/>
                </a:avLst>
              </a:prstGeom>
              <a:solidFill>
                <a:srgbClr val="BBD6EE"/>
              </a:solidFill>
              <a:ln cap="flat" cmpd="sng" w="12700">
                <a:solidFill>
                  <a:srgbClr val="BBD6E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6" name="Shape 366"/>
              <p:cNvSpPr/>
              <p:nvPr/>
            </p:nvSpPr>
            <p:spPr>
              <a:xfrm>
                <a:off x="2326642" y="6319230"/>
                <a:ext cx="525300" cy="296100"/>
              </a:xfrm>
              <a:prstGeom prst="roundRect">
                <a:avLst>
                  <a:gd fmla="val 16667" name="adj"/>
                </a:avLst>
              </a:prstGeom>
              <a:solidFill>
                <a:srgbClr val="BBD6EE"/>
              </a:solidFill>
              <a:ln cap="flat" cmpd="sng" w="12700">
                <a:solidFill>
                  <a:srgbClr val="BBD6E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7" name="Shape 367"/>
              <p:cNvSpPr/>
              <p:nvPr/>
            </p:nvSpPr>
            <p:spPr>
              <a:xfrm>
                <a:off x="4152488" y="6329997"/>
                <a:ext cx="525300" cy="296100"/>
              </a:xfrm>
              <a:prstGeom prst="roundRect">
                <a:avLst>
                  <a:gd fmla="val 16667" name="adj"/>
                </a:avLst>
              </a:prstGeom>
              <a:solidFill>
                <a:srgbClr val="BBD6EE"/>
              </a:solidFill>
              <a:ln cap="flat" cmpd="sng" w="12700">
                <a:solidFill>
                  <a:srgbClr val="BBD6E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8" name="Shape 368"/>
              <p:cNvSpPr/>
              <p:nvPr/>
            </p:nvSpPr>
            <p:spPr>
              <a:xfrm>
                <a:off x="4766710" y="6329997"/>
                <a:ext cx="525300" cy="296100"/>
              </a:xfrm>
              <a:prstGeom prst="roundRect">
                <a:avLst>
                  <a:gd fmla="val 16667" name="adj"/>
                </a:avLst>
              </a:prstGeom>
              <a:solidFill>
                <a:srgbClr val="BBD6EE"/>
              </a:solidFill>
              <a:ln cap="flat" cmpd="sng" w="12700">
                <a:solidFill>
                  <a:srgbClr val="BBD6E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9" name="Shape 369"/>
              <p:cNvSpPr/>
              <p:nvPr/>
            </p:nvSpPr>
            <p:spPr>
              <a:xfrm>
                <a:off x="5361940" y="6329997"/>
                <a:ext cx="525300" cy="296100"/>
              </a:xfrm>
              <a:prstGeom prst="roundRect">
                <a:avLst>
                  <a:gd fmla="val 16667" name="adj"/>
                </a:avLst>
              </a:prstGeom>
              <a:solidFill>
                <a:srgbClr val="BBD6EE"/>
              </a:solidFill>
              <a:ln cap="flat" cmpd="sng" w="12700">
                <a:solidFill>
                  <a:srgbClr val="BBD6E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nvGrpSpPr>
            <p:cNvPr id="370" name="Shape 370"/>
            <p:cNvGrpSpPr/>
            <p:nvPr/>
          </p:nvGrpSpPr>
          <p:grpSpPr>
            <a:xfrm>
              <a:off x="801027" y="6207826"/>
              <a:ext cx="3560598" cy="306867"/>
              <a:chOff x="2326642" y="6319230"/>
              <a:chExt cx="3560598" cy="306867"/>
            </a:xfrm>
          </p:grpSpPr>
          <p:sp>
            <p:nvSpPr>
              <p:cNvPr id="371" name="Shape 371"/>
              <p:cNvSpPr/>
              <p:nvPr/>
            </p:nvSpPr>
            <p:spPr>
              <a:xfrm>
                <a:off x="3546676" y="6329997"/>
                <a:ext cx="525300" cy="296100"/>
              </a:xfrm>
              <a:prstGeom prst="roundRect">
                <a:avLst>
                  <a:gd fmla="val 16667" name="adj"/>
                </a:avLst>
              </a:prstGeom>
              <a:solidFill>
                <a:srgbClr val="BBD6EE"/>
              </a:solidFill>
              <a:ln cap="flat" cmpd="sng" w="12700">
                <a:solidFill>
                  <a:srgbClr val="BBD6E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2" name="Shape 372"/>
              <p:cNvSpPr/>
              <p:nvPr/>
            </p:nvSpPr>
            <p:spPr>
              <a:xfrm>
                <a:off x="2936659" y="6319230"/>
                <a:ext cx="525300" cy="296100"/>
              </a:xfrm>
              <a:prstGeom prst="roundRect">
                <a:avLst>
                  <a:gd fmla="val 16667" name="adj"/>
                </a:avLst>
              </a:prstGeom>
              <a:solidFill>
                <a:srgbClr val="BBD6EE"/>
              </a:solidFill>
              <a:ln cap="flat" cmpd="sng" w="12700">
                <a:solidFill>
                  <a:srgbClr val="BBD6E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3" name="Shape 373"/>
              <p:cNvSpPr/>
              <p:nvPr/>
            </p:nvSpPr>
            <p:spPr>
              <a:xfrm>
                <a:off x="2326642" y="6319230"/>
                <a:ext cx="525300" cy="296100"/>
              </a:xfrm>
              <a:prstGeom prst="roundRect">
                <a:avLst>
                  <a:gd fmla="val 16667" name="adj"/>
                </a:avLst>
              </a:prstGeom>
              <a:solidFill>
                <a:srgbClr val="BBD6EE"/>
              </a:solidFill>
              <a:ln cap="flat" cmpd="sng" w="12700">
                <a:solidFill>
                  <a:srgbClr val="BBD6E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4" name="Shape 374"/>
              <p:cNvSpPr/>
              <p:nvPr/>
            </p:nvSpPr>
            <p:spPr>
              <a:xfrm>
                <a:off x="4152488" y="6329997"/>
                <a:ext cx="525300" cy="296100"/>
              </a:xfrm>
              <a:prstGeom prst="roundRect">
                <a:avLst>
                  <a:gd fmla="val 16667" name="adj"/>
                </a:avLst>
              </a:prstGeom>
              <a:solidFill>
                <a:srgbClr val="BBD6EE"/>
              </a:solidFill>
              <a:ln cap="flat" cmpd="sng" w="12700">
                <a:solidFill>
                  <a:srgbClr val="BBD6E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5" name="Shape 375"/>
              <p:cNvSpPr/>
              <p:nvPr/>
            </p:nvSpPr>
            <p:spPr>
              <a:xfrm>
                <a:off x="4766710" y="6329997"/>
                <a:ext cx="525300" cy="296100"/>
              </a:xfrm>
              <a:prstGeom prst="roundRect">
                <a:avLst>
                  <a:gd fmla="val 16667" name="adj"/>
                </a:avLst>
              </a:prstGeom>
              <a:solidFill>
                <a:srgbClr val="BBD6EE"/>
              </a:solidFill>
              <a:ln cap="flat" cmpd="sng" w="12700">
                <a:solidFill>
                  <a:srgbClr val="BBD6E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6" name="Shape 376"/>
              <p:cNvSpPr/>
              <p:nvPr/>
            </p:nvSpPr>
            <p:spPr>
              <a:xfrm>
                <a:off x="5361940" y="6329997"/>
                <a:ext cx="525300" cy="296100"/>
              </a:xfrm>
              <a:prstGeom prst="roundRect">
                <a:avLst>
                  <a:gd fmla="val 16667" name="adj"/>
                </a:avLst>
              </a:prstGeom>
              <a:solidFill>
                <a:srgbClr val="BBD6EE"/>
              </a:solidFill>
              <a:ln cap="flat" cmpd="sng" w="12700">
                <a:solidFill>
                  <a:srgbClr val="BBD6E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grpSp>
        <p:nvGrpSpPr>
          <p:cNvPr id="377" name="Shape 377"/>
          <p:cNvGrpSpPr/>
          <p:nvPr/>
        </p:nvGrpSpPr>
        <p:grpSpPr>
          <a:xfrm>
            <a:off x="3683052" y="4163882"/>
            <a:ext cx="2764323" cy="335762"/>
            <a:chOff x="675861" y="6207826"/>
            <a:chExt cx="3685764" cy="447683"/>
          </a:xfrm>
        </p:grpSpPr>
        <p:grpSp>
          <p:nvGrpSpPr>
            <p:cNvPr id="378" name="Shape 378"/>
            <p:cNvGrpSpPr/>
            <p:nvPr/>
          </p:nvGrpSpPr>
          <p:grpSpPr>
            <a:xfrm>
              <a:off x="675861" y="6348642"/>
              <a:ext cx="3560598" cy="306867"/>
              <a:chOff x="2326642" y="6319230"/>
              <a:chExt cx="3560598" cy="306867"/>
            </a:xfrm>
          </p:grpSpPr>
          <p:sp>
            <p:nvSpPr>
              <p:cNvPr id="379" name="Shape 379"/>
              <p:cNvSpPr/>
              <p:nvPr/>
            </p:nvSpPr>
            <p:spPr>
              <a:xfrm>
                <a:off x="3546676" y="6329997"/>
                <a:ext cx="525300" cy="296100"/>
              </a:xfrm>
              <a:prstGeom prst="roundRect">
                <a:avLst>
                  <a:gd fmla="val 16667" name="adj"/>
                </a:avLst>
              </a:prstGeom>
              <a:solidFill>
                <a:srgbClr val="BBD6EE"/>
              </a:solidFill>
              <a:ln cap="flat" cmpd="sng" w="12700">
                <a:solidFill>
                  <a:srgbClr val="BBD6E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0" name="Shape 380"/>
              <p:cNvSpPr/>
              <p:nvPr/>
            </p:nvSpPr>
            <p:spPr>
              <a:xfrm>
                <a:off x="2936659" y="6319230"/>
                <a:ext cx="525300" cy="296100"/>
              </a:xfrm>
              <a:prstGeom prst="roundRect">
                <a:avLst>
                  <a:gd fmla="val 16667" name="adj"/>
                </a:avLst>
              </a:prstGeom>
              <a:solidFill>
                <a:srgbClr val="BBD6EE"/>
              </a:solidFill>
              <a:ln cap="flat" cmpd="sng" w="12700">
                <a:solidFill>
                  <a:srgbClr val="BBD6E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1" name="Shape 381"/>
              <p:cNvSpPr/>
              <p:nvPr/>
            </p:nvSpPr>
            <p:spPr>
              <a:xfrm>
                <a:off x="2326642" y="6319230"/>
                <a:ext cx="525300" cy="296100"/>
              </a:xfrm>
              <a:prstGeom prst="roundRect">
                <a:avLst>
                  <a:gd fmla="val 16667" name="adj"/>
                </a:avLst>
              </a:prstGeom>
              <a:solidFill>
                <a:srgbClr val="BBD6EE"/>
              </a:solidFill>
              <a:ln cap="flat" cmpd="sng" w="12700">
                <a:solidFill>
                  <a:srgbClr val="BBD6E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2" name="Shape 382"/>
              <p:cNvSpPr/>
              <p:nvPr/>
            </p:nvSpPr>
            <p:spPr>
              <a:xfrm>
                <a:off x="4152488" y="6329997"/>
                <a:ext cx="525300" cy="296100"/>
              </a:xfrm>
              <a:prstGeom prst="roundRect">
                <a:avLst>
                  <a:gd fmla="val 16667" name="adj"/>
                </a:avLst>
              </a:prstGeom>
              <a:solidFill>
                <a:srgbClr val="BBD6EE"/>
              </a:solidFill>
              <a:ln cap="flat" cmpd="sng" w="12700">
                <a:solidFill>
                  <a:srgbClr val="BBD6E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3" name="Shape 383"/>
              <p:cNvSpPr/>
              <p:nvPr/>
            </p:nvSpPr>
            <p:spPr>
              <a:xfrm>
                <a:off x="4766710" y="6329997"/>
                <a:ext cx="525300" cy="296100"/>
              </a:xfrm>
              <a:prstGeom prst="roundRect">
                <a:avLst>
                  <a:gd fmla="val 16667" name="adj"/>
                </a:avLst>
              </a:prstGeom>
              <a:solidFill>
                <a:srgbClr val="BBD6EE"/>
              </a:solidFill>
              <a:ln cap="flat" cmpd="sng" w="12700">
                <a:solidFill>
                  <a:srgbClr val="BBD6E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4" name="Shape 384"/>
              <p:cNvSpPr/>
              <p:nvPr/>
            </p:nvSpPr>
            <p:spPr>
              <a:xfrm>
                <a:off x="5361940" y="6329997"/>
                <a:ext cx="525300" cy="296100"/>
              </a:xfrm>
              <a:prstGeom prst="roundRect">
                <a:avLst>
                  <a:gd fmla="val 16667" name="adj"/>
                </a:avLst>
              </a:prstGeom>
              <a:solidFill>
                <a:srgbClr val="BBD6EE"/>
              </a:solidFill>
              <a:ln cap="flat" cmpd="sng" w="12700">
                <a:solidFill>
                  <a:srgbClr val="BBD6E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nvGrpSpPr>
            <p:cNvPr id="385" name="Shape 385"/>
            <p:cNvGrpSpPr/>
            <p:nvPr/>
          </p:nvGrpSpPr>
          <p:grpSpPr>
            <a:xfrm>
              <a:off x="801027" y="6207826"/>
              <a:ext cx="3560598" cy="306867"/>
              <a:chOff x="2326642" y="6319230"/>
              <a:chExt cx="3560598" cy="306867"/>
            </a:xfrm>
          </p:grpSpPr>
          <p:sp>
            <p:nvSpPr>
              <p:cNvPr id="386" name="Shape 386"/>
              <p:cNvSpPr/>
              <p:nvPr/>
            </p:nvSpPr>
            <p:spPr>
              <a:xfrm>
                <a:off x="3546676" y="6329997"/>
                <a:ext cx="525300" cy="296100"/>
              </a:xfrm>
              <a:prstGeom prst="roundRect">
                <a:avLst>
                  <a:gd fmla="val 16667" name="adj"/>
                </a:avLst>
              </a:prstGeom>
              <a:solidFill>
                <a:srgbClr val="BBD6EE"/>
              </a:solidFill>
              <a:ln cap="flat" cmpd="sng" w="12700">
                <a:solidFill>
                  <a:srgbClr val="BBD6E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7" name="Shape 387"/>
              <p:cNvSpPr/>
              <p:nvPr/>
            </p:nvSpPr>
            <p:spPr>
              <a:xfrm>
                <a:off x="2936659" y="6319230"/>
                <a:ext cx="525300" cy="296100"/>
              </a:xfrm>
              <a:prstGeom prst="roundRect">
                <a:avLst>
                  <a:gd fmla="val 16667" name="adj"/>
                </a:avLst>
              </a:prstGeom>
              <a:solidFill>
                <a:srgbClr val="BBD6EE"/>
              </a:solidFill>
              <a:ln cap="flat" cmpd="sng" w="12700">
                <a:solidFill>
                  <a:srgbClr val="BBD6E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8" name="Shape 388"/>
              <p:cNvSpPr/>
              <p:nvPr/>
            </p:nvSpPr>
            <p:spPr>
              <a:xfrm>
                <a:off x="2326642" y="6319230"/>
                <a:ext cx="525300" cy="296100"/>
              </a:xfrm>
              <a:prstGeom prst="roundRect">
                <a:avLst>
                  <a:gd fmla="val 16667" name="adj"/>
                </a:avLst>
              </a:prstGeom>
              <a:solidFill>
                <a:srgbClr val="BBD6EE"/>
              </a:solidFill>
              <a:ln cap="flat" cmpd="sng" w="12700">
                <a:solidFill>
                  <a:srgbClr val="BBD6E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9" name="Shape 389"/>
              <p:cNvSpPr/>
              <p:nvPr/>
            </p:nvSpPr>
            <p:spPr>
              <a:xfrm>
                <a:off x="4152488" y="6329997"/>
                <a:ext cx="525300" cy="296100"/>
              </a:xfrm>
              <a:prstGeom prst="roundRect">
                <a:avLst>
                  <a:gd fmla="val 16667" name="adj"/>
                </a:avLst>
              </a:prstGeom>
              <a:solidFill>
                <a:srgbClr val="BBD6EE"/>
              </a:solidFill>
              <a:ln cap="flat" cmpd="sng" w="12700">
                <a:solidFill>
                  <a:srgbClr val="BBD6E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0" name="Shape 390"/>
              <p:cNvSpPr/>
              <p:nvPr/>
            </p:nvSpPr>
            <p:spPr>
              <a:xfrm>
                <a:off x="4766710" y="6329997"/>
                <a:ext cx="525300" cy="296100"/>
              </a:xfrm>
              <a:prstGeom prst="roundRect">
                <a:avLst>
                  <a:gd fmla="val 16667" name="adj"/>
                </a:avLst>
              </a:prstGeom>
              <a:solidFill>
                <a:srgbClr val="BBD6EE"/>
              </a:solidFill>
              <a:ln cap="flat" cmpd="sng" w="12700">
                <a:solidFill>
                  <a:srgbClr val="BBD6E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1" name="Shape 391"/>
              <p:cNvSpPr/>
              <p:nvPr/>
            </p:nvSpPr>
            <p:spPr>
              <a:xfrm>
                <a:off x="5361940" y="6329997"/>
                <a:ext cx="525300" cy="296100"/>
              </a:xfrm>
              <a:prstGeom prst="roundRect">
                <a:avLst>
                  <a:gd fmla="val 16667" name="adj"/>
                </a:avLst>
              </a:prstGeom>
              <a:solidFill>
                <a:srgbClr val="BBD6EE"/>
              </a:solidFill>
              <a:ln cap="flat" cmpd="sng" w="12700">
                <a:solidFill>
                  <a:srgbClr val="BBD6E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sp>
        <p:nvSpPr>
          <p:cNvPr id="392" name="Shape 392"/>
          <p:cNvSpPr txBox="1"/>
          <p:nvPr/>
        </p:nvSpPr>
        <p:spPr>
          <a:xfrm>
            <a:off x="6888025" y="1484375"/>
            <a:ext cx="2087400" cy="750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t>Explosion in number of</a:t>
            </a:r>
            <a:endParaRPr/>
          </a:p>
          <a:p>
            <a:pPr indent="0" lvl="0" marL="0" rtl="0">
              <a:spcBef>
                <a:spcPts val="0"/>
              </a:spcBef>
              <a:spcAft>
                <a:spcPts val="0"/>
              </a:spcAft>
              <a:buNone/>
            </a:pPr>
            <a:r>
              <a:rPr lang="en"/>
              <a:t>containers / processes:</a:t>
            </a:r>
            <a:endParaRPr/>
          </a:p>
        </p:txBody>
      </p:sp>
      <p:sp>
        <p:nvSpPr>
          <p:cNvPr id="393" name="Shape 393"/>
          <p:cNvSpPr txBox="1"/>
          <p:nvPr/>
        </p:nvSpPr>
        <p:spPr>
          <a:xfrm>
            <a:off x="6847975" y="2687738"/>
            <a:ext cx="2240100" cy="675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t>Increase of infrastructure cost footprint</a:t>
            </a:r>
            <a:endParaRPr/>
          </a:p>
        </p:txBody>
      </p:sp>
      <p:sp>
        <p:nvSpPr>
          <p:cNvPr id="394" name="Shape 394"/>
          <p:cNvSpPr txBox="1"/>
          <p:nvPr/>
        </p:nvSpPr>
        <p:spPr>
          <a:xfrm>
            <a:off x="6867925" y="3809150"/>
            <a:ext cx="2127600" cy="883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t>Increase of operational</a:t>
            </a:r>
            <a:endParaRPr/>
          </a:p>
          <a:p>
            <a:pPr indent="0" lvl="0" marL="0" rtl="0">
              <a:spcBef>
                <a:spcPts val="0"/>
              </a:spcBef>
              <a:spcAft>
                <a:spcPts val="0"/>
              </a:spcAft>
              <a:buNone/>
            </a:pPr>
            <a:r>
              <a:rPr lang="en"/>
              <a:t>management cost and</a:t>
            </a:r>
            <a:endParaRPr/>
          </a:p>
          <a:p>
            <a:pPr indent="0" lvl="0" marL="0" rtl="0">
              <a:spcBef>
                <a:spcPts val="0"/>
              </a:spcBef>
              <a:spcAft>
                <a:spcPts val="0"/>
              </a:spcAft>
              <a:buNone/>
            </a:pPr>
            <a:r>
              <a:rPr lang="en"/>
              <a:t>complexity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Shape 399"/>
          <p:cNvSpPr/>
          <p:nvPr/>
        </p:nvSpPr>
        <p:spPr>
          <a:xfrm>
            <a:off x="358914" y="1706686"/>
            <a:ext cx="7522500" cy="2779500"/>
          </a:xfrm>
          <a:prstGeom prst="rect">
            <a:avLst/>
          </a:prstGeom>
          <a:noFill/>
          <a:ln>
            <a:noFill/>
          </a:ln>
        </p:spPr>
        <p:txBody>
          <a:bodyPr anchorCtr="0" anchor="ctr" bIns="32750" lIns="32750" spcFirstLastPara="1" rIns="32750" wrap="square" tIns="32750">
            <a:noAutofit/>
          </a:bodyPr>
          <a:lstStyle/>
          <a:p>
            <a:pPr indent="0" lvl="0" marL="0" marR="0" rtl="0" algn="l">
              <a:lnSpc>
                <a:spcPct val="150000"/>
              </a:lnSpc>
              <a:spcBef>
                <a:spcPts val="0"/>
              </a:spcBef>
              <a:spcAft>
                <a:spcPts val="0"/>
              </a:spcAft>
              <a:buClr>
                <a:srgbClr val="FFFFFF"/>
              </a:buClr>
              <a:buFont typeface="Helvetica Neue Light"/>
              <a:buNone/>
            </a:pPr>
            <a:r>
              <a:rPr b="0" i="0" lang="en" sz="2200" u="none" cap="none" strike="noStrike">
                <a:latin typeface="Helvetica Neue Light"/>
                <a:ea typeface="Helvetica Neue Light"/>
                <a:cs typeface="Helvetica Neue Light"/>
                <a:sym typeface="Helvetica Neue Light"/>
              </a:rPr>
              <a:t>a cloud-native platform </a:t>
            </a:r>
            <a:endParaRPr sz="900"/>
          </a:p>
          <a:p>
            <a:pPr indent="0" lvl="0" marL="0" marR="0" rtl="0" algn="l">
              <a:lnSpc>
                <a:spcPct val="100000"/>
              </a:lnSpc>
              <a:spcBef>
                <a:spcPts val="0"/>
              </a:spcBef>
              <a:spcAft>
                <a:spcPts val="0"/>
              </a:spcAft>
              <a:buClr>
                <a:srgbClr val="FFFFFF"/>
              </a:buClr>
              <a:buFont typeface="Helvetica Neue"/>
              <a:buNone/>
            </a:pPr>
            <a:r>
              <a:rPr b="0" i="1" lang="en" sz="1600" u="none" cap="none" strike="noStrike">
                <a:latin typeface="Helvetica Neue"/>
                <a:ea typeface="Helvetica Neue"/>
                <a:cs typeface="Helvetica Neue"/>
                <a:sym typeface="Helvetica Neue"/>
              </a:rPr>
              <a:t>for</a:t>
            </a:r>
            <a:endParaRPr sz="900"/>
          </a:p>
          <a:p>
            <a:pPr indent="292100" lvl="2" marL="0" marR="0" rtl="0" algn="l">
              <a:lnSpc>
                <a:spcPct val="150000"/>
              </a:lnSpc>
              <a:spcBef>
                <a:spcPts val="0"/>
              </a:spcBef>
              <a:spcAft>
                <a:spcPts val="0"/>
              </a:spcAft>
              <a:buClr>
                <a:srgbClr val="FFFFFF"/>
              </a:buClr>
              <a:buFont typeface="Helvetica Neue Light"/>
              <a:buNone/>
            </a:pPr>
            <a:r>
              <a:rPr b="0" i="0" lang="en" sz="2200" u="none" cap="none" strike="noStrike">
                <a:latin typeface="Helvetica Neue Light"/>
                <a:ea typeface="Helvetica Neue Light"/>
                <a:cs typeface="Helvetica Neue Light"/>
                <a:sym typeface="Helvetica Neue Light"/>
              </a:rPr>
              <a:t>short-running, stateless computation</a:t>
            </a:r>
            <a:endParaRPr sz="900"/>
          </a:p>
          <a:p>
            <a:pPr indent="0" lvl="0" marL="0" marR="0" rtl="0" algn="l">
              <a:lnSpc>
                <a:spcPct val="100000"/>
              </a:lnSpc>
              <a:spcBef>
                <a:spcPts val="0"/>
              </a:spcBef>
              <a:spcAft>
                <a:spcPts val="0"/>
              </a:spcAft>
              <a:buClr>
                <a:srgbClr val="FFFFFF"/>
              </a:buClr>
              <a:buFont typeface="Helvetica Neue"/>
              <a:buNone/>
            </a:pPr>
            <a:r>
              <a:rPr b="0" i="1" lang="en" sz="1600" u="none" cap="none" strike="noStrike">
                <a:latin typeface="Helvetica Neue"/>
                <a:ea typeface="Helvetica Neue"/>
                <a:cs typeface="Helvetica Neue"/>
                <a:sym typeface="Helvetica Neue"/>
              </a:rPr>
              <a:t>and</a:t>
            </a:r>
            <a:endParaRPr sz="900"/>
          </a:p>
          <a:p>
            <a:pPr indent="292100" lvl="2" marL="0" marR="0" rtl="0" algn="l">
              <a:lnSpc>
                <a:spcPct val="150000"/>
              </a:lnSpc>
              <a:spcBef>
                <a:spcPts val="0"/>
              </a:spcBef>
              <a:spcAft>
                <a:spcPts val="0"/>
              </a:spcAft>
              <a:buClr>
                <a:srgbClr val="FFFFFF"/>
              </a:buClr>
              <a:buFont typeface="Helvetica Neue Light"/>
              <a:buNone/>
            </a:pPr>
            <a:r>
              <a:rPr b="0" i="0" lang="en" sz="2200" u="none" cap="none" strike="noStrike">
                <a:latin typeface="Helvetica Neue Light"/>
                <a:ea typeface="Helvetica Neue Light"/>
                <a:cs typeface="Helvetica Neue Light"/>
                <a:sym typeface="Helvetica Neue Light"/>
              </a:rPr>
              <a:t>event-driven applications</a:t>
            </a:r>
            <a:endParaRPr sz="900"/>
          </a:p>
          <a:p>
            <a:pPr indent="0" lvl="0" marL="0" marR="0" rtl="0" algn="l">
              <a:lnSpc>
                <a:spcPct val="100000"/>
              </a:lnSpc>
              <a:spcBef>
                <a:spcPts val="0"/>
              </a:spcBef>
              <a:spcAft>
                <a:spcPts val="0"/>
              </a:spcAft>
              <a:buClr>
                <a:srgbClr val="FFFFFF"/>
              </a:buClr>
              <a:buFont typeface="Helvetica Neue"/>
              <a:buNone/>
            </a:pPr>
            <a:r>
              <a:rPr b="0" i="1" lang="en" sz="1600" u="none" cap="none" strike="noStrike">
                <a:latin typeface="Helvetica Neue"/>
                <a:ea typeface="Helvetica Neue"/>
                <a:cs typeface="Helvetica Neue"/>
                <a:sym typeface="Helvetica Neue"/>
              </a:rPr>
              <a:t>which</a:t>
            </a:r>
            <a:r>
              <a:rPr b="0" i="0" lang="en" sz="1600" u="none" cap="none" strike="noStrike">
                <a:latin typeface="Helvetica Neue Light"/>
                <a:ea typeface="Helvetica Neue Light"/>
                <a:cs typeface="Helvetica Neue Light"/>
                <a:sym typeface="Helvetica Neue Light"/>
              </a:rPr>
              <a:t> </a:t>
            </a:r>
            <a:endParaRPr sz="900"/>
          </a:p>
          <a:p>
            <a:pPr indent="292100" lvl="2" marL="0" marR="0" rtl="0" algn="l">
              <a:lnSpc>
                <a:spcPct val="150000"/>
              </a:lnSpc>
              <a:spcBef>
                <a:spcPts val="0"/>
              </a:spcBef>
              <a:spcAft>
                <a:spcPts val="0"/>
              </a:spcAft>
              <a:buClr>
                <a:srgbClr val="FFFFFF"/>
              </a:buClr>
              <a:buFont typeface="Helvetica Neue Light"/>
              <a:buNone/>
            </a:pPr>
            <a:r>
              <a:rPr b="0" i="0" lang="en" sz="2200" u="none" cap="none" strike="noStrike">
                <a:latin typeface="Helvetica Neue Light"/>
                <a:ea typeface="Helvetica Neue Light"/>
                <a:cs typeface="Helvetica Neue Light"/>
                <a:sym typeface="Helvetica Neue Light"/>
              </a:rPr>
              <a:t>scales up and down instantly and automatically</a:t>
            </a:r>
            <a:endParaRPr sz="900"/>
          </a:p>
          <a:p>
            <a:pPr indent="0" lvl="0" marL="0" marR="0" rtl="0" algn="l">
              <a:lnSpc>
                <a:spcPct val="100000"/>
              </a:lnSpc>
              <a:spcBef>
                <a:spcPts val="0"/>
              </a:spcBef>
              <a:spcAft>
                <a:spcPts val="0"/>
              </a:spcAft>
              <a:buClr>
                <a:srgbClr val="FFFFFF"/>
              </a:buClr>
              <a:buFont typeface="Helvetica Neue"/>
              <a:buNone/>
            </a:pPr>
            <a:r>
              <a:rPr b="0" i="1" lang="en" sz="1600" u="none" cap="none" strike="noStrike">
                <a:latin typeface="Helvetica Neue"/>
                <a:ea typeface="Helvetica Neue"/>
                <a:cs typeface="Helvetica Neue"/>
                <a:sym typeface="Helvetica Neue"/>
              </a:rPr>
              <a:t>and</a:t>
            </a:r>
            <a:endParaRPr sz="900"/>
          </a:p>
          <a:p>
            <a:pPr indent="292100" lvl="2" marL="0" marR="0" rtl="0" algn="l">
              <a:lnSpc>
                <a:spcPct val="150000"/>
              </a:lnSpc>
              <a:spcBef>
                <a:spcPts val="0"/>
              </a:spcBef>
              <a:spcAft>
                <a:spcPts val="0"/>
              </a:spcAft>
              <a:buClr>
                <a:srgbClr val="FFFFFF"/>
              </a:buClr>
              <a:buFont typeface="Helvetica Neue Light"/>
              <a:buNone/>
            </a:pPr>
            <a:r>
              <a:rPr b="0" i="0" lang="en" sz="2200" u="none" cap="none" strike="noStrike">
                <a:latin typeface="Helvetica Neue Light"/>
                <a:ea typeface="Helvetica Neue Light"/>
                <a:cs typeface="Helvetica Neue Light"/>
                <a:sym typeface="Helvetica Neue Light"/>
              </a:rPr>
              <a:t>charges for actual usage at a millisecond granularity</a:t>
            </a:r>
            <a:endParaRPr sz="900"/>
          </a:p>
        </p:txBody>
      </p:sp>
      <p:sp>
        <p:nvSpPr>
          <p:cNvPr id="400" name="Shape 400"/>
          <p:cNvSpPr/>
          <p:nvPr/>
        </p:nvSpPr>
        <p:spPr>
          <a:xfrm>
            <a:off x="298273" y="699856"/>
            <a:ext cx="4520700" cy="5091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B00"/>
              </a:buClr>
              <a:buFont typeface="Helvetica Neue"/>
              <a:buNone/>
            </a:pPr>
            <a:r>
              <a:rPr b="0" i="1" lang="en" sz="3700" u="none" cap="none" strike="noStrike">
                <a:latin typeface="Helvetica Neue"/>
                <a:ea typeface="Helvetica Neue"/>
                <a:cs typeface="Helvetica Neue"/>
                <a:sym typeface="Helvetica Neue"/>
              </a:rPr>
              <a:t>What is Serverless?</a:t>
            </a:r>
            <a:endParaRPr sz="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Shape 405"/>
          <p:cNvSpPr/>
          <p:nvPr/>
        </p:nvSpPr>
        <p:spPr>
          <a:xfrm>
            <a:off x="332156" y="1945369"/>
            <a:ext cx="3873900" cy="684900"/>
          </a:xfrm>
          <a:prstGeom prst="rect">
            <a:avLst/>
          </a:prstGeom>
          <a:no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rPr lang="en" sz="2100">
                <a:solidFill>
                  <a:srgbClr val="142936"/>
                </a:solidFill>
                <a:latin typeface="Calibri"/>
                <a:ea typeface="Calibri"/>
                <a:cs typeface="Calibri"/>
                <a:sym typeface="Calibri"/>
              </a:rPr>
              <a:t>Runs code </a:t>
            </a:r>
            <a:r>
              <a:rPr b="1" lang="en" sz="2100">
                <a:solidFill>
                  <a:srgbClr val="142936"/>
                </a:solidFill>
                <a:latin typeface="Helvetica Neue"/>
                <a:ea typeface="Helvetica Neue"/>
                <a:cs typeface="Helvetica Neue"/>
                <a:sym typeface="Helvetica Neue"/>
              </a:rPr>
              <a:t>only </a:t>
            </a:r>
            <a:r>
              <a:rPr lang="en" sz="2100">
                <a:solidFill>
                  <a:srgbClr val="142936"/>
                </a:solidFill>
                <a:latin typeface="Calibri"/>
                <a:ea typeface="Calibri"/>
                <a:cs typeface="Calibri"/>
                <a:sym typeface="Calibri"/>
              </a:rPr>
              <a:t>on-demand on a per-request basis</a:t>
            </a:r>
            <a:endParaRPr sz="1100"/>
          </a:p>
        </p:txBody>
      </p:sp>
      <p:sp>
        <p:nvSpPr>
          <p:cNvPr id="406" name="Shape 406"/>
          <p:cNvSpPr/>
          <p:nvPr/>
        </p:nvSpPr>
        <p:spPr>
          <a:xfrm>
            <a:off x="332156" y="2923911"/>
            <a:ext cx="3873900" cy="1717800"/>
          </a:xfrm>
          <a:prstGeom prst="rect">
            <a:avLst/>
          </a:prstGeom>
          <a:no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rPr lang="en" sz="3600">
                <a:solidFill>
                  <a:srgbClr val="142936"/>
                </a:solidFill>
                <a:latin typeface="Calibri"/>
                <a:ea typeface="Calibri"/>
                <a:cs typeface="Calibri"/>
                <a:sym typeface="Calibri"/>
              </a:rPr>
              <a:t>Serverless deployment &amp; operations model</a:t>
            </a:r>
            <a:endParaRPr sz="1100"/>
          </a:p>
        </p:txBody>
      </p:sp>
      <p:pic>
        <p:nvPicPr>
          <p:cNvPr descr="pasted-image.pdf" id="407" name="Shape 407"/>
          <p:cNvPicPr preferRelativeResize="0"/>
          <p:nvPr/>
        </p:nvPicPr>
        <p:blipFill rotWithShape="1">
          <a:blip r:embed="rId3">
            <a:alphaModFix/>
          </a:blip>
          <a:srcRect b="0" l="0" r="0" t="0"/>
          <a:stretch/>
        </p:blipFill>
        <p:spPr>
          <a:xfrm>
            <a:off x="6126810" y="2927687"/>
            <a:ext cx="2685000" cy="1179900"/>
          </a:xfrm>
          <a:prstGeom prst="rect">
            <a:avLst/>
          </a:prstGeom>
          <a:noFill/>
          <a:ln>
            <a:noFill/>
          </a:ln>
        </p:spPr>
      </p:pic>
      <p:pic>
        <p:nvPicPr>
          <p:cNvPr descr="pasted-image.pdf" id="408" name="Shape 408"/>
          <p:cNvPicPr preferRelativeResize="0"/>
          <p:nvPr/>
        </p:nvPicPr>
        <p:blipFill rotWithShape="1">
          <a:blip r:embed="rId4">
            <a:alphaModFix/>
          </a:blip>
          <a:srcRect b="0" l="0" r="0" t="0"/>
          <a:stretch/>
        </p:blipFill>
        <p:spPr>
          <a:xfrm>
            <a:off x="4523851" y="2875059"/>
            <a:ext cx="1285200" cy="1285200"/>
          </a:xfrm>
          <a:prstGeom prst="rect">
            <a:avLst/>
          </a:prstGeom>
          <a:noFill/>
          <a:ln>
            <a:noFill/>
          </a:ln>
        </p:spPr>
      </p:pic>
      <p:sp>
        <p:nvSpPr>
          <p:cNvPr id="409" name="Shape 409"/>
          <p:cNvSpPr/>
          <p:nvPr/>
        </p:nvSpPr>
        <p:spPr>
          <a:xfrm>
            <a:off x="4402789" y="4190326"/>
            <a:ext cx="1527300" cy="350100"/>
          </a:xfrm>
          <a:prstGeom prst="rect">
            <a:avLst/>
          </a:prstGeom>
          <a:noFill/>
          <a:ln>
            <a:noFill/>
          </a:ln>
        </p:spPr>
        <p:txBody>
          <a:bodyPr anchorCtr="0" anchor="ctr" bIns="19050" lIns="19050" spcFirstLastPara="1" rIns="19050" wrap="square" tIns="19050">
            <a:noAutofit/>
          </a:bodyPr>
          <a:lstStyle/>
          <a:p>
            <a:pPr indent="0" lvl="0" marL="0" marR="0" rtl="0" algn="l">
              <a:lnSpc>
                <a:spcPct val="120000"/>
              </a:lnSpc>
              <a:spcBef>
                <a:spcPts val="0"/>
              </a:spcBef>
              <a:spcAft>
                <a:spcPts val="0"/>
              </a:spcAft>
              <a:buNone/>
            </a:pPr>
            <a:r>
              <a:rPr lang="en" sz="1700">
                <a:solidFill>
                  <a:srgbClr val="142936"/>
                </a:solidFill>
                <a:latin typeface="Calibri"/>
                <a:ea typeface="Calibri"/>
                <a:cs typeface="Calibri"/>
                <a:sym typeface="Calibri"/>
              </a:rPr>
              <a:t>No servers</a:t>
            </a:r>
            <a:endParaRPr sz="1100"/>
          </a:p>
        </p:txBody>
      </p:sp>
      <p:sp>
        <p:nvSpPr>
          <p:cNvPr id="410" name="Shape 410"/>
          <p:cNvSpPr/>
          <p:nvPr/>
        </p:nvSpPr>
        <p:spPr>
          <a:xfrm>
            <a:off x="6705677" y="4180801"/>
            <a:ext cx="1527300" cy="350100"/>
          </a:xfrm>
          <a:prstGeom prst="rect">
            <a:avLst/>
          </a:prstGeom>
          <a:noFill/>
          <a:ln>
            <a:noFill/>
          </a:ln>
        </p:spPr>
        <p:txBody>
          <a:bodyPr anchorCtr="0" anchor="ctr" bIns="19050" lIns="19050" spcFirstLastPara="1" rIns="19050" wrap="square" tIns="19050">
            <a:noAutofit/>
          </a:bodyPr>
          <a:lstStyle/>
          <a:p>
            <a:pPr indent="0" lvl="0" marL="0" marR="0" rtl="0" algn="l">
              <a:lnSpc>
                <a:spcPct val="120000"/>
              </a:lnSpc>
              <a:spcBef>
                <a:spcPts val="0"/>
              </a:spcBef>
              <a:spcAft>
                <a:spcPts val="0"/>
              </a:spcAft>
              <a:buNone/>
            </a:pPr>
            <a:r>
              <a:rPr lang="en" sz="1700">
                <a:solidFill>
                  <a:srgbClr val="142936"/>
                </a:solidFill>
                <a:latin typeface="Calibri"/>
                <a:ea typeface="Calibri"/>
                <a:cs typeface="Calibri"/>
                <a:sym typeface="Calibri"/>
              </a:rPr>
              <a:t>Just code</a:t>
            </a:r>
            <a:endParaRPr sz="1100"/>
          </a:p>
        </p:txBody>
      </p:sp>
      <p:cxnSp>
        <p:nvCxnSpPr>
          <p:cNvPr id="411" name="Shape 411"/>
          <p:cNvCxnSpPr/>
          <p:nvPr/>
        </p:nvCxnSpPr>
        <p:spPr>
          <a:xfrm>
            <a:off x="371483" y="2774805"/>
            <a:ext cx="948600" cy="0"/>
          </a:xfrm>
          <a:prstGeom prst="straightConnector1">
            <a:avLst/>
          </a:prstGeom>
          <a:noFill/>
          <a:ln cap="flat" cmpd="sng" w="228600">
            <a:solidFill>
              <a:srgbClr val="56A8FD"/>
            </a:solidFill>
            <a:prstDash val="solid"/>
            <a:miter lim="8000"/>
            <a:headEnd len="sm" w="sm" type="none"/>
            <a:tailEnd len="sm" w="sm" type="none"/>
          </a:ln>
        </p:spPr>
      </p:cxnSp>
      <p:sp>
        <p:nvSpPr>
          <p:cNvPr id="412" name="Shape 412"/>
          <p:cNvSpPr txBox="1"/>
          <p:nvPr>
            <p:ph type="title"/>
          </p:nvPr>
        </p:nvSpPr>
        <p:spPr>
          <a:xfrm>
            <a:off x="486825" y="282669"/>
            <a:ext cx="7886700" cy="994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Font typeface="Calibri"/>
              <a:buNone/>
            </a:pPr>
            <a:r>
              <a:rPr lang="en"/>
              <a:t>Server-less means no servers?</a:t>
            </a:r>
            <a:endParaRPr/>
          </a:p>
          <a:p>
            <a:pPr indent="0" lvl="0" marL="0" marR="0" rtl="0" algn="l">
              <a:lnSpc>
                <a:spcPct val="90000"/>
              </a:lnSpc>
              <a:spcBef>
                <a:spcPts val="0"/>
              </a:spcBef>
              <a:spcAft>
                <a:spcPts val="0"/>
              </a:spcAft>
              <a:buClr>
                <a:schemeClr val="dk1"/>
              </a:buClr>
              <a:buFont typeface="Calibri"/>
              <a:buNone/>
            </a:pPr>
            <a:r>
              <a:rPr lang="en"/>
              <a:t>Or worry-less about servers?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Shape 417"/>
          <p:cNvSpPr/>
          <p:nvPr/>
        </p:nvSpPr>
        <p:spPr>
          <a:xfrm>
            <a:off x="376756" y="1267377"/>
            <a:ext cx="3873900" cy="361500"/>
          </a:xfrm>
          <a:prstGeom prst="rect">
            <a:avLst/>
          </a:prstGeom>
          <a:no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rPr lang="en" sz="2100">
                <a:solidFill>
                  <a:srgbClr val="142936"/>
                </a:solidFill>
                <a:latin typeface="Calibri"/>
                <a:ea typeface="Calibri"/>
                <a:cs typeface="Calibri"/>
                <a:sym typeface="Calibri"/>
              </a:rPr>
              <a:t>Runs code </a:t>
            </a:r>
            <a:r>
              <a:rPr b="1" lang="en" sz="2100">
                <a:solidFill>
                  <a:srgbClr val="142936"/>
                </a:solidFill>
                <a:latin typeface="Helvetica Neue"/>
                <a:ea typeface="Helvetica Neue"/>
                <a:cs typeface="Helvetica Neue"/>
                <a:sym typeface="Helvetica Neue"/>
              </a:rPr>
              <a:t>in response </a:t>
            </a:r>
            <a:r>
              <a:rPr lang="en" sz="2100">
                <a:solidFill>
                  <a:srgbClr val="142936"/>
                </a:solidFill>
                <a:latin typeface="Calibri"/>
                <a:ea typeface="Calibri"/>
                <a:cs typeface="Calibri"/>
                <a:sym typeface="Calibri"/>
              </a:rPr>
              <a:t>to events</a:t>
            </a:r>
            <a:endParaRPr sz="1100"/>
          </a:p>
        </p:txBody>
      </p:sp>
      <p:sp>
        <p:nvSpPr>
          <p:cNvPr id="418" name="Shape 418"/>
          <p:cNvSpPr/>
          <p:nvPr/>
        </p:nvSpPr>
        <p:spPr>
          <a:xfrm>
            <a:off x="376756" y="2364221"/>
            <a:ext cx="3873900" cy="1158000"/>
          </a:xfrm>
          <a:prstGeom prst="rect">
            <a:avLst/>
          </a:prstGeom>
          <a:no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rPr lang="en" sz="3600">
                <a:solidFill>
                  <a:srgbClr val="142936"/>
                </a:solidFill>
                <a:latin typeface="Calibri"/>
                <a:ea typeface="Calibri"/>
                <a:cs typeface="Calibri"/>
                <a:sym typeface="Calibri"/>
              </a:rPr>
              <a:t>Event-programming model</a:t>
            </a:r>
            <a:endParaRPr sz="1100"/>
          </a:p>
        </p:txBody>
      </p:sp>
      <p:cxnSp>
        <p:nvCxnSpPr>
          <p:cNvPr id="419" name="Shape 419"/>
          <p:cNvCxnSpPr/>
          <p:nvPr/>
        </p:nvCxnSpPr>
        <p:spPr>
          <a:xfrm>
            <a:off x="416083" y="1935230"/>
            <a:ext cx="948600" cy="0"/>
          </a:xfrm>
          <a:prstGeom prst="straightConnector1">
            <a:avLst/>
          </a:prstGeom>
          <a:noFill/>
          <a:ln cap="flat" cmpd="sng" w="228600">
            <a:solidFill>
              <a:srgbClr val="56A8FD"/>
            </a:solidFill>
            <a:prstDash val="solid"/>
            <a:miter lim="8000"/>
            <a:headEnd len="sm" w="sm" type="none"/>
            <a:tailEnd len="sm" w="sm" type="none"/>
          </a:ln>
        </p:spPr>
      </p:cxnSp>
      <p:pic>
        <p:nvPicPr>
          <p:cNvPr descr="pasted-image.pdf" id="420" name="Shape 420"/>
          <p:cNvPicPr preferRelativeResize="0"/>
          <p:nvPr/>
        </p:nvPicPr>
        <p:blipFill rotWithShape="1">
          <a:blip r:embed="rId3">
            <a:alphaModFix/>
          </a:blip>
          <a:srcRect b="0" l="0" r="0" t="0"/>
          <a:stretch/>
        </p:blipFill>
        <p:spPr>
          <a:xfrm>
            <a:off x="3891386" y="1140445"/>
            <a:ext cx="4945800" cy="3192000"/>
          </a:xfrm>
          <a:prstGeom prst="rect">
            <a:avLst/>
          </a:prstGeom>
          <a:noFill/>
          <a:ln>
            <a:noFill/>
          </a:ln>
        </p:spPr>
      </p:pic>
      <p:sp>
        <p:nvSpPr>
          <p:cNvPr id="421" name="Shape 421"/>
          <p:cNvSpPr txBox="1"/>
          <p:nvPr>
            <p:ph type="title"/>
          </p:nvPr>
        </p:nvSpPr>
        <p:spPr>
          <a:xfrm>
            <a:off x="311700" y="445025"/>
            <a:ext cx="8520600" cy="5727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Font typeface="Calibri"/>
              <a:buNone/>
            </a:pPr>
            <a:r>
              <a:rPr lang="en"/>
              <a:t>What triggers code execution?</a:t>
            </a:r>
            <a:endParaRPr b="0" i="0" sz="33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Shape 426"/>
          <p:cNvSpPr txBox="1"/>
          <p:nvPr>
            <p:ph type="title"/>
          </p:nvPr>
        </p:nvSpPr>
        <p:spPr>
          <a:xfrm>
            <a:off x="628650" y="273844"/>
            <a:ext cx="7886700" cy="994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Why is Serverless attractive?</a:t>
            </a:r>
            <a:endParaRPr/>
          </a:p>
        </p:txBody>
      </p:sp>
      <p:sp>
        <p:nvSpPr>
          <p:cNvPr id="427" name="Shape 427"/>
          <p:cNvSpPr txBox="1"/>
          <p:nvPr>
            <p:ph idx="1" type="body"/>
          </p:nvPr>
        </p:nvSpPr>
        <p:spPr>
          <a:xfrm>
            <a:off x="373300" y="1357069"/>
            <a:ext cx="3886200" cy="3263400"/>
          </a:xfrm>
          <a:prstGeom prst="rect">
            <a:avLst/>
          </a:prstGeom>
        </p:spPr>
        <p:txBody>
          <a:bodyPr anchorCtr="0" anchor="t" bIns="91425" lIns="91425" spcFirstLastPara="1" rIns="91425" wrap="square" tIns="91425">
            <a:noAutofit/>
          </a:bodyPr>
          <a:lstStyle/>
          <a:p>
            <a:pPr indent="-406400" lvl="0" marL="457200" rtl="0">
              <a:spcBef>
                <a:spcPts val="1000"/>
              </a:spcBef>
              <a:spcAft>
                <a:spcPts val="0"/>
              </a:spcAft>
              <a:buSzPts val="2800"/>
              <a:buChar char="•"/>
            </a:pPr>
            <a:r>
              <a:rPr lang="en" sz="2800"/>
              <a:t>Making app development &amp; ops dramatically faster, cheaper, easier</a:t>
            </a:r>
            <a:endParaRPr sz="2800"/>
          </a:p>
          <a:p>
            <a:pPr indent="-406400" lvl="0" marL="457200" rtl="0">
              <a:spcBef>
                <a:spcPts val="0"/>
              </a:spcBef>
              <a:spcAft>
                <a:spcPts val="0"/>
              </a:spcAft>
              <a:buSzPts val="2800"/>
              <a:buChar char="•"/>
            </a:pPr>
            <a:r>
              <a:rPr lang="en" sz="2800"/>
              <a:t>Drives infrastructure cost savings</a:t>
            </a:r>
            <a:endParaRPr sz="2800"/>
          </a:p>
          <a:p>
            <a:pPr indent="-38100" lvl="0" marL="177800" rtl="0">
              <a:spcBef>
                <a:spcPts val="1600"/>
              </a:spcBef>
              <a:spcAft>
                <a:spcPts val="1600"/>
              </a:spcAft>
              <a:buNone/>
            </a:pPr>
            <a:r>
              <a:t/>
            </a:r>
            <a:endParaRPr/>
          </a:p>
        </p:txBody>
      </p:sp>
      <p:pic>
        <p:nvPicPr>
          <p:cNvPr id="428" name="Shape 428"/>
          <p:cNvPicPr preferRelativeResize="0"/>
          <p:nvPr/>
        </p:nvPicPr>
        <p:blipFill>
          <a:blip r:embed="rId3">
            <a:alphaModFix/>
          </a:blip>
          <a:stretch>
            <a:fillRect/>
          </a:stretch>
        </p:blipFill>
        <p:spPr>
          <a:xfrm>
            <a:off x="4006250" y="1449425"/>
            <a:ext cx="5076250" cy="2735900"/>
          </a:xfrm>
          <a:prstGeom prst="rect">
            <a:avLst/>
          </a:prstGeom>
          <a:noFill/>
          <a:ln>
            <a:noFill/>
          </a:ln>
        </p:spPr>
      </p:pic>
      <p:sp>
        <p:nvSpPr>
          <p:cNvPr id="429" name="Shape 429"/>
          <p:cNvSpPr txBox="1"/>
          <p:nvPr/>
        </p:nvSpPr>
        <p:spPr>
          <a:xfrm>
            <a:off x="6276825" y="4829375"/>
            <a:ext cx="2829000" cy="273900"/>
          </a:xfrm>
          <a:prstGeom prst="rect">
            <a:avLst/>
          </a:prstGeom>
          <a:noFill/>
          <a:ln>
            <a:noFill/>
          </a:ln>
        </p:spPr>
        <p:txBody>
          <a:bodyPr anchorCtr="0" anchor="ctr" bIns="91425" lIns="91425" spcFirstLastPara="1" rIns="91425" wrap="square" tIns="91425">
            <a:noAutofit/>
          </a:bodyPr>
          <a:lstStyle/>
          <a:p>
            <a:pPr indent="0" lvl="0" marL="0" rtl="0">
              <a:lnSpc>
                <a:spcPct val="80000"/>
              </a:lnSpc>
              <a:spcBef>
                <a:spcPts val="0"/>
              </a:spcBef>
              <a:spcAft>
                <a:spcPts val="0"/>
              </a:spcAft>
              <a:buNone/>
            </a:pPr>
            <a:r>
              <a:rPr i="1" lang="en" sz="800">
                <a:solidFill>
                  <a:srgbClr val="142936"/>
                </a:solidFill>
              </a:rPr>
              <a:t>Source: Jason McGee, IBM; Serverless Conference 2017.</a:t>
            </a:r>
            <a:endParaRPr i="1" sz="800">
              <a:solidFill>
                <a:srgbClr val="14293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Shape 434"/>
          <p:cNvSpPr txBox="1"/>
          <p:nvPr>
            <p:ph type="title"/>
          </p:nvPr>
        </p:nvSpPr>
        <p:spPr>
          <a:xfrm>
            <a:off x="628650" y="273844"/>
            <a:ext cx="7886700" cy="994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Key factors for infrastructure cost savings</a:t>
            </a:r>
            <a:endParaRPr/>
          </a:p>
        </p:txBody>
      </p:sp>
      <p:pic>
        <p:nvPicPr>
          <p:cNvPr id="435" name="Shape 435"/>
          <p:cNvPicPr preferRelativeResize="0"/>
          <p:nvPr/>
        </p:nvPicPr>
        <p:blipFill>
          <a:blip r:embed="rId3">
            <a:alphaModFix/>
          </a:blip>
          <a:stretch>
            <a:fillRect/>
          </a:stretch>
        </p:blipFill>
        <p:spPr>
          <a:xfrm>
            <a:off x="152400" y="1420444"/>
            <a:ext cx="8839201" cy="309929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Shape 440"/>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Chatbots</a:t>
            </a:r>
            <a:endParaRPr/>
          </a:p>
        </p:txBody>
      </p:sp>
      <p:pic>
        <p:nvPicPr>
          <p:cNvPr id="441" name="Shape 441"/>
          <p:cNvPicPr preferRelativeResize="0"/>
          <p:nvPr/>
        </p:nvPicPr>
        <p:blipFill>
          <a:blip r:embed="rId3">
            <a:alphaModFix/>
          </a:blip>
          <a:stretch>
            <a:fillRect/>
          </a:stretch>
        </p:blipFill>
        <p:spPr>
          <a:xfrm>
            <a:off x="1490875" y="865325"/>
            <a:ext cx="5873858" cy="3820974"/>
          </a:xfrm>
          <a:prstGeom prst="rect">
            <a:avLst/>
          </a:prstGeom>
          <a:noFill/>
          <a:ln>
            <a:noFill/>
          </a:ln>
        </p:spPr>
      </p:pic>
      <p:sp>
        <p:nvSpPr>
          <p:cNvPr id="442" name="Shape 442"/>
          <p:cNvSpPr txBox="1"/>
          <p:nvPr/>
        </p:nvSpPr>
        <p:spPr>
          <a:xfrm>
            <a:off x="0" y="4762499"/>
            <a:ext cx="9144000" cy="381000"/>
          </a:xfrm>
          <a:prstGeom prst="rect">
            <a:avLst/>
          </a:prstGeom>
          <a:noFill/>
          <a:ln>
            <a:noFill/>
          </a:ln>
        </p:spPr>
        <p:txBody>
          <a:bodyPr anchorCtr="0" anchor="ctr" bIns="91425" lIns="91425" spcFirstLastPara="1" rIns="91425" wrap="square" tIns="91425">
            <a:noAutofit/>
          </a:bodyPr>
          <a:lstStyle/>
          <a:p>
            <a:pPr indent="0" lvl="0" marL="0" rtl="0">
              <a:lnSpc>
                <a:spcPct val="90000"/>
              </a:lnSpc>
              <a:spcBef>
                <a:spcPts val="800"/>
              </a:spcBef>
              <a:spcAft>
                <a:spcPts val="1600"/>
              </a:spcAft>
              <a:buNone/>
            </a:pPr>
            <a:r>
              <a:rPr lang="en" sz="800">
                <a:solidFill>
                  <a:schemeClr val="dk1"/>
                </a:solidFill>
              </a:rPr>
              <a:t>Building a Chatbot with Serverless Computing, Yan, Mengting and Castro, Paul and Cheng, Perry and Ishakian, Vatche, Proceedings of the 1st International Workshop on Mashups of Things and APIs 2016</a:t>
            </a:r>
            <a:endParaRPr sz="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Agenda Overview</a:t>
            </a:r>
            <a:endParaRPr/>
          </a:p>
        </p:txBody>
      </p:sp>
      <p:sp>
        <p:nvSpPr>
          <p:cNvPr id="231" name="Shape 2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100">
                <a:solidFill>
                  <a:schemeClr val="dk1"/>
                </a:solidFill>
              </a:rPr>
              <a:t>8:30	to	10:00	a.m.	 Welcome and Keynote</a:t>
            </a:r>
            <a:br>
              <a:rPr b="1" lang="en" sz="1100">
                <a:solidFill>
                  <a:schemeClr val="dk1"/>
                </a:solidFill>
              </a:rPr>
            </a:br>
            <a:r>
              <a:rPr b="1" lang="en" sz="1100">
                <a:solidFill>
                  <a:schemeClr val="dk1"/>
                </a:solidFill>
              </a:rPr>
              <a:t>10:00	to	10:30	a.m.	 Break</a:t>
            </a:r>
            <a:br>
              <a:rPr b="1" lang="en" sz="1100">
                <a:solidFill>
                  <a:schemeClr val="dk1"/>
                </a:solidFill>
              </a:rPr>
            </a:br>
            <a:r>
              <a:rPr b="1" lang="en" sz="1100">
                <a:solidFill>
                  <a:schemeClr val="dk1"/>
                </a:solidFill>
              </a:rPr>
              <a:t>10:30	to	12:00   p.m. 	 Papers </a:t>
            </a:r>
            <a:br>
              <a:rPr b="1" lang="en" sz="1100">
                <a:solidFill>
                  <a:schemeClr val="dk1"/>
                </a:solidFill>
              </a:rPr>
            </a:br>
            <a:r>
              <a:rPr b="1" lang="en" sz="1100">
                <a:solidFill>
                  <a:schemeClr val="dk1"/>
                </a:solidFill>
              </a:rPr>
              <a:t>12:00	to	1:30	p.m. 	 Lunch break</a:t>
            </a:r>
            <a:br>
              <a:rPr b="1" lang="en" sz="1100">
                <a:solidFill>
                  <a:schemeClr val="dk1"/>
                </a:solidFill>
              </a:rPr>
            </a:br>
            <a:r>
              <a:rPr b="1" lang="en" sz="1100">
                <a:solidFill>
                  <a:schemeClr val="dk1"/>
                </a:solidFill>
              </a:rPr>
              <a:t>1:30	to	3:00	p.m.	 Invited speakers</a:t>
            </a:r>
            <a:br>
              <a:rPr b="1" lang="en" sz="1100">
                <a:solidFill>
                  <a:schemeClr val="dk1"/>
                </a:solidFill>
              </a:rPr>
            </a:br>
            <a:r>
              <a:rPr b="1" lang="en" sz="1100">
                <a:solidFill>
                  <a:schemeClr val="dk1"/>
                </a:solidFill>
              </a:rPr>
              <a:t>3:00	to	3:30	p.m.	 Break</a:t>
            </a:r>
            <a:br>
              <a:rPr b="1" lang="en" sz="1100">
                <a:solidFill>
                  <a:schemeClr val="dk1"/>
                </a:solidFill>
              </a:rPr>
            </a:br>
            <a:r>
              <a:rPr b="1" lang="en" sz="1100">
                <a:solidFill>
                  <a:schemeClr val="dk1"/>
                </a:solidFill>
              </a:rPr>
              <a:t>3:30	to	5:00</a:t>
            </a:r>
            <a:r>
              <a:rPr b="1" lang="en" sz="1100">
                <a:solidFill>
                  <a:schemeClr val="dk1"/>
                </a:solidFill>
              </a:rPr>
              <a:t>	p.m.	 </a:t>
            </a:r>
            <a:r>
              <a:rPr b="1" lang="en" sz="1100">
                <a:solidFill>
                  <a:schemeClr val="dk1"/>
                </a:solidFill>
              </a:rPr>
              <a:t>Invited speaker and panel</a:t>
            </a:r>
            <a:endParaRPr b="1" sz="1100">
              <a:solidFill>
                <a:schemeClr val="dk1"/>
              </a:solidFill>
            </a:endParaRPr>
          </a:p>
          <a:p>
            <a:pPr indent="0" lvl="0" marL="0">
              <a:spcBef>
                <a:spcPts val="1600"/>
              </a:spcBef>
              <a:spcAft>
                <a:spcPts val="0"/>
              </a:spcAft>
              <a:buClr>
                <a:schemeClr val="dk1"/>
              </a:buClr>
              <a:buSzPts val="1100"/>
              <a:buFont typeface="Arial"/>
              <a:buNone/>
            </a:pPr>
            <a:r>
              <a:rPr lang="en"/>
              <a:t>Latest agenda, abstracts, speakers, and links to slides posted here:</a:t>
            </a:r>
            <a:endParaRPr/>
          </a:p>
          <a:p>
            <a:pPr indent="0" lvl="0" marL="0">
              <a:spcBef>
                <a:spcPts val="1600"/>
              </a:spcBef>
              <a:spcAft>
                <a:spcPts val="1600"/>
              </a:spcAft>
              <a:buClr>
                <a:schemeClr val="dk1"/>
              </a:buClr>
              <a:buSzPts val="1100"/>
              <a:buFont typeface="Arial"/>
              <a:buNone/>
            </a:pPr>
            <a:r>
              <a:rPr lang="en" sz="2400" u="sng">
                <a:solidFill>
                  <a:schemeClr val="accent5"/>
                </a:solidFill>
                <a:hlinkClick r:id="rId3"/>
              </a:rPr>
              <a:t>https://www.serverlesscomputing.org/wosc3/#program</a:t>
            </a:r>
            <a:endParaRPr b="1" sz="11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Shape 4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PyWren: a massive data framework for Lambda</a:t>
            </a:r>
            <a:endParaRPr/>
          </a:p>
        </p:txBody>
      </p:sp>
      <p:sp>
        <p:nvSpPr>
          <p:cNvPr id="448" name="Shape 448"/>
          <p:cNvSpPr txBox="1"/>
          <p:nvPr>
            <p:ph idx="1" type="body"/>
          </p:nvPr>
        </p:nvSpPr>
        <p:spPr>
          <a:xfrm>
            <a:off x="311700" y="1152475"/>
            <a:ext cx="8520600" cy="2211900"/>
          </a:xfrm>
          <a:prstGeom prst="rect">
            <a:avLst/>
          </a:prstGeom>
        </p:spPr>
        <p:txBody>
          <a:bodyPr anchorCtr="0" anchor="t" bIns="91425" lIns="91425" spcFirstLastPara="1" rIns="91425" wrap="square" tIns="91425">
            <a:noAutofit/>
          </a:bodyPr>
          <a:lstStyle/>
          <a:p>
            <a:pPr indent="-406400" lvl="0" marL="457200" marR="0" rtl="0" algn="l">
              <a:lnSpc>
                <a:spcPct val="90000"/>
              </a:lnSpc>
              <a:spcBef>
                <a:spcPts val="1000"/>
              </a:spcBef>
              <a:spcAft>
                <a:spcPts val="0"/>
              </a:spcAft>
              <a:buClr>
                <a:schemeClr val="dk1"/>
              </a:buClr>
              <a:buSzPts val="2800"/>
              <a:buChar char="•"/>
            </a:pPr>
            <a:r>
              <a:rPr lang="en" sz="2800">
                <a:solidFill>
                  <a:schemeClr val="dk1"/>
                </a:solidFill>
                <a:latin typeface="Calibri"/>
                <a:ea typeface="Calibri"/>
                <a:cs typeface="Calibri"/>
                <a:sym typeface="Calibri"/>
              </a:rPr>
              <a:t>Open Source MapReduce framework using Lambda</a:t>
            </a:r>
            <a:endParaRPr sz="2800">
              <a:solidFill>
                <a:schemeClr val="dk1"/>
              </a:solidFill>
              <a:latin typeface="Calibri"/>
              <a:ea typeface="Calibri"/>
              <a:cs typeface="Calibri"/>
              <a:sym typeface="Calibri"/>
            </a:endParaRPr>
          </a:p>
          <a:p>
            <a:pPr indent="-406400" lvl="0" marL="457200" marR="0" rtl="0" algn="l">
              <a:lnSpc>
                <a:spcPct val="90000"/>
              </a:lnSpc>
              <a:spcBef>
                <a:spcPts val="0"/>
              </a:spcBef>
              <a:spcAft>
                <a:spcPts val="0"/>
              </a:spcAft>
              <a:buClr>
                <a:schemeClr val="dk1"/>
              </a:buClr>
              <a:buSzPts val="2800"/>
              <a:buChar char="•"/>
            </a:pPr>
            <a:r>
              <a:rPr lang="en" sz="2800">
                <a:solidFill>
                  <a:schemeClr val="dk1"/>
                </a:solidFill>
                <a:latin typeface="Calibri"/>
                <a:ea typeface="Calibri"/>
                <a:cs typeface="Calibri"/>
                <a:sym typeface="Calibri"/>
              </a:rPr>
              <a:t>Word count job on 83M items is only 17% slower than PySpark running on dedicated servers.</a:t>
            </a:r>
            <a:endParaRPr sz="2800">
              <a:solidFill>
                <a:schemeClr val="dk1"/>
              </a:solidFill>
              <a:latin typeface="Calibri"/>
              <a:ea typeface="Calibri"/>
              <a:cs typeface="Calibri"/>
              <a:sym typeface="Calibri"/>
            </a:endParaRPr>
          </a:p>
          <a:p>
            <a:pPr indent="-406400" lvl="0" marL="457200" marR="0" rtl="0" algn="l">
              <a:lnSpc>
                <a:spcPct val="90000"/>
              </a:lnSpc>
              <a:spcBef>
                <a:spcPts val="0"/>
              </a:spcBef>
              <a:spcAft>
                <a:spcPts val="0"/>
              </a:spcAft>
              <a:buClr>
                <a:schemeClr val="dk1"/>
              </a:buClr>
              <a:buSzPts val="2800"/>
              <a:buChar char="•"/>
            </a:pPr>
            <a:r>
              <a:rPr lang="en" sz="2800">
                <a:solidFill>
                  <a:schemeClr val="dk1"/>
                </a:solidFill>
                <a:latin typeface="Calibri"/>
                <a:ea typeface="Calibri"/>
                <a:cs typeface="Calibri"/>
                <a:sym typeface="Calibri"/>
              </a:rPr>
              <a:t>Sort 1TB data in 3.4 minutes (Spark 100TB in 23 min)</a:t>
            </a:r>
            <a:endParaRPr sz="2800">
              <a:solidFill>
                <a:schemeClr val="dk1"/>
              </a:solidFill>
              <a:latin typeface="Calibri"/>
              <a:ea typeface="Calibri"/>
              <a:cs typeface="Calibri"/>
              <a:sym typeface="Calibri"/>
            </a:endParaRPr>
          </a:p>
        </p:txBody>
      </p:sp>
      <p:sp>
        <p:nvSpPr>
          <p:cNvPr id="449" name="Shape 449"/>
          <p:cNvSpPr txBox="1"/>
          <p:nvPr/>
        </p:nvSpPr>
        <p:spPr>
          <a:xfrm>
            <a:off x="311700" y="4804475"/>
            <a:ext cx="8267700" cy="287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800"/>
              <a:t>Occupy the Cloud: Distributed Computing for the 99%, Eric Jonas, Qifan Pu, Shivaram Venkataraman, Ion Stoica, Benjamin Recht, https://arxiv.org/abs/1702.04024</a:t>
            </a:r>
            <a:endParaRPr sz="800"/>
          </a:p>
        </p:txBody>
      </p:sp>
      <p:sp>
        <p:nvSpPr>
          <p:cNvPr id="450" name="Shape 450"/>
          <p:cNvSpPr txBox="1"/>
          <p:nvPr/>
        </p:nvSpPr>
        <p:spPr>
          <a:xfrm>
            <a:off x="6612000" y="4165775"/>
            <a:ext cx="2532000" cy="638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100" u="sng">
                <a:solidFill>
                  <a:schemeClr val="accent5"/>
                </a:solidFill>
                <a:hlinkClick r:id="rId3"/>
              </a:rPr>
              <a:t>https://github.com/pywren/pywren</a:t>
            </a:r>
            <a:endParaRPr sz="1100">
              <a:solidFill>
                <a:schemeClr val="dk1"/>
              </a:solidFill>
            </a:endParaRPr>
          </a:p>
          <a:p>
            <a:pPr indent="0" lvl="0" marL="0" rtl="0">
              <a:spcBef>
                <a:spcPts val="0"/>
              </a:spcBef>
              <a:spcAft>
                <a:spcPts val="0"/>
              </a:spcAft>
              <a:buNone/>
            </a:pPr>
            <a:r>
              <a:rPr lang="en" sz="1100" u="sng">
                <a:solidFill>
                  <a:schemeClr val="accent5"/>
                </a:solidFill>
                <a:hlinkClick r:id="rId4"/>
              </a:rPr>
              <a:t>http://pywren.io/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Shape 4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Nordstrom Recommendations</a:t>
            </a:r>
            <a:endParaRPr/>
          </a:p>
        </p:txBody>
      </p:sp>
      <p:sp>
        <p:nvSpPr>
          <p:cNvPr id="456" name="Shape 456"/>
          <p:cNvSpPr txBox="1"/>
          <p:nvPr>
            <p:ph idx="1" type="body"/>
          </p:nvPr>
        </p:nvSpPr>
        <p:spPr>
          <a:xfrm>
            <a:off x="311700" y="3915925"/>
            <a:ext cx="8520600" cy="8055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15-20 minutes of processing → now in seconds</a:t>
            </a:r>
            <a:br>
              <a:rPr lang="en"/>
            </a:br>
            <a:r>
              <a:rPr lang="en"/>
              <a:t>2x order of magnitude for cost savings</a:t>
            </a:r>
            <a:endParaRPr/>
          </a:p>
          <a:p>
            <a:pPr indent="0" lvl="0" marL="0" rtl="0">
              <a:spcBef>
                <a:spcPts val="1600"/>
              </a:spcBef>
              <a:spcAft>
                <a:spcPts val="1600"/>
              </a:spcAft>
              <a:buNone/>
            </a:pPr>
            <a:r>
              <a:t/>
            </a:r>
            <a:endParaRPr/>
          </a:p>
        </p:txBody>
      </p:sp>
      <p:pic>
        <p:nvPicPr>
          <p:cNvPr id="457" name="Shape 457"/>
          <p:cNvPicPr preferRelativeResize="0"/>
          <p:nvPr/>
        </p:nvPicPr>
        <p:blipFill>
          <a:blip r:embed="rId3">
            <a:alphaModFix/>
          </a:blip>
          <a:stretch>
            <a:fillRect/>
          </a:stretch>
        </p:blipFill>
        <p:spPr>
          <a:xfrm>
            <a:off x="999975" y="1124500"/>
            <a:ext cx="7470443" cy="2441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Shape 462"/>
          <p:cNvSpPr/>
          <p:nvPr/>
        </p:nvSpPr>
        <p:spPr>
          <a:xfrm>
            <a:off x="1070559" y="2204516"/>
            <a:ext cx="1585500" cy="261300"/>
          </a:xfrm>
          <a:prstGeom prst="rect">
            <a:avLst/>
          </a:prstGeom>
          <a:noFill/>
          <a:ln>
            <a:noFill/>
          </a:ln>
        </p:spPr>
        <p:txBody>
          <a:bodyPr anchorCtr="0" anchor="ctr" bIns="32750" lIns="32750" spcFirstLastPara="1" rIns="32750" wrap="square" tIns="32750">
            <a:noAutofit/>
          </a:bodyPr>
          <a:lstStyle/>
          <a:p>
            <a:pPr indent="0" lvl="0" marL="0" marR="0" rtl="0">
              <a:lnSpc>
                <a:spcPct val="100000"/>
              </a:lnSpc>
              <a:spcBef>
                <a:spcPts val="0"/>
              </a:spcBef>
              <a:spcAft>
                <a:spcPts val="0"/>
              </a:spcAft>
              <a:buClr>
                <a:srgbClr val="FFFFFF"/>
              </a:buClr>
              <a:buFont typeface="Helvetica Neue Light"/>
              <a:buNone/>
            </a:pPr>
            <a:r>
              <a:rPr b="0" i="0" lang="en" sz="1700" u="none" cap="none" strike="noStrike">
                <a:latin typeface="Helvetica Neue Light"/>
                <a:ea typeface="Helvetica Neue Light"/>
                <a:cs typeface="Helvetica Neue Light"/>
                <a:sym typeface="Helvetica Neue Light"/>
              </a:rPr>
              <a:t>Microservices </a:t>
            </a:r>
            <a:endParaRPr sz="900"/>
          </a:p>
        </p:txBody>
      </p:sp>
      <p:sp>
        <p:nvSpPr>
          <p:cNvPr id="463" name="Shape 463"/>
          <p:cNvSpPr/>
          <p:nvPr/>
        </p:nvSpPr>
        <p:spPr>
          <a:xfrm>
            <a:off x="1110496" y="2607748"/>
            <a:ext cx="1886700" cy="261300"/>
          </a:xfrm>
          <a:prstGeom prst="rect">
            <a:avLst/>
          </a:prstGeom>
          <a:noFill/>
          <a:ln>
            <a:noFill/>
          </a:ln>
        </p:spPr>
        <p:txBody>
          <a:bodyPr anchorCtr="0" anchor="ctr" bIns="32750" lIns="32750" spcFirstLastPara="1" rIns="32750" wrap="square" tIns="32750">
            <a:noAutofit/>
          </a:bodyPr>
          <a:lstStyle/>
          <a:p>
            <a:pPr indent="0" lvl="0" marL="0" marR="0" rtl="0">
              <a:lnSpc>
                <a:spcPct val="100000"/>
              </a:lnSpc>
              <a:spcBef>
                <a:spcPts val="0"/>
              </a:spcBef>
              <a:spcAft>
                <a:spcPts val="0"/>
              </a:spcAft>
              <a:buClr>
                <a:srgbClr val="FFFFFF"/>
              </a:buClr>
              <a:buFont typeface="Helvetica Neue Light"/>
              <a:buNone/>
            </a:pPr>
            <a:r>
              <a:rPr lang="en" sz="1700">
                <a:latin typeface="Helvetica Neue Light"/>
                <a:ea typeface="Helvetica Neue Light"/>
                <a:cs typeface="Helvetica Neue Light"/>
                <a:sym typeface="Helvetica Neue Light"/>
              </a:rPr>
              <a:t>Mobile Backends</a:t>
            </a:r>
            <a:endParaRPr sz="1700">
              <a:latin typeface="Helvetica Neue Light"/>
              <a:ea typeface="Helvetica Neue Light"/>
              <a:cs typeface="Helvetica Neue Light"/>
              <a:sym typeface="Helvetica Neue Light"/>
            </a:endParaRPr>
          </a:p>
        </p:txBody>
      </p:sp>
      <p:sp>
        <p:nvSpPr>
          <p:cNvPr id="464" name="Shape 464"/>
          <p:cNvSpPr/>
          <p:nvPr/>
        </p:nvSpPr>
        <p:spPr>
          <a:xfrm>
            <a:off x="1102191" y="3346958"/>
            <a:ext cx="403200" cy="2613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Font typeface="Helvetica Neue Light"/>
              <a:buNone/>
            </a:pPr>
            <a:r>
              <a:rPr lang="en" sz="1700">
                <a:latin typeface="Helvetica Neue Light"/>
                <a:ea typeface="Helvetica Neue Light"/>
                <a:cs typeface="Helvetica Neue Light"/>
                <a:sym typeface="Helvetica Neue Light"/>
              </a:rPr>
              <a:t>IoT</a:t>
            </a:r>
            <a:endParaRPr sz="900"/>
          </a:p>
        </p:txBody>
      </p:sp>
      <p:pic>
        <p:nvPicPr>
          <p:cNvPr descr="pasted-image.pdf" id="465" name="Shape 465"/>
          <p:cNvPicPr preferRelativeResize="0"/>
          <p:nvPr/>
        </p:nvPicPr>
        <p:blipFill rotWithShape="1">
          <a:blip r:embed="rId3">
            <a:alphaModFix/>
          </a:blip>
          <a:srcRect b="0" l="0" r="0" t="0"/>
          <a:stretch/>
        </p:blipFill>
        <p:spPr>
          <a:xfrm>
            <a:off x="444996" y="2191122"/>
            <a:ext cx="288000" cy="288000"/>
          </a:xfrm>
          <a:prstGeom prst="rect">
            <a:avLst/>
          </a:prstGeom>
          <a:noFill/>
          <a:ln>
            <a:noFill/>
          </a:ln>
        </p:spPr>
      </p:pic>
      <p:pic>
        <p:nvPicPr>
          <p:cNvPr descr="pasted-image.pdf" id="466" name="Shape 466"/>
          <p:cNvPicPr preferRelativeResize="0"/>
          <p:nvPr/>
        </p:nvPicPr>
        <p:blipFill rotWithShape="1">
          <a:blip r:embed="rId4">
            <a:alphaModFix/>
          </a:blip>
          <a:srcRect b="0" l="0" r="0" t="0"/>
          <a:stretch/>
        </p:blipFill>
        <p:spPr>
          <a:xfrm>
            <a:off x="444996" y="2597423"/>
            <a:ext cx="384000" cy="281400"/>
          </a:xfrm>
          <a:prstGeom prst="rect">
            <a:avLst/>
          </a:prstGeom>
          <a:noFill/>
          <a:ln>
            <a:noFill/>
          </a:ln>
        </p:spPr>
      </p:pic>
      <p:grpSp>
        <p:nvGrpSpPr>
          <p:cNvPr id="467" name="Shape 467"/>
          <p:cNvGrpSpPr/>
          <p:nvPr/>
        </p:nvGrpSpPr>
        <p:grpSpPr>
          <a:xfrm>
            <a:off x="458601" y="3692077"/>
            <a:ext cx="3517704" cy="293260"/>
            <a:chOff x="0" y="0"/>
            <a:chExt cx="5003134" cy="556154"/>
          </a:xfrm>
        </p:grpSpPr>
        <p:sp>
          <p:nvSpPr>
            <p:cNvPr id="468" name="Shape 468"/>
            <p:cNvSpPr/>
            <p:nvPr/>
          </p:nvSpPr>
          <p:spPr>
            <a:xfrm>
              <a:off x="919234" y="60854"/>
              <a:ext cx="4083900" cy="495300"/>
            </a:xfrm>
            <a:prstGeom prst="rect">
              <a:avLst/>
            </a:prstGeom>
            <a:noFill/>
            <a:ln>
              <a:noFill/>
            </a:ln>
          </p:spPr>
          <p:txBody>
            <a:bodyPr anchorCtr="0" anchor="ctr" bIns="32750" lIns="32750" spcFirstLastPara="1" rIns="32750" wrap="square" tIns="32750">
              <a:noAutofit/>
            </a:bodyPr>
            <a:lstStyle/>
            <a:p>
              <a:pPr indent="0" lvl="0" marL="0" marR="0" rtl="0">
                <a:lnSpc>
                  <a:spcPct val="100000"/>
                </a:lnSpc>
                <a:spcBef>
                  <a:spcPts val="0"/>
                </a:spcBef>
                <a:spcAft>
                  <a:spcPts val="0"/>
                </a:spcAft>
                <a:buClr>
                  <a:srgbClr val="FFFFFF"/>
                </a:buClr>
                <a:buFont typeface="Helvetica Neue Light"/>
                <a:buNone/>
              </a:pPr>
              <a:r>
                <a:rPr lang="en" sz="1700">
                  <a:latin typeface="Helvetica Neue Light"/>
                  <a:ea typeface="Helvetica Neue Light"/>
                  <a:cs typeface="Helvetica Neue Light"/>
                  <a:sym typeface="Helvetica Neue Light"/>
                </a:rPr>
                <a:t>Modest</a:t>
              </a:r>
              <a:r>
                <a:rPr b="0" i="0" lang="en" sz="1700" u="none" cap="none" strike="noStrike">
                  <a:latin typeface="Helvetica Neue Light"/>
                  <a:ea typeface="Helvetica Neue Light"/>
                  <a:cs typeface="Helvetica Neue Light"/>
                  <a:sym typeface="Helvetica Neue Light"/>
                </a:rPr>
                <a:t> Stream Processing</a:t>
              </a:r>
              <a:endParaRPr sz="900"/>
            </a:p>
          </p:txBody>
        </p:sp>
        <p:pic>
          <p:nvPicPr>
            <p:cNvPr descr="pasted-image.pdf" id="469" name="Shape 469"/>
            <p:cNvPicPr preferRelativeResize="0"/>
            <p:nvPr/>
          </p:nvPicPr>
          <p:blipFill rotWithShape="1">
            <a:blip r:embed="rId5">
              <a:alphaModFix/>
            </a:blip>
            <a:srcRect b="0" l="0" r="0" t="0"/>
            <a:stretch/>
          </p:blipFill>
          <p:spPr>
            <a:xfrm>
              <a:off x="0" y="0"/>
              <a:ext cx="546000" cy="546000"/>
            </a:xfrm>
            <a:prstGeom prst="rect">
              <a:avLst/>
            </a:prstGeom>
            <a:noFill/>
            <a:ln>
              <a:noFill/>
            </a:ln>
          </p:spPr>
        </p:pic>
      </p:grpSp>
      <p:pic>
        <p:nvPicPr>
          <p:cNvPr descr="pasted-image.pdf" id="470" name="Shape 470"/>
          <p:cNvPicPr preferRelativeResize="0"/>
          <p:nvPr/>
        </p:nvPicPr>
        <p:blipFill rotWithShape="1">
          <a:blip r:embed="rId6">
            <a:alphaModFix/>
          </a:blip>
          <a:srcRect b="0" l="0" r="0" t="0"/>
          <a:stretch/>
        </p:blipFill>
        <p:spPr>
          <a:xfrm>
            <a:off x="444996" y="3299519"/>
            <a:ext cx="288000" cy="288000"/>
          </a:xfrm>
          <a:prstGeom prst="rect">
            <a:avLst/>
          </a:prstGeom>
          <a:noFill/>
          <a:ln>
            <a:noFill/>
          </a:ln>
        </p:spPr>
      </p:pic>
      <p:grpSp>
        <p:nvGrpSpPr>
          <p:cNvPr id="471" name="Shape 471"/>
          <p:cNvGrpSpPr/>
          <p:nvPr/>
        </p:nvGrpSpPr>
        <p:grpSpPr>
          <a:xfrm>
            <a:off x="454973" y="2963958"/>
            <a:ext cx="2888133" cy="287906"/>
            <a:chOff x="0" y="0"/>
            <a:chExt cx="4107713" cy="546000"/>
          </a:xfrm>
        </p:grpSpPr>
        <p:sp>
          <p:nvSpPr>
            <p:cNvPr id="472" name="Shape 472"/>
            <p:cNvSpPr/>
            <p:nvPr/>
          </p:nvSpPr>
          <p:spPr>
            <a:xfrm>
              <a:off x="934313" y="46302"/>
              <a:ext cx="3173400" cy="495300"/>
            </a:xfrm>
            <a:prstGeom prst="rect">
              <a:avLst/>
            </a:prstGeom>
            <a:noFill/>
            <a:ln>
              <a:noFill/>
            </a:ln>
          </p:spPr>
          <p:txBody>
            <a:bodyPr anchorCtr="0" anchor="ctr" bIns="32750" lIns="32750" spcFirstLastPara="1" rIns="32750" wrap="square" tIns="32750">
              <a:noAutofit/>
            </a:bodyPr>
            <a:lstStyle/>
            <a:p>
              <a:pPr indent="0" lvl="0" marL="0" marR="0" rtl="0">
                <a:lnSpc>
                  <a:spcPct val="100000"/>
                </a:lnSpc>
                <a:spcBef>
                  <a:spcPts val="0"/>
                </a:spcBef>
                <a:spcAft>
                  <a:spcPts val="0"/>
                </a:spcAft>
                <a:buClr>
                  <a:srgbClr val="FFFFFF"/>
                </a:buClr>
                <a:buFont typeface="Helvetica Neue Light"/>
                <a:buNone/>
              </a:pPr>
              <a:r>
                <a:rPr lang="en" sz="1700">
                  <a:latin typeface="Helvetica Neue Light"/>
                  <a:ea typeface="Helvetica Neue Light"/>
                  <a:cs typeface="Helvetica Neue Light"/>
                  <a:sym typeface="Helvetica Neue Light"/>
                </a:rPr>
                <a:t>Bots</a:t>
              </a:r>
              <a:r>
                <a:rPr b="0" i="0" lang="en" sz="1700" u="none" cap="none" strike="noStrike">
                  <a:latin typeface="Helvetica Neue Light"/>
                  <a:ea typeface="Helvetica Neue Light"/>
                  <a:cs typeface="Helvetica Neue Light"/>
                  <a:sym typeface="Helvetica Neue Light"/>
                </a:rPr>
                <a:t>,</a:t>
              </a:r>
              <a:r>
                <a:rPr lang="en" sz="1700">
                  <a:latin typeface="Helvetica Neue Light"/>
                  <a:ea typeface="Helvetica Neue Light"/>
                  <a:cs typeface="Helvetica Neue Light"/>
                  <a:sym typeface="Helvetica Neue Light"/>
                </a:rPr>
                <a:t> ML Inferencing</a:t>
              </a:r>
              <a:endParaRPr sz="1700">
                <a:latin typeface="Helvetica Neue Light"/>
                <a:ea typeface="Helvetica Neue Light"/>
                <a:cs typeface="Helvetica Neue Light"/>
                <a:sym typeface="Helvetica Neue Light"/>
              </a:endParaRPr>
            </a:p>
          </p:txBody>
        </p:sp>
        <p:pic>
          <p:nvPicPr>
            <p:cNvPr descr="pasted-image.pdf" id="473" name="Shape 473"/>
            <p:cNvPicPr preferRelativeResize="0"/>
            <p:nvPr/>
          </p:nvPicPr>
          <p:blipFill rotWithShape="1">
            <a:blip r:embed="rId7">
              <a:alphaModFix/>
            </a:blip>
            <a:srcRect b="0" l="0" r="0" t="0"/>
            <a:stretch/>
          </p:blipFill>
          <p:spPr>
            <a:xfrm>
              <a:off x="0" y="0"/>
              <a:ext cx="546000" cy="546000"/>
            </a:xfrm>
            <a:prstGeom prst="rect">
              <a:avLst/>
            </a:prstGeom>
            <a:noFill/>
            <a:ln>
              <a:noFill/>
            </a:ln>
          </p:spPr>
        </p:pic>
      </p:grpSp>
      <p:sp>
        <p:nvSpPr>
          <p:cNvPr id="474" name="Shape 474"/>
          <p:cNvSpPr/>
          <p:nvPr/>
        </p:nvSpPr>
        <p:spPr>
          <a:xfrm>
            <a:off x="551831" y="864505"/>
            <a:ext cx="3295800" cy="10248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Font typeface="Helvetica Neue Light"/>
              <a:buNone/>
            </a:pPr>
            <a:r>
              <a:rPr b="0" i="0" lang="en" sz="2300" u="none" cap="none" strike="noStrike">
                <a:latin typeface="Helvetica Neue Light"/>
                <a:ea typeface="Helvetica Neue Light"/>
                <a:cs typeface="Helvetica Neue Light"/>
                <a:sym typeface="Helvetica Neue Light"/>
              </a:rPr>
              <a:t>Serverless is </a:t>
            </a:r>
            <a:r>
              <a:rPr b="1" i="0" lang="en" sz="2300" u="none" cap="none" strike="noStrike">
                <a:solidFill>
                  <a:srgbClr val="6AA84F"/>
                </a:solidFill>
                <a:latin typeface="Helvetica Neue"/>
                <a:ea typeface="Helvetica Neue"/>
                <a:cs typeface="Helvetica Neue"/>
                <a:sym typeface="Helvetica Neue"/>
              </a:rPr>
              <a:t>good</a:t>
            </a:r>
            <a:r>
              <a:rPr b="0" i="0" lang="en" sz="2300" u="none" cap="none" strike="noStrike">
                <a:latin typeface="Helvetica Neue Light"/>
                <a:ea typeface="Helvetica Neue Light"/>
                <a:cs typeface="Helvetica Neue Light"/>
                <a:sym typeface="Helvetica Neue Light"/>
              </a:rPr>
              <a:t> for</a:t>
            </a:r>
            <a:endParaRPr sz="900"/>
          </a:p>
          <a:p>
            <a:pPr indent="292100" lvl="2" marL="0" marR="0" rtl="0" algn="l">
              <a:lnSpc>
                <a:spcPct val="100000"/>
              </a:lnSpc>
              <a:spcBef>
                <a:spcPts val="0"/>
              </a:spcBef>
              <a:spcAft>
                <a:spcPts val="0"/>
              </a:spcAft>
              <a:buClr>
                <a:srgbClr val="FFFB00"/>
              </a:buClr>
              <a:buFont typeface="Helvetica Neue"/>
              <a:buNone/>
            </a:pPr>
            <a:r>
              <a:rPr b="0" i="1" lang="en" sz="1800" u="none" cap="none" strike="noStrike">
                <a:latin typeface="Helvetica Neue"/>
                <a:ea typeface="Helvetica Neue"/>
                <a:cs typeface="Helvetica Neue"/>
                <a:sym typeface="Helvetica Neue"/>
              </a:rPr>
              <a:t>short-running</a:t>
            </a:r>
            <a:endParaRPr sz="900"/>
          </a:p>
          <a:p>
            <a:pPr indent="292100" lvl="2" marL="0" marR="0" rtl="0" algn="l">
              <a:lnSpc>
                <a:spcPct val="100000"/>
              </a:lnSpc>
              <a:spcBef>
                <a:spcPts val="0"/>
              </a:spcBef>
              <a:spcAft>
                <a:spcPts val="0"/>
              </a:spcAft>
              <a:buClr>
                <a:srgbClr val="FFFB00"/>
              </a:buClr>
              <a:buFont typeface="Helvetica Neue"/>
              <a:buNone/>
            </a:pPr>
            <a:r>
              <a:rPr b="0" i="1" lang="en" sz="1800" u="none" cap="none" strike="noStrike">
                <a:latin typeface="Helvetica Neue"/>
                <a:ea typeface="Helvetica Neue"/>
                <a:cs typeface="Helvetica Neue"/>
                <a:sym typeface="Helvetica Neue"/>
              </a:rPr>
              <a:t>stateless</a:t>
            </a:r>
            <a:endParaRPr sz="900"/>
          </a:p>
          <a:p>
            <a:pPr indent="292100" lvl="2" marL="0" marR="0" rtl="0" algn="l">
              <a:lnSpc>
                <a:spcPct val="100000"/>
              </a:lnSpc>
              <a:spcBef>
                <a:spcPts val="0"/>
              </a:spcBef>
              <a:spcAft>
                <a:spcPts val="0"/>
              </a:spcAft>
              <a:buClr>
                <a:srgbClr val="FFFB00"/>
              </a:buClr>
              <a:buFont typeface="Helvetica Neue"/>
              <a:buNone/>
            </a:pPr>
            <a:r>
              <a:rPr b="0" i="1" lang="en" sz="1800" u="none" cap="none" strike="noStrike">
                <a:latin typeface="Helvetica Neue"/>
                <a:ea typeface="Helvetica Neue"/>
                <a:cs typeface="Helvetica Neue"/>
                <a:sym typeface="Helvetica Neue"/>
              </a:rPr>
              <a:t>event-driven</a:t>
            </a:r>
            <a:endParaRPr sz="900"/>
          </a:p>
        </p:txBody>
      </p:sp>
      <p:sp>
        <p:nvSpPr>
          <p:cNvPr id="475" name="Shape 475"/>
          <p:cNvSpPr/>
          <p:nvPr/>
        </p:nvSpPr>
        <p:spPr>
          <a:xfrm>
            <a:off x="4739639" y="844413"/>
            <a:ext cx="3831900" cy="9846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Font typeface="Helvetica Neue Light"/>
              <a:buNone/>
            </a:pPr>
            <a:r>
              <a:rPr b="0" i="0" lang="en" sz="2300" u="none" cap="none" strike="noStrike">
                <a:latin typeface="Helvetica Neue Light"/>
                <a:ea typeface="Helvetica Neue Light"/>
                <a:cs typeface="Helvetica Neue Light"/>
                <a:sym typeface="Helvetica Neue Light"/>
              </a:rPr>
              <a:t>Serverless is </a:t>
            </a:r>
            <a:r>
              <a:rPr b="1" i="0" lang="en" sz="2300" u="none" cap="none" strike="noStrike">
                <a:solidFill>
                  <a:srgbClr val="FF0000"/>
                </a:solidFill>
                <a:latin typeface="Helvetica Neue"/>
                <a:ea typeface="Helvetica Neue"/>
                <a:cs typeface="Helvetica Neue"/>
                <a:sym typeface="Helvetica Neue"/>
              </a:rPr>
              <a:t>not good</a:t>
            </a:r>
            <a:r>
              <a:rPr b="0" i="0" lang="en" sz="2300" u="none" cap="none" strike="noStrike">
                <a:solidFill>
                  <a:srgbClr val="FF0000"/>
                </a:solidFill>
                <a:latin typeface="Helvetica Neue Light"/>
                <a:ea typeface="Helvetica Neue Light"/>
                <a:cs typeface="Helvetica Neue Light"/>
                <a:sym typeface="Helvetica Neue Light"/>
              </a:rPr>
              <a:t> </a:t>
            </a:r>
            <a:r>
              <a:rPr b="0" i="0" lang="en" sz="2300" u="none" cap="none" strike="noStrike">
                <a:latin typeface="Helvetica Neue Light"/>
                <a:ea typeface="Helvetica Neue Light"/>
                <a:cs typeface="Helvetica Neue Light"/>
                <a:sym typeface="Helvetica Neue Light"/>
              </a:rPr>
              <a:t>for</a:t>
            </a:r>
            <a:endParaRPr sz="900"/>
          </a:p>
          <a:p>
            <a:pPr indent="736600" lvl="5" marL="0" marR="0" rtl="0" algn="l">
              <a:lnSpc>
                <a:spcPct val="100000"/>
              </a:lnSpc>
              <a:spcBef>
                <a:spcPts val="0"/>
              </a:spcBef>
              <a:spcAft>
                <a:spcPts val="0"/>
              </a:spcAft>
              <a:buClr>
                <a:srgbClr val="FFFB00"/>
              </a:buClr>
              <a:buFont typeface="Helvetica Neue"/>
              <a:buNone/>
            </a:pPr>
            <a:r>
              <a:rPr b="0" i="1" lang="en" sz="1700" u="none" cap="none" strike="noStrike">
                <a:latin typeface="Helvetica Neue"/>
                <a:ea typeface="Helvetica Neue"/>
                <a:cs typeface="Helvetica Neue"/>
                <a:sym typeface="Helvetica Neue"/>
              </a:rPr>
              <a:t>long-running</a:t>
            </a:r>
            <a:endParaRPr sz="900"/>
          </a:p>
          <a:p>
            <a:pPr indent="736600" lvl="5" marL="0" marR="0" rtl="0" algn="l">
              <a:lnSpc>
                <a:spcPct val="100000"/>
              </a:lnSpc>
              <a:spcBef>
                <a:spcPts val="0"/>
              </a:spcBef>
              <a:spcAft>
                <a:spcPts val="0"/>
              </a:spcAft>
              <a:buClr>
                <a:srgbClr val="FFFB00"/>
              </a:buClr>
              <a:buFont typeface="Helvetica Neue"/>
              <a:buNone/>
            </a:pPr>
            <a:r>
              <a:rPr b="0" i="1" lang="en" sz="1700" u="none" cap="none" strike="noStrike">
                <a:latin typeface="Helvetica Neue"/>
                <a:ea typeface="Helvetica Neue"/>
                <a:cs typeface="Helvetica Neue"/>
                <a:sym typeface="Helvetica Neue"/>
              </a:rPr>
              <a:t>stateful</a:t>
            </a:r>
            <a:endParaRPr sz="900"/>
          </a:p>
          <a:p>
            <a:pPr indent="736600" lvl="5" marL="0" marR="0" rtl="0" algn="l">
              <a:lnSpc>
                <a:spcPct val="100000"/>
              </a:lnSpc>
              <a:spcBef>
                <a:spcPts val="0"/>
              </a:spcBef>
              <a:spcAft>
                <a:spcPts val="0"/>
              </a:spcAft>
              <a:buClr>
                <a:srgbClr val="FFFB00"/>
              </a:buClr>
              <a:buFont typeface="Helvetica Neue"/>
              <a:buNone/>
            </a:pPr>
            <a:r>
              <a:rPr b="0" i="1" lang="en" sz="1700" u="none" cap="none" strike="noStrike">
                <a:latin typeface="Helvetica Neue"/>
                <a:ea typeface="Helvetica Neue"/>
                <a:cs typeface="Helvetica Neue"/>
                <a:sym typeface="Helvetica Neue"/>
              </a:rPr>
              <a:t>number crunching</a:t>
            </a:r>
            <a:endParaRPr sz="900"/>
          </a:p>
        </p:txBody>
      </p:sp>
      <p:sp>
        <p:nvSpPr>
          <p:cNvPr id="476" name="Shape 476"/>
          <p:cNvSpPr/>
          <p:nvPr/>
        </p:nvSpPr>
        <p:spPr>
          <a:xfrm>
            <a:off x="5524499" y="2204516"/>
            <a:ext cx="1203000" cy="261300"/>
          </a:xfrm>
          <a:prstGeom prst="rect">
            <a:avLst/>
          </a:prstGeom>
          <a:noFill/>
          <a:ln>
            <a:noFill/>
          </a:ln>
        </p:spPr>
        <p:txBody>
          <a:bodyPr anchorCtr="0" anchor="ctr" bIns="32750" lIns="32750" spcFirstLastPara="1" rIns="32750" wrap="square" tIns="32750">
            <a:noAutofit/>
          </a:bodyPr>
          <a:lstStyle/>
          <a:p>
            <a:pPr indent="0" lvl="0" marL="0" marR="0" rtl="0" algn="l">
              <a:lnSpc>
                <a:spcPct val="100000"/>
              </a:lnSpc>
              <a:spcBef>
                <a:spcPts val="0"/>
              </a:spcBef>
              <a:spcAft>
                <a:spcPts val="0"/>
              </a:spcAft>
              <a:buClr>
                <a:srgbClr val="FFFFFF"/>
              </a:buClr>
              <a:buFont typeface="Helvetica Neue Light"/>
              <a:buNone/>
            </a:pPr>
            <a:r>
              <a:rPr lang="en" sz="1700">
                <a:latin typeface="Helvetica Neue Light"/>
                <a:ea typeface="Helvetica Neue Light"/>
                <a:cs typeface="Helvetica Neue Light"/>
                <a:sym typeface="Helvetica Neue Light"/>
              </a:rPr>
              <a:t>Databases</a:t>
            </a:r>
            <a:endParaRPr sz="900"/>
          </a:p>
        </p:txBody>
      </p:sp>
      <p:sp>
        <p:nvSpPr>
          <p:cNvPr id="477" name="Shape 477"/>
          <p:cNvSpPr/>
          <p:nvPr/>
        </p:nvSpPr>
        <p:spPr>
          <a:xfrm>
            <a:off x="5509307" y="2587377"/>
            <a:ext cx="2514600" cy="261300"/>
          </a:xfrm>
          <a:prstGeom prst="rect">
            <a:avLst/>
          </a:prstGeom>
          <a:noFill/>
          <a:ln>
            <a:noFill/>
          </a:ln>
        </p:spPr>
        <p:txBody>
          <a:bodyPr anchorCtr="0" anchor="ctr" bIns="32750" lIns="32750" spcFirstLastPara="1" rIns="32750" wrap="square" tIns="32750">
            <a:noAutofit/>
          </a:bodyPr>
          <a:lstStyle/>
          <a:p>
            <a:pPr indent="0" lvl="0" marL="0" marR="0" rtl="0" algn="l">
              <a:lnSpc>
                <a:spcPct val="100000"/>
              </a:lnSpc>
              <a:spcBef>
                <a:spcPts val="0"/>
              </a:spcBef>
              <a:spcAft>
                <a:spcPts val="0"/>
              </a:spcAft>
              <a:buClr>
                <a:srgbClr val="FFFFFF"/>
              </a:buClr>
              <a:buFont typeface="Helvetica Neue Light"/>
              <a:buNone/>
            </a:pPr>
            <a:r>
              <a:rPr b="0" i="0" lang="en" sz="1700" u="none" cap="none" strike="noStrike">
                <a:latin typeface="Helvetica Neue Light"/>
                <a:ea typeface="Helvetica Neue Light"/>
                <a:cs typeface="Helvetica Neue Light"/>
                <a:sym typeface="Helvetica Neue Light"/>
              </a:rPr>
              <a:t>Deep</a:t>
            </a:r>
            <a:r>
              <a:rPr lang="en" sz="1700">
                <a:latin typeface="Helvetica Neue Light"/>
                <a:ea typeface="Helvetica Neue Light"/>
                <a:cs typeface="Helvetica Neue Light"/>
                <a:sym typeface="Helvetica Neue Light"/>
              </a:rPr>
              <a:t> </a:t>
            </a:r>
            <a:r>
              <a:rPr b="0" i="0" lang="en" sz="1700" u="none" cap="none" strike="noStrike">
                <a:latin typeface="Helvetica Neue Light"/>
                <a:ea typeface="Helvetica Neue Light"/>
                <a:cs typeface="Helvetica Neue Light"/>
                <a:sym typeface="Helvetica Neue Light"/>
              </a:rPr>
              <a:t>Learning Training</a:t>
            </a:r>
            <a:endParaRPr sz="900"/>
          </a:p>
        </p:txBody>
      </p:sp>
      <p:sp>
        <p:nvSpPr>
          <p:cNvPr id="478" name="Shape 478"/>
          <p:cNvSpPr/>
          <p:nvPr/>
        </p:nvSpPr>
        <p:spPr>
          <a:xfrm>
            <a:off x="5503917" y="2993957"/>
            <a:ext cx="3095100" cy="261300"/>
          </a:xfrm>
          <a:prstGeom prst="rect">
            <a:avLst/>
          </a:prstGeom>
          <a:noFill/>
          <a:ln>
            <a:noFill/>
          </a:ln>
        </p:spPr>
        <p:txBody>
          <a:bodyPr anchorCtr="0" anchor="ctr" bIns="32750" lIns="32750" spcFirstLastPara="1" rIns="32750" wrap="square" tIns="32750">
            <a:noAutofit/>
          </a:bodyPr>
          <a:lstStyle/>
          <a:p>
            <a:pPr indent="0" lvl="0" marL="0" marR="0" rtl="0">
              <a:lnSpc>
                <a:spcPct val="100000"/>
              </a:lnSpc>
              <a:spcBef>
                <a:spcPts val="0"/>
              </a:spcBef>
              <a:spcAft>
                <a:spcPts val="0"/>
              </a:spcAft>
              <a:buClr>
                <a:srgbClr val="FFFFFF"/>
              </a:buClr>
              <a:buFont typeface="Helvetica Neue Light"/>
              <a:buNone/>
            </a:pPr>
            <a:r>
              <a:rPr b="0" i="0" lang="en" sz="1700" u="none" cap="none" strike="noStrike">
                <a:latin typeface="Helvetica Neue Light"/>
                <a:ea typeface="Helvetica Neue Light"/>
                <a:cs typeface="Helvetica Neue Light"/>
                <a:sym typeface="Helvetica Neue Light"/>
              </a:rPr>
              <a:t>Heavy-Duty Stream Analytics</a:t>
            </a:r>
            <a:endParaRPr sz="900"/>
          </a:p>
        </p:txBody>
      </p:sp>
      <p:sp>
        <p:nvSpPr>
          <p:cNvPr id="479" name="Shape 479"/>
          <p:cNvSpPr/>
          <p:nvPr/>
        </p:nvSpPr>
        <p:spPr>
          <a:xfrm>
            <a:off x="5510562" y="3363975"/>
            <a:ext cx="2273400" cy="261300"/>
          </a:xfrm>
          <a:prstGeom prst="rect">
            <a:avLst/>
          </a:prstGeom>
          <a:noFill/>
          <a:ln>
            <a:noFill/>
          </a:ln>
        </p:spPr>
        <p:txBody>
          <a:bodyPr anchorCtr="0" anchor="ctr" bIns="32750" lIns="32750" spcFirstLastPara="1" rIns="32750" wrap="square" tIns="32750">
            <a:noAutofit/>
          </a:bodyPr>
          <a:lstStyle/>
          <a:p>
            <a:pPr indent="0" lvl="0" marL="0" marR="0" rtl="0" algn="l">
              <a:lnSpc>
                <a:spcPct val="100000"/>
              </a:lnSpc>
              <a:spcBef>
                <a:spcPts val="0"/>
              </a:spcBef>
              <a:spcAft>
                <a:spcPts val="0"/>
              </a:spcAft>
              <a:buClr>
                <a:srgbClr val="FFFFFF"/>
              </a:buClr>
              <a:buFont typeface="Helvetica Neue Light"/>
              <a:buNone/>
            </a:pPr>
            <a:r>
              <a:rPr lang="en" sz="1700">
                <a:latin typeface="Helvetica Neue Light"/>
                <a:ea typeface="Helvetica Neue Light"/>
                <a:cs typeface="Helvetica Neue Light"/>
                <a:sym typeface="Helvetica Neue Light"/>
              </a:rPr>
              <a:t>Numerical</a:t>
            </a:r>
            <a:r>
              <a:rPr b="0" i="0" lang="en" sz="1700" u="none" cap="none" strike="noStrike">
                <a:latin typeface="Helvetica Neue Light"/>
                <a:ea typeface="Helvetica Neue Light"/>
                <a:cs typeface="Helvetica Neue Light"/>
                <a:sym typeface="Helvetica Neue Light"/>
              </a:rPr>
              <a:t> Simulation</a:t>
            </a:r>
            <a:endParaRPr sz="900"/>
          </a:p>
        </p:txBody>
      </p:sp>
      <p:sp>
        <p:nvSpPr>
          <p:cNvPr id="480" name="Shape 480"/>
          <p:cNvSpPr/>
          <p:nvPr/>
        </p:nvSpPr>
        <p:spPr>
          <a:xfrm>
            <a:off x="4874125" y="3346952"/>
            <a:ext cx="403200" cy="281400"/>
          </a:xfrm>
          <a:prstGeom prst="ellipse">
            <a:avLst/>
          </a:prstGeom>
          <a:blipFill rotWithShape="1">
            <a:blip r:embed="rId8">
              <a:alphaModFix/>
            </a:blip>
            <a:stretch>
              <a:fillRect b="0" l="0" r="0" t="0"/>
            </a:stretch>
          </a:blipFill>
          <a:ln>
            <a:noFill/>
          </a:ln>
          <a:effectLst>
            <a:outerShdw blurRad="38100" rotWithShape="0" dir="5400000" dist="25400">
              <a:srgbClr val="000000">
                <a:alpha val="49800"/>
              </a:srgbClr>
            </a:outerShdw>
          </a:effectLst>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Font typeface="Helvetica Neue"/>
              <a:buNone/>
            </a:pPr>
            <a:r>
              <a:rPr b="0" i="1" lang="en" sz="1000" u="none" cap="none" strike="noStrike">
                <a:solidFill>
                  <a:srgbClr val="FFFFFF"/>
                </a:solidFill>
                <a:latin typeface="Helvetica Neue"/>
                <a:ea typeface="Helvetica Neue"/>
                <a:cs typeface="Helvetica Neue"/>
                <a:sym typeface="Helvetica Neue"/>
              </a:rPr>
              <a:t>f(x)</a:t>
            </a:r>
            <a:endParaRPr sz="900"/>
          </a:p>
        </p:txBody>
      </p:sp>
      <p:pic>
        <p:nvPicPr>
          <p:cNvPr descr="pasted-image.pdf" id="481" name="Shape 481"/>
          <p:cNvPicPr preferRelativeResize="0"/>
          <p:nvPr/>
        </p:nvPicPr>
        <p:blipFill rotWithShape="1">
          <a:blip r:embed="rId3">
            <a:alphaModFix/>
          </a:blip>
          <a:srcRect b="0" l="0" r="0" t="0"/>
          <a:stretch/>
        </p:blipFill>
        <p:spPr>
          <a:xfrm>
            <a:off x="4874121" y="2198629"/>
            <a:ext cx="288000" cy="288000"/>
          </a:xfrm>
          <a:prstGeom prst="rect">
            <a:avLst/>
          </a:prstGeom>
          <a:noFill/>
          <a:ln>
            <a:noFill/>
          </a:ln>
        </p:spPr>
      </p:pic>
      <p:pic>
        <p:nvPicPr>
          <p:cNvPr descr="pasted-image.pdf" id="482" name="Shape 482"/>
          <p:cNvPicPr preferRelativeResize="0"/>
          <p:nvPr/>
        </p:nvPicPr>
        <p:blipFill rotWithShape="1">
          <a:blip r:embed="rId5">
            <a:alphaModFix/>
          </a:blip>
          <a:srcRect b="0" l="0" r="0" t="0"/>
          <a:stretch/>
        </p:blipFill>
        <p:spPr>
          <a:xfrm>
            <a:off x="4874121" y="2600771"/>
            <a:ext cx="288000" cy="288000"/>
          </a:xfrm>
          <a:prstGeom prst="rect">
            <a:avLst/>
          </a:prstGeom>
          <a:noFill/>
          <a:ln>
            <a:noFill/>
          </a:ln>
        </p:spPr>
      </p:pic>
      <p:cxnSp>
        <p:nvCxnSpPr>
          <p:cNvPr id="483" name="Shape 483"/>
          <p:cNvCxnSpPr/>
          <p:nvPr/>
        </p:nvCxnSpPr>
        <p:spPr>
          <a:xfrm rot="10800000">
            <a:off x="4572000" y="496335"/>
            <a:ext cx="0" cy="4150800"/>
          </a:xfrm>
          <a:prstGeom prst="straightConnector1">
            <a:avLst/>
          </a:prstGeom>
          <a:noFill/>
          <a:ln cap="flat" cmpd="sng" w="25400">
            <a:solidFill>
              <a:srgbClr val="000000"/>
            </a:solidFill>
            <a:prstDash val="solid"/>
            <a:miter lim="8000"/>
            <a:headEnd len="sm" w="sm" type="none"/>
            <a:tailEnd len="sm" w="sm" type="none"/>
          </a:ln>
        </p:spPr>
      </p:cxnSp>
      <p:sp>
        <p:nvSpPr>
          <p:cNvPr id="484" name="Shape 484"/>
          <p:cNvSpPr/>
          <p:nvPr/>
        </p:nvSpPr>
        <p:spPr>
          <a:xfrm>
            <a:off x="738105" y="809043"/>
            <a:ext cx="169800" cy="3417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chemeClr val="accent1"/>
              </a:buClr>
              <a:buFont typeface="Helvetica Neue Light"/>
              <a:buNone/>
            </a:pPr>
            <a:r>
              <a:rPr b="0" i="0" lang="en" sz="2300" u="none" cap="none" strike="noStrike">
                <a:solidFill>
                  <a:schemeClr val="accent1"/>
                </a:solidFill>
                <a:latin typeface="Helvetica Neue Light"/>
                <a:ea typeface="Helvetica Neue Light"/>
                <a:cs typeface="Helvetica Neue Light"/>
                <a:sym typeface="Helvetica Neue Light"/>
              </a:rPr>
              <a:t> </a:t>
            </a:r>
            <a:endParaRPr sz="900"/>
          </a:p>
        </p:txBody>
      </p:sp>
      <p:sp>
        <p:nvSpPr>
          <p:cNvPr id="485" name="Shape 485"/>
          <p:cNvSpPr/>
          <p:nvPr/>
        </p:nvSpPr>
        <p:spPr>
          <a:xfrm>
            <a:off x="465400" y="174129"/>
            <a:ext cx="3504300" cy="2946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B00"/>
              </a:buClr>
              <a:buFont typeface="Helvetica Neue"/>
              <a:buNone/>
            </a:pPr>
            <a:r>
              <a:rPr b="0" i="1" lang="en" sz="1900" u="none" cap="none" strike="noStrike">
                <a:latin typeface="Helvetica Neue"/>
                <a:ea typeface="Helvetica Neue"/>
                <a:cs typeface="Helvetica Neue"/>
                <a:sym typeface="Helvetica Neue"/>
              </a:rPr>
              <a:t>What is Serverless good for?</a:t>
            </a:r>
            <a:endParaRPr sz="900"/>
          </a:p>
        </p:txBody>
      </p:sp>
      <p:sp>
        <p:nvSpPr>
          <p:cNvPr id="486" name="Shape 486"/>
          <p:cNvSpPr/>
          <p:nvPr/>
        </p:nvSpPr>
        <p:spPr>
          <a:xfrm>
            <a:off x="1117860" y="4092308"/>
            <a:ext cx="2888100" cy="381600"/>
          </a:xfrm>
          <a:prstGeom prst="rect">
            <a:avLst/>
          </a:prstGeom>
          <a:noFill/>
          <a:ln>
            <a:noFill/>
          </a:ln>
        </p:spPr>
        <p:txBody>
          <a:bodyPr anchorCtr="0" anchor="ctr" bIns="32750" lIns="32750" spcFirstLastPara="1" rIns="32750" wrap="square" tIns="32750">
            <a:noAutofit/>
          </a:bodyPr>
          <a:lstStyle/>
          <a:p>
            <a:pPr indent="0" lvl="0" marL="0" marR="0" rtl="0">
              <a:lnSpc>
                <a:spcPct val="100000"/>
              </a:lnSpc>
              <a:spcBef>
                <a:spcPts val="0"/>
              </a:spcBef>
              <a:spcAft>
                <a:spcPts val="0"/>
              </a:spcAft>
              <a:buClr>
                <a:srgbClr val="FFFFFF"/>
              </a:buClr>
              <a:buFont typeface="Helvetica Neue Light"/>
              <a:buNone/>
            </a:pPr>
            <a:r>
              <a:rPr lang="en" sz="1700">
                <a:latin typeface="Helvetica Neue Light"/>
                <a:ea typeface="Helvetica Neue Light"/>
                <a:cs typeface="Helvetica Neue Light"/>
                <a:sym typeface="Helvetica Neue Light"/>
              </a:rPr>
              <a:t>Service</a:t>
            </a:r>
            <a:r>
              <a:rPr b="0" i="0" lang="en" sz="1700" u="none" cap="none" strike="noStrike">
                <a:latin typeface="Helvetica Neue Light"/>
                <a:ea typeface="Helvetica Neue Light"/>
                <a:cs typeface="Helvetica Neue Light"/>
                <a:sym typeface="Helvetica Neue Light"/>
              </a:rPr>
              <a:t> integration</a:t>
            </a:r>
            <a:endParaRPr sz="900"/>
          </a:p>
        </p:txBody>
      </p:sp>
      <p:pic>
        <p:nvPicPr>
          <p:cNvPr descr="pasted-image.pdf" id="487" name="Shape 487"/>
          <p:cNvPicPr preferRelativeResize="0"/>
          <p:nvPr/>
        </p:nvPicPr>
        <p:blipFill rotWithShape="1">
          <a:blip r:embed="rId3">
            <a:alphaModFix/>
          </a:blip>
          <a:srcRect b="0" l="0" r="0" t="0"/>
          <a:stretch/>
        </p:blipFill>
        <p:spPr>
          <a:xfrm>
            <a:off x="453926" y="4092308"/>
            <a:ext cx="288000" cy="288000"/>
          </a:xfrm>
          <a:prstGeom prst="rect">
            <a:avLst/>
          </a:prstGeom>
          <a:noFill/>
          <a:ln>
            <a:noFill/>
          </a:ln>
        </p:spPr>
      </p:pic>
      <p:sp>
        <p:nvSpPr>
          <p:cNvPr id="488" name="Shape 488"/>
          <p:cNvSpPr/>
          <p:nvPr/>
        </p:nvSpPr>
        <p:spPr>
          <a:xfrm>
            <a:off x="5501007" y="3723673"/>
            <a:ext cx="1787700" cy="261300"/>
          </a:xfrm>
          <a:prstGeom prst="rect">
            <a:avLst/>
          </a:prstGeom>
          <a:noFill/>
          <a:ln>
            <a:noFill/>
          </a:ln>
        </p:spPr>
        <p:txBody>
          <a:bodyPr anchorCtr="0" anchor="ctr" bIns="32750" lIns="32750" spcFirstLastPara="1" rIns="32750" wrap="square" tIns="32750">
            <a:noAutofit/>
          </a:bodyPr>
          <a:lstStyle/>
          <a:p>
            <a:pPr indent="0" lvl="0" marL="0" marR="0" rtl="0" algn="l">
              <a:lnSpc>
                <a:spcPct val="100000"/>
              </a:lnSpc>
              <a:spcBef>
                <a:spcPts val="0"/>
              </a:spcBef>
              <a:spcAft>
                <a:spcPts val="0"/>
              </a:spcAft>
              <a:buClr>
                <a:srgbClr val="FFFFFF"/>
              </a:buClr>
              <a:buFont typeface="Helvetica Neue Light"/>
              <a:buNone/>
            </a:pPr>
            <a:r>
              <a:rPr lang="en" sz="1700">
                <a:latin typeface="Helvetica Neue Light"/>
                <a:ea typeface="Helvetica Neue Light"/>
                <a:cs typeface="Helvetica Neue Light"/>
                <a:sym typeface="Helvetica Neue Light"/>
              </a:rPr>
              <a:t>Video</a:t>
            </a:r>
            <a:r>
              <a:rPr b="0" i="0" lang="en" sz="1700" u="none" cap="none" strike="noStrike">
                <a:latin typeface="Helvetica Neue Light"/>
                <a:ea typeface="Helvetica Neue Light"/>
                <a:cs typeface="Helvetica Neue Light"/>
                <a:sym typeface="Helvetica Neue Light"/>
              </a:rPr>
              <a:t> Streaming</a:t>
            </a:r>
            <a:endParaRPr sz="900"/>
          </a:p>
        </p:txBody>
      </p:sp>
      <p:pic>
        <p:nvPicPr>
          <p:cNvPr descr="pasted-image.png" id="489" name="Shape 489"/>
          <p:cNvPicPr preferRelativeResize="0"/>
          <p:nvPr/>
        </p:nvPicPr>
        <p:blipFill rotWithShape="1">
          <a:blip r:embed="rId9">
            <a:alphaModFix/>
          </a:blip>
          <a:srcRect b="0" l="0" r="0" t="0"/>
          <a:stretch/>
        </p:blipFill>
        <p:spPr>
          <a:xfrm>
            <a:off x="4883680" y="3710279"/>
            <a:ext cx="288000" cy="288000"/>
          </a:xfrm>
          <a:prstGeom prst="rect">
            <a:avLst/>
          </a:prstGeom>
          <a:noFill/>
          <a:ln>
            <a:noFill/>
          </a:ln>
        </p:spPr>
      </p:pic>
      <p:pic>
        <p:nvPicPr>
          <p:cNvPr descr="pasted-image.pdf" id="490" name="Shape 490"/>
          <p:cNvPicPr preferRelativeResize="0"/>
          <p:nvPr/>
        </p:nvPicPr>
        <p:blipFill rotWithShape="1">
          <a:blip r:embed="rId5">
            <a:alphaModFix/>
          </a:blip>
          <a:srcRect b="0" l="0" r="0" t="0"/>
          <a:stretch/>
        </p:blipFill>
        <p:spPr>
          <a:xfrm>
            <a:off x="4891980" y="2997026"/>
            <a:ext cx="288000" cy="288000"/>
          </a:xfrm>
          <a:prstGeom prst="rect">
            <a:avLst/>
          </a:prstGeom>
          <a:noFill/>
          <a:ln>
            <a:noFill/>
          </a:ln>
        </p:spPr>
      </p:pic>
      <p:pic>
        <p:nvPicPr>
          <p:cNvPr descr="pasted-image.png" id="491" name="Shape 491"/>
          <p:cNvPicPr preferRelativeResize="0"/>
          <p:nvPr/>
        </p:nvPicPr>
        <p:blipFill rotWithShape="1">
          <a:blip r:embed="rId10">
            <a:alphaModFix/>
          </a:blip>
          <a:srcRect b="0" l="0" r="0" t="0"/>
          <a:stretch/>
        </p:blipFill>
        <p:spPr>
          <a:xfrm>
            <a:off x="3171871" y="1262131"/>
            <a:ext cx="636000" cy="562200"/>
          </a:xfrm>
          <a:prstGeom prst="rect">
            <a:avLst/>
          </a:prstGeom>
          <a:noFill/>
          <a:ln>
            <a:noFill/>
          </a:ln>
        </p:spPr>
      </p:pic>
      <p:pic>
        <p:nvPicPr>
          <p:cNvPr descr="pasted-image.png" id="492" name="Shape 492"/>
          <p:cNvPicPr preferRelativeResize="0"/>
          <p:nvPr/>
        </p:nvPicPr>
        <p:blipFill rotWithShape="1">
          <a:blip r:embed="rId11">
            <a:alphaModFix/>
          </a:blip>
          <a:srcRect b="0" l="0" r="0" t="0"/>
          <a:stretch/>
        </p:blipFill>
        <p:spPr>
          <a:xfrm>
            <a:off x="7866488" y="1262131"/>
            <a:ext cx="636000" cy="562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Shape 497"/>
          <p:cNvSpPr txBox="1"/>
          <p:nvPr>
            <p:ph type="title"/>
          </p:nvPr>
        </p:nvSpPr>
        <p:spPr>
          <a:xfrm>
            <a:off x="628650" y="273844"/>
            <a:ext cx="7886700" cy="994200"/>
          </a:xfrm>
          <a:prstGeom prst="rect">
            <a:avLst/>
          </a:prstGeom>
        </p:spPr>
        <p:txBody>
          <a:bodyPr anchorCtr="0" anchor="ctr" bIns="68575" lIns="68575" spcFirstLastPara="1" rIns="68575" wrap="square" tIns="68575">
            <a:noAutofit/>
          </a:bodyPr>
          <a:lstStyle/>
          <a:p>
            <a:pPr indent="0" lvl="0" marL="0" rtl="0">
              <a:spcBef>
                <a:spcPts val="0"/>
              </a:spcBef>
              <a:spcAft>
                <a:spcPts val="0"/>
              </a:spcAft>
              <a:buNone/>
            </a:pPr>
            <a:r>
              <a:rPr lang="en"/>
              <a:t>Current Platforms for Serverless</a:t>
            </a:r>
            <a:endParaRPr/>
          </a:p>
        </p:txBody>
      </p:sp>
      <p:pic>
        <p:nvPicPr>
          <p:cNvPr id="498" name="Shape 498"/>
          <p:cNvPicPr preferRelativeResize="0"/>
          <p:nvPr/>
        </p:nvPicPr>
        <p:blipFill>
          <a:blip r:embed="rId3">
            <a:alphaModFix/>
          </a:blip>
          <a:stretch>
            <a:fillRect/>
          </a:stretch>
        </p:blipFill>
        <p:spPr>
          <a:xfrm>
            <a:off x="6535525" y="1522100"/>
            <a:ext cx="1586900" cy="360875"/>
          </a:xfrm>
          <a:prstGeom prst="rect">
            <a:avLst/>
          </a:prstGeom>
          <a:noFill/>
          <a:ln>
            <a:noFill/>
          </a:ln>
        </p:spPr>
      </p:pic>
      <p:grpSp>
        <p:nvGrpSpPr>
          <p:cNvPr id="499" name="Shape 499"/>
          <p:cNvGrpSpPr/>
          <p:nvPr/>
        </p:nvGrpSpPr>
        <p:grpSpPr>
          <a:xfrm>
            <a:off x="2492700" y="2171500"/>
            <a:ext cx="1471200" cy="1063875"/>
            <a:chOff x="4824100" y="2565475"/>
            <a:chExt cx="1471200" cy="1063875"/>
          </a:xfrm>
        </p:grpSpPr>
        <p:pic>
          <p:nvPicPr>
            <p:cNvPr id="500" name="Shape 500"/>
            <p:cNvPicPr preferRelativeResize="0"/>
            <p:nvPr/>
          </p:nvPicPr>
          <p:blipFill>
            <a:blip r:embed="rId4">
              <a:alphaModFix/>
            </a:blip>
            <a:stretch>
              <a:fillRect/>
            </a:stretch>
          </p:blipFill>
          <p:spPr>
            <a:xfrm>
              <a:off x="5088400" y="2565475"/>
              <a:ext cx="852225" cy="766250"/>
            </a:xfrm>
            <a:prstGeom prst="rect">
              <a:avLst/>
            </a:prstGeom>
            <a:noFill/>
            <a:ln>
              <a:noFill/>
            </a:ln>
          </p:spPr>
        </p:pic>
        <p:sp>
          <p:nvSpPr>
            <p:cNvPr id="501" name="Shape 501"/>
            <p:cNvSpPr txBox="1"/>
            <p:nvPr/>
          </p:nvSpPr>
          <p:spPr>
            <a:xfrm>
              <a:off x="4824100" y="3203650"/>
              <a:ext cx="1471200" cy="425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Azure Functions</a:t>
              </a:r>
              <a:endParaRPr/>
            </a:p>
          </p:txBody>
        </p:sp>
      </p:grpSp>
      <p:grpSp>
        <p:nvGrpSpPr>
          <p:cNvPr id="502" name="Shape 502"/>
          <p:cNvGrpSpPr/>
          <p:nvPr/>
        </p:nvGrpSpPr>
        <p:grpSpPr>
          <a:xfrm>
            <a:off x="4447552" y="1147725"/>
            <a:ext cx="1164251" cy="1631308"/>
            <a:chOff x="3137175" y="2356749"/>
            <a:chExt cx="1552749" cy="1838301"/>
          </a:xfrm>
        </p:grpSpPr>
        <p:pic>
          <p:nvPicPr>
            <p:cNvPr id="503" name="Shape 503"/>
            <p:cNvPicPr preferRelativeResize="0"/>
            <p:nvPr/>
          </p:nvPicPr>
          <p:blipFill>
            <a:blip r:embed="rId5">
              <a:alphaModFix/>
            </a:blip>
            <a:stretch>
              <a:fillRect/>
            </a:stretch>
          </p:blipFill>
          <p:spPr>
            <a:xfrm>
              <a:off x="3218725" y="2356749"/>
              <a:ext cx="1471199" cy="1421006"/>
            </a:xfrm>
            <a:prstGeom prst="rect">
              <a:avLst/>
            </a:prstGeom>
            <a:noFill/>
            <a:ln>
              <a:noFill/>
            </a:ln>
          </p:spPr>
        </p:pic>
        <p:sp>
          <p:nvSpPr>
            <p:cNvPr id="504" name="Shape 504"/>
            <p:cNvSpPr txBox="1"/>
            <p:nvPr/>
          </p:nvSpPr>
          <p:spPr>
            <a:xfrm>
              <a:off x="3137175" y="3777750"/>
              <a:ext cx="1552500" cy="4173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solidFill>
                    <a:schemeClr val="dk1"/>
                  </a:solidFill>
                </a:rPr>
                <a:t>AWS Lambda</a:t>
              </a:r>
              <a:endParaRPr>
                <a:solidFill>
                  <a:schemeClr val="dk1"/>
                </a:solidFill>
              </a:endParaRPr>
            </a:p>
          </p:txBody>
        </p:sp>
      </p:grpSp>
      <p:pic>
        <p:nvPicPr>
          <p:cNvPr id="505" name="Shape 505"/>
          <p:cNvPicPr preferRelativeResize="0"/>
          <p:nvPr/>
        </p:nvPicPr>
        <p:blipFill>
          <a:blip r:embed="rId6">
            <a:alphaModFix/>
          </a:blip>
          <a:stretch>
            <a:fillRect/>
          </a:stretch>
        </p:blipFill>
        <p:spPr>
          <a:xfrm>
            <a:off x="355050" y="1311587"/>
            <a:ext cx="2613476" cy="571375"/>
          </a:xfrm>
          <a:prstGeom prst="rect">
            <a:avLst/>
          </a:prstGeom>
          <a:noFill/>
          <a:ln>
            <a:noFill/>
          </a:ln>
        </p:spPr>
      </p:pic>
      <p:grpSp>
        <p:nvGrpSpPr>
          <p:cNvPr id="506" name="Shape 506"/>
          <p:cNvGrpSpPr/>
          <p:nvPr/>
        </p:nvGrpSpPr>
        <p:grpSpPr>
          <a:xfrm>
            <a:off x="6810500" y="2506251"/>
            <a:ext cx="1552800" cy="1195474"/>
            <a:chOff x="6664600" y="3170076"/>
            <a:chExt cx="1552800" cy="1195474"/>
          </a:xfrm>
        </p:grpSpPr>
        <p:pic>
          <p:nvPicPr>
            <p:cNvPr id="507" name="Shape 507"/>
            <p:cNvPicPr preferRelativeResize="0"/>
            <p:nvPr/>
          </p:nvPicPr>
          <p:blipFill>
            <a:blip r:embed="rId7">
              <a:alphaModFix/>
            </a:blip>
            <a:stretch>
              <a:fillRect/>
            </a:stretch>
          </p:blipFill>
          <p:spPr>
            <a:xfrm>
              <a:off x="6664600" y="3170076"/>
              <a:ext cx="1552750" cy="769774"/>
            </a:xfrm>
            <a:prstGeom prst="rect">
              <a:avLst/>
            </a:prstGeom>
            <a:noFill/>
            <a:ln>
              <a:noFill/>
            </a:ln>
          </p:spPr>
        </p:pic>
        <p:sp>
          <p:nvSpPr>
            <p:cNvPr id="508" name="Shape 508"/>
            <p:cNvSpPr txBox="1"/>
            <p:nvPr/>
          </p:nvSpPr>
          <p:spPr>
            <a:xfrm>
              <a:off x="6664600" y="3939850"/>
              <a:ext cx="1552800" cy="425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Kubernetes</a:t>
              </a:r>
              <a:endParaRPr/>
            </a:p>
          </p:txBody>
        </p:sp>
      </p:grpSp>
      <p:grpSp>
        <p:nvGrpSpPr>
          <p:cNvPr id="509" name="Shape 509"/>
          <p:cNvGrpSpPr/>
          <p:nvPr/>
        </p:nvGrpSpPr>
        <p:grpSpPr>
          <a:xfrm>
            <a:off x="4481775" y="3046050"/>
            <a:ext cx="2086925" cy="1775750"/>
            <a:chOff x="4299375" y="3183400"/>
            <a:chExt cx="2086925" cy="1775750"/>
          </a:xfrm>
        </p:grpSpPr>
        <p:pic>
          <p:nvPicPr>
            <p:cNvPr id="510" name="Shape 510"/>
            <p:cNvPicPr preferRelativeResize="0"/>
            <p:nvPr/>
          </p:nvPicPr>
          <p:blipFill>
            <a:blip r:embed="rId8">
              <a:alphaModFix/>
            </a:blip>
            <a:stretch>
              <a:fillRect/>
            </a:stretch>
          </p:blipFill>
          <p:spPr>
            <a:xfrm>
              <a:off x="4299375" y="3183400"/>
              <a:ext cx="2086925" cy="1624934"/>
            </a:xfrm>
            <a:prstGeom prst="rect">
              <a:avLst/>
            </a:prstGeom>
            <a:noFill/>
            <a:ln>
              <a:noFill/>
            </a:ln>
          </p:spPr>
        </p:pic>
        <p:sp>
          <p:nvSpPr>
            <p:cNvPr id="511" name="Shape 511"/>
            <p:cNvSpPr txBox="1"/>
            <p:nvPr/>
          </p:nvSpPr>
          <p:spPr>
            <a:xfrm>
              <a:off x="4558400" y="4533450"/>
              <a:ext cx="1757400" cy="425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Google Functions</a:t>
              </a:r>
              <a:endParaRPr/>
            </a:p>
          </p:txBody>
        </p:sp>
      </p:grpSp>
      <p:pic>
        <p:nvPicPr>
          <p:cNvPr id="512" name="Shape 512"/>
          <p:cNvPicPr preferRelativeResize="0"/>
          <p:nvPr/>
        </p:nvPicPr>
        <p:blipFill>
          <a:blip r:embed="rId9">
            <a:alphaModFix/>
          </a:blip>
          <a:stretch>
            <a:fillRect/>
          </a:stretch>
        </p:blipFill>
        <p:spPr>
          <a:xfrm>
            <a:off x="294350" y="2087263"/>
            <a:ext cx="828675" cy="828675"/>
          </a:xfrm>
          <a:prstGeom prst="rect">
            <a:avLst/>
          </a:prstGeom>
          <a:noFill/>
          <a:ln>
            <a:noFill/>
          </a:ln>
        </p:spPr>
      </p:pic>
      <p:grpSp>
        <p:nvGrpSpPr>
          <p:cNvPr id="513" name="Shape 513"/>
          <p:cNvGrpSpPr/>
          <p:nvPr/>
        </p:nvGrpSpPr>
        <p:grpSpPr>
          <a:xfrm>
            <a:off x="2772978" y="3500687"/>
            <a:ext cx="1089777" cy="1195491"/>
            <a:chOff x="2968521" y="3940612"/>
            <a:chExt cx="910500" cy="1168613"/>
          </a:xfrm>
        </p:grpSpPr>
        <p:pic>
          <p:nvPicPr>
            <p:cNvPr id="514" name="Shape 514"/>
            <p:cNvPicPr preferRelativeResize="0"/>
            <p:nvPr/>
          </p:nvPicPr>
          <p:blipFill>
            <a:blip r:embed="rId10">
              <a:alphaModFix/>
            </a:blip>
            <a:stretch>
              <a:fillRect/>
            </a:stretch>
          </p:blipFill>
          <p:spPr>
            <a:xfrm>
              <a:off x="2991275" y="3940612"/>
              <a:ext cx="828676" cy="803812"/>
            </a:xfrm>
            <a:prstGeom prst="rect">
              <a:avLst/>
            </a:prstGeom>
            <a:noFill/>
            <a:ln>
              <a:noFill/>
            </a:ln>
          </p:spPr>
        </p:pic>
        <p:sp>
          <p:nvSpPr>
            <p:cNvPr id="515" name="Shape 515"/>
            <p:cNvSpPr txBox="1"/>
            <p:nvPr/>
          </p:nvSpPr>
          <p:spPr>
            <a:xfrm>
              <a:off x="2968521" y="4744425"/>
              <a:ext cx="910500" cy="36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solidFill>
                    <a:schemeClr val="dk1"/>
                  </a:solidFill>
                </a:rPr>
                <a:t>Red-Hat</a:t>
              </a:r>
              <a:endParaRPr>
                <a:solidFill>
                  <a:schemeClr val="dk1"/>
                </a:solidFill>
              </a:endParaRPr>
            </a:p>
          </p:txBody>
        </p:sp>
      </p:grpSp>
      <p:pic>
        <p:nvPicPr>
          <p:cNvPr id="516" name="Shape 516"/>
          <p:cNvPicPr preferRelativeResize="0"/>
          <p:nvPr/>
        </p:nvPicPr>
        <p:blipFill>
          <a:blip r:embed="rId11">
            <a:alphaModFix/>
          </a:blip>
          <a:stretch>
            <a:fillRect/>
          </a:stretch>
        </p:blipFill>
        <p:spPr>
          <a:xfrm>
            <a:off x="6907425" y="939275"/>
            <a:ext cx="636625" cy="636625"/>
          </a:xfrm>
          <a:prstGeom prst="rect">
            <a:avLst/>
          </a:prstGeom>
          <a:noFill/>
          <a:ln>
            <a:noFill/>
          </a:ln>
        </p:spPr>
      </p:pic>
      <p:grpSp>
        <p:nvGrpSpPr>
          <p:cNvPr id="517" name="Shape 517"/>
          <p:cNvGrpSpPr/>
          <p:nvPr/>
        </p:nvGrpSpPr>
        <p:grpSpPr>
          <a:xfrm>
            <a:off x="405925" y="3264275"/>
            <a:ext cx="1856100" cy="1186800"/>
            <a:chOff x="433775" y="3869800"/>
            <a:chExt cx="1856100" cy="1186800"/>
          </a:xfrm>
        </p:grpSpPr>
        <p:pic>
          <p:nvPicPr>
            <p:cNvPr id="518" name="Shape 518"/>
            <p:cNvPicPr preferRelativeResize="0"/>
            <p:nvPr/>
          </p:nvPicPr>
          <p:blipFill>
            <a:blip r:embed="rId12">
              <a:alphaModFix/>
            </a:blip>
            <a:stretch>
              <a:fillRect/>
            </a:stretch>
          </p:blipFill>
          <p:spPr>
            <a:xfrm>
              <a:off x="847525" y="3869800"/>
              <a:ext cx="874625" cy="874625"/>
            </a:xfrm>
            <a:prstGeom prst="rect">
              <a:avLst/>
            </a:prstGeom>
            <a:noFill/>
            <a:ln>
              <a:noFill/>
            </a:ln>
          </p:spPr>
        </p:pic>
        <p:sp>
          <p:nvSpPr>
            <p:cNvPr id="519" name="Shape 519"/>
            <p:cNvSpPr txBox="1"/>
            <p:nvPr/>
          </p:nvSpPr>
          <p:spPr>
            <a:xfrm>
              <a:off x="433775" y="4691800"/>
              <a:ext cx="1856100" cy="36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solidFill>
                    <a:schemeClr val="dk1"/>
                  </a:solidFill>
                </a:rPr>
                <a:t>IBM Cloud Functions</a:t>
              </a:r>
              <a:endParaRPr>
                <a:solidFill>
                  <a:schemeClr val="dk1"/>
                </a:solidFill>
              </a:endParaRPr>
            </a:p>
          </p:txBody>
        </p:sp>
      </p:grpSp>
      <p:pic>
        <p:nvPicPr>
          <p:cNvPr id="520" name="Shape 520"/>
          <p:cNvPicPr preferRelativeResize="0"/>
          <p:nvPr/>
        </p:nvPicPr>
        <p:blipFill>
          <a:blip r:embed="rId13">
            <a:alphaModFix/>
          </a:blip>
          <a:stretch>
            <a:fillRect/>
          </a:stretch>
        </p:blipFill>
        <p:spPr>
          <a:xfrm>
            <a:off x="6907425" y="3917011"/>
            <a:ext cx="1586900" cy="66120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Shape 526"/>
          <p:cNvSpPr txBox="1"/>
          <p:nvPr>
            <p:ph type="title"/>
          </p:nvPr>
        </p:nvSpPr>
        <p:spPr>
          <a:xfrm>
            <a:off x="623888" y="1282304"/>
            <a:ext cx="7886700" cy="2139600"/>
          </a:xfrm>
          <a:prstGeom prst="rect">
            <a:avLst/>
          </a:prstGeom>
        </p:spPr>
        <p:txBody>
          <a:bodyPr anchorCtr="0" anchor="b" bIns="68575" lIns="68575" spcFirstLastPara="1" rIns="68575" wrap="square" tIns="68575">
            <a:noAutofit/>
          </a:bodyPr>
          <a:lstStyle/>
          <a:p>
            <a:pPr indent="0" lvl="0" marL="0" rtl="0">
              <a:spcBef>
                <a:spcPts val="0"/>
              </a:spcBef>
              <a:spcAft>
                <a:spcPts val="0"/>
              </a:spcAft>
              <a:buNone/>
            </a:pPr>
            <a:r>
              <a:rPr lang="en"/>
              <a:t>Tutorial Part 0</a:t>
            </a:r>
            <a:endParaRPr/>
          </a:p>
        </p:txBody>
      </p:sp>
      <p:sp>
        <p:nvSpPr>
          <p:cNvPr id="527" name="Shape 527"/>
          <p:cNvSpPr txBox="1"/>
          <p:nvPr>
            <p:ph idx="1" type="body"/>
          </p:nvPr>
        </p:nvSpPr>
        <p:spPr>
          <a:xfrm>
            <a:off x="623888" y="3442097"/>
            <a:ext cx="7886700" cy="1125300"/>
          </a:xfrm>
          <a:prstGeom prst="rect">
            <a:avLst/>
          </a:prstGeom>
        </p:spPr>
        <p:txBody>
          <a:bodyPr anchorCtr="0" anchor="t" bIns="68575" lIns="68575" spcFirstLastPara="1" rIns="68575" wrap="square" tIns="68575">
            <a:noAutofit/>
          </a:bodyPr>
          <a:lstStyle/>
          <a:p>
            <a:pPr indent="0" lvl="0" marL="0" rtl="0">
              <a:spcBef>
                <a:spcPts val="800"/>
              </a:spcBef>
              <a:spcAft>
                <a:spcPts val="0"/>
              </a:spcAft>
              <a:buNone/>
            </a:pPr>
            <a:r>
              <a:rPr lang="en"/>
              <a:t>Account setup</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Shape 532"/>
          <p:cNvSpPr txBox="1"/>
          <p:nvPr>
            <p:ph type="title"/>
          </p:nvPr>
        </p:nvSpPr>
        <p:spPr>
          <a:xfrm>
            <a:off x="628650" y="273844"/>
            <a:ext cx="7886700" cy="994200"/>
          </a:xfrm>
          <a:prstGeom prst="rect">
            <a:avLst/>
          </a:prstGeom>
        </p:spPr>
        <p:txBody>
          <a:bodyPr anchorCtr="0" anchor="ctr" bIns="68575" lIns="68575" spcFirstLastPara="1" rIns="68575" wrap="square" tIns="68575">
            <a:noAutofit/>
          </a:bodyPr>
          <a:lstStyle/>
          <a:p>
            <a:pPr indent="0" lvl="0" marL="0" rtl="0">
              <a:spcBef>
                <a:spcPts val="0"/>
              </a:spcBef>
              <a:spcAft>
                <a:spcPts val="0"/>
              </a:spcAft>
              <a:buNone/>
            </a:pPr>
            <a:r>
              <a:rPr lang="en"/>
              <a:t>Slack channel</a:t>
            </a:r>
            <a:endParaRPr/>
          </a:p>
        </p:txBody>
      </p:sp>
      <p:sp>
        <p:nvSpPr>
          <p:cNvPr id="533" name="Shape 533"/>
          <p:cNvSpPr txBox="1"/>
          <p:nvPr>
            <p:ph idx="1" type="body"/>
          </p:nvPr>
        </p:nvSpPr>
        <p:spPr>
          <a:xfrm>
            <a:off x="628650" y="1369219"/>
            <a:ext cx="7886700" cy="3263400"/>
          </a:xfrm>
          <a:prstGeom prst="rect">
            <a:avLst/>
          </a:prstGeom>
        </p:spPr>
        <p:txBody>
          <a:bodyPr anchorCtr="0" anchor="t" bIns="68575" lIns="68575" spcFirstLastPara="1" rIns="68575" wrap="square" tIns="68575">
            <a:noAutofit/>
          </a:bodyPr>
          <a:lstStyle/>
          <a:p>
            <a:pPr indent="0" lvl="0" marL="0" rtl="0">
              <a:lnSpc>
                <a:spcPct val="115000"/>
              </a:lnSpc>
              <a:spcBef>
                <a:spcPts val="0"/>
              </a:spcBef>
              <a:spcAft>
                <a:spcPts val="0"/>
              </a:spcAft>
              <a:buClr>
                <a:schemeClr val="dk1"/>
              </a:buClr>
              <a:buSzPts val="1100"/>
              <a:buFont typeface="Arial"/>
              <a:buNone/>
            </a:pPr>
            <a:r>
              <a:rPr lang="en" sz="1800">
                <a:solidFill>
                  <a:srgbClr val="595959"/>
                </a:solidFill>
                <a:latin typeface="Arial"/>
                <a:ea typeface="Arial"/>
                <a:cs typeface="Arial"/>
                <a:sym typeface="Arial"/>
              </a:rPr>
              <a:t>Sign up for slack channel: </a:t>
            </a:r>
            <a:r>
              <a:rPr b="1" lang="en" sz="1800">
                <a:solidFill>
                  <a:srgbClr val="595959"/>
                </a:solidFill>
                <a:latin typeface="Arial"/>
                <a:ea typeface="Arial"/>
                <a:cs typeface="Arial"/>
                <a:sym typeface="Arial"/>
              </a:rPr>
              <a:t>wosc-tutorial-invite.mybluemix.net</a:t>
            </a:r>
            <a:endParaRPr b="1" sz="1800">
              <a:solidFill>
                <a:srgbClr val="595959"/>
              </a:solidFill>
              <a:latin typeface="Arial"/>
              <a:ea typeface="Arial"/>
              <a:cs typeface="Arial"/>
              <a:sym typeface="Arial"/>
            </a:endParaRPr>
          </a:p>
          <a:p>
            <a:pPr indent="0" lvl="0" marL="0" rtl="0">
              <a:lnSpc>
                <a:spcPct val="115000"/>
              </a:lnSpc>
              <a:spcBef>
                <a:spcPts val="1600"/>
              </a:spcBef>
              <a:spcAft>
                <a:spcPts val="0"/>
              </a:spcAft>
              <a:buClr>
                <a:schemeClr val="dk1"/>
              </a:buClr>
              <a:buSzPts val="1100"/>
              <a:buFont typeface="Arial"/>
              <a:buNone/>
            </a:pPr>
            <a:r>
              <a:rPr lang="en" sz="1800" u="sng">
                <a:solidFill>
                  <a:srgbClr val="0097A7"/>
                </a:solidFill>
                <a:latin typeface="Arial"/>
                <a:ea typeface="Arial"/>
                <a:cs typeface="Arial"/>
                <a:sym typeface="Arial"/>
                <a:hlinkClick r:id="rId3"/>
              </a:rPr>
              <a:t>https://wosc-tutorial-invite.mybluemix.net/</a:t>
            </a:r>
            <a:endParaRPr sz="1800">
              <a:solidFill>
                <a:srgbClr val="595959"/>
              </a:solidFill>
              <a:latin typeface="Arial"/>
              <a:ea typeface="Arial"/>
              <a:cs typeface="Arial"/>
              <a:sym typeface="Arial"/>
            </a:endParaRPr>
          </a:p>
          <a:p>
            <a:pPr indent="-38100" lvl="0" marL="177800" rtl="0">
              <a:spcBef>
                <a:spcPts val="16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Shape 538"/>
          <p:cNvSpPr txBox="1"/>
          <p:nvPr>
            <p:ph type="title"/>
          </p:nvPr>
        </p:nvSpPr>
        <p:spPr>
          <a:xfrm>
            <a:off x="290125" y="-6"/>
            <a:ext cx="7886700" cy="994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Font typeface="Calibri"/>
              <a:buNone/>
            </a:pPr>
            <a:r>
              <a:rPr b="0" i="0" lang="en" sz="3300" u="none" cap="none" strike="noStrike">
                <a:solidFill>
                  <a:schemeClr val="dk1"/>
                </a:solidFill>
                <a:latin typeface="Calibri"/>
                <a:ea typeface="Calibri"/>
                <a:cs typeface="Calibri"/>
                <a:sym typeface="Calibri"/>
              </a:rPr>
              <a:t>Tutorial Setup</a:t>
            </a:r>
            <a:endParaRPr b="0" i="0" sz="3300" u="none" cap="none" strike="noStrike">
              <a:solidFill>
                <a:schemeClr val="dk1"/>
              </a:solidFill>
              <a:latin typeface="Calibri"/>
              <a:ea typeface="Calibri"/>
              <a:cs typeface="Calibri"/>
              <a:sym typeface="Calibri"/>
            </a:endParaRPr>
          </a:p>
        </p:txBody>
      </p:sp>
      <p:sp>
        <p:nvSpPr>
          <p:cNvPr id="539" name="Shape 539"/>
          <p:cNvSpPr txBox="1"/>
          <p:nvPr>
            <p:ph idx="1" type="body"/>
          </p:nvPr>
        </p:nvSpPr>
        <p:spPr>
          <a:xfrm>
            <a:off x="184194" y="719231"/>
            <a:ext cx="8775600" cy="3268200"/>
          </a:xfrm>
          <a:prstGeom prst="rect">
            <a:avLst/>
          </a:prstGeom>
          <a:noFill/>
          <a:ln>
            <a:noFill/>
          </a:ln>
        </p:spPr>
        <p:txBody>
          <a:bodyPr anchorCtr="0" anchor="t" bIns="34275" lIns="68575" spcFirstLastPara="1" rIns="68575" wrap="square" tIns="34275">
            <a:noAutofit/>
          </a:bodyPr>
          <a:lstStyle/>
          <a:p>
            <a:pPr indent="-171450" lvl="0" marL="177800" rtl="0">
              <a:lnSpc>
                <a:spcPct val="80000"/>
              </a:lnSpc>
              <a:spcBef>
                <a:spcPts val="800"/>
              </a:spcBef>
              <a:spcAft>
                <a:spcPts val="0"/>
              </a:spcAft>
              <a:buClr>
                <a:schemeClr val="dk1"/>
              </a:buClr>
              <a:buSzPts val="2100"/>
              <a:buFont typeface="Arial"/>
              <a:buChar char="•"/>
            </a:pPr>
            <a:r>
              <a:rPr lang="en"/>
              <a:t>Log-in with your IBM Cloud (Bluemix) account: create one if you do not yet have one by clicking the sign-up link or by directly navigating to </a:t>
            </a:r>
            <a:r>
              <a:rPr lang="en" u="sng">
                <a:solidFill>
                  <a:schemeClr val="hlink"/>
                </a:solidFill>
                <a:hlinkClick r:id="rId3"/>
              </a:rPr>
              <a:t>https://developer.ibm.com/dwblog/2017/building-with-ibm-watson</a:t>
            </a:r>
            <a:r>
              <a:rPr lang="en"/>
              <a:t> and select “IBM Cloud Lite” to get IBM Cloud (Bluemix) account </a:t>
            </a:r>
            <a:endParaRPr/>
          </a:p>
          <a:p>
            <a:pPr indent="-171450" lvl="0" marL="177800" marR="0" rtl="0" algn="l">
              <a:lnSpc>
                <a:spcPct val="80000"/>
              </a:lnSpc>
              <a:spcBef>
                <a:spcPts val="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To use OpenWhisk proceed as follows:</a:t>
            </a:r>
            <a:r>
              <a:rPr lang="en"/>
              <a:t> o</a:t>
            </a:r>
            <a:r>
              <a:rPr b="0" i="0" lang="en" sz="2100" u="none" cap="none" strike="noStrike">
                <a:solidFill>
                  <a:schemeClr val="dk1"/>
                </a:solidFill>
                <a:latin typeface="Calibri"/>
                <a:ea typeface="Calibri"/>
                <a:cs typeface="Calibri"/>
                <a:sym typeface="Calibri"/>
              </a:rPr>
              <a:t>pen a browser window </a:t>
            </a:r>
            <a:r>
              <a:rPr lang="en"/>
              <a:t>and n</a:t>
            </a:r>
            <a:r>
              <a:rPr b="0" i="0" lang="en" sz="2100" u="none" cap="none" strike="noStrike">
                <a:solidFill>
                  <a:schemeClr val="dk1"/>
                </a:solidFill>
                <a:latin typeface="Calibri"/>
                <a:ea typeface="Calibri"/>
                <a:cs typeface="Calibri"/>
                <a:sym typeface="Calibri"/>
              </a:rPr>
              <a:t>avigate to </a:t>
            </a:r>
            <a:r>
              <a:rPr b="0" i="0" lang="en" sz="2100" u="sng" cap="none" strike="noStrike">
                <a:solidFill>
                  <a:schemeClr val="hlink"/>
                </a:solidFill>
                <a:latin typeface="Calibri"/>
                <a:ea typeface="Calibri"/>
                <a:cs typeface="Calibri"/>
                <a:sym typeface="Calibri"/>
                <a:hlinkClick r:id="rId4"/>
              </a:rPr>
              <a:t>https://console.ng.bluemix.net/openwhisk/</a:t>
            </a:r>
            <a:r>
              <a:rPr lang="en"/>
              <a:t> </a:t>
            </a:r>
            <a:endParaRPr/>
          </a:p>
          <a:p>
            <a:pPr indent="-171450" lvl="0" marL="177800" marR="0" rtl="0" algn="l">
              <a:lnSpc>
                <a:spcPct val="80000"/>
              </a:lnSpc>
              <a:spcBef>
                <a:spcPts val="0"/>
              </a:spcBef>
              <a:spcAft>
                <a:spcPts val="0"/>
              </a:spcAft>
              <a:buClr>
                <a:schemeClr val="dk1"/>
              </a:buClr>
              <a:buSzPts val="2100"/>
              <a:buFont typeface="Arial"/>
              <a:buChar char="•"/>
            </a:pPr>
            <a:r>
              <a:rPr lang="en"/>
              <a:t>CLick “Start Creating” to create cloud functions directly from browser</a:t>
            </a:r>
            <a:endParaRPr/>
          </a:p>
          <a:p>
            <a:pPr indent="-171450" lvl="0" marL="177800" marR="0" rtl="0" algn="l">
              <a:lnSpc>
                <a:spcPct val="8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Click the Download OpenWhisk command line tools for your operating system:  </a:t>
            </a:r>
            <a:r>
              <a:rPr lang="en" u="sng">
                <a:solidFill>
                  <a:schemeClr val="hlink"/>
                </a:solidFill>
                <a:hlinkClick r:id="rId5"/>
              </a:rPr>
              <a:t>https://console.bluemix.net/openwhisk/learn/cli</a:t>
            </a:r>
            <a:r>
              <a:rPr lang="en" u="none">
                <a:solidFill>
                  <a:schemeClr val="dk1"/>
                </a:solidFill>
              </a:rPr>
              <a:t> </a:t>
            </a:r>
            <a:br>
              <a:rPr b="0" i="0" lang="en" sz="2100" u="none" cap="none" strike="noStrike">
                <a:solidFill>
                  <a:schemeClr val="dk1"/>
                </a:solidFill>
                <a:latin typeface="Calibri"/>
                <a:ea typeface="Calibri"/>
                <a:cs typeface="Calibri"/>
                <a:sym typeface="Calibri"/>
              </a:rPr>
            </a:br>
            <a:r>
              <a:rPr b="0" i="0" lang="en" sz="2100" u="none" cap="none" strike="noStrike">
                <a:solidFill>
                  <a:schemeClr val="dk1"/>
                </a:solidFill>
                <a:latin typeface="Calibri"/>
                <a:ea typeface="Calibri"/>
                <a:cs typeface="Calibri"/>
                <a:sym typeface="Calibri"/>
              </a:rPr>
              <a:t>Direct downloa</a:t>
            </a:r>
            <a:r>
              <a:rPr lang="en"/>
              <a:t>d link </a:t>
            </a:r>
            <a:r>
              <a:rPr b="0" i="0" lang="en" sz="2100" u="sng" cap="none" strike="noStrike">
                <a:solidFill>
                  <a:schemeClr val="hlink"/>
                </a:solidFill>
                <a:latin typeface="Calibri"/>
                <a:ea typeface="Calibri"/>
                <a:cs typeface="Calibri"/>
                <a:sym typeface="Calibri"/>
                <a:hlinkClick r:id="rId6"/>
              </a:rPr>
              <a:t>https://openwhisk.ng.bluemix.net/cli/go/download/</a:t>
            </a:r>
            <a:r>
              <a:rPr b="0" i="0" lang="en" sz="2100" u="none" cap="none" strike="noStrike">
                <a:solidFill>
                  <a:schemeClr val="dk1"/>
                </a:solidFill>
                <a:latin typeface="Calibri"/>
                <a:ea typeface="Calibri"/>
                <a:cs typeface="Calibri"/>
                <a:sym typeface="Calibri"/>
              </a:rPr>
              <a:t> </a:t>
            </a:r>
            <a:endParaRPr/>
          </a:p>
          <a:p>
            <a:pPr indent="-184150" lvl="1" marL="520700" marR="0" rtl="0" algn="l">
              <a:lnSpc>
                <a:spcPct val="80000"/>
              </a:lnSpc>
              <a:spcBef>
                <a:spcPts val="800"/>
              </a:spcBef>
              <a:spcAft>
                <a:spcPts val="0"/>
              </a:spcAft>
              <a:buClr>
                <a:schemeClr val="dk1"/>
              </a:buClr>
              <a:buSzPts val="1900"/>
              <a:buFont typeface="Arial"/>
              <a:buChar char="•"/>
            </a:pPr>
            <a:r>
              <a:rPr b="0" i="0" lang="en" sz="1900" u="none" cap="none" strike="noStrike">
                <a:solidFill>
                  <a:schemeClr val="dk1"/>
                </a:solidFill>
                <a:latin typeface="Calibri"/>
                <a:ea typeface="Calibri"/>
                <a:cs typeface="Calibri"/>
                <a:sym typeface="Calibri"/>
              </a:rPr>
              <a:t>Follow steps 1 &amp; 2 (you do not need to perform step 3), i.e. download the CLI for your particular platform and configure it by specifying your namespace and authorization key </a:t>
            </a:r>
            <a:endParaRPr b="0" i="0" sz="1900" u="none" cap="none" strike="noStrike">
              <a:solidFill>
                <a:schemeClr val="dk1"/>
              </a:solidFill>
              <a:latin typeface="Calibri"/>
              <a:ea typeface="Calibri"/>
              <a:cs typeface="Calibri"/>
              <a:sym typeface="Calibri"/>
            </a:endParaRPr>
          </a:p>
          <a:p>
            <a:pPr indent="-38100" lvl="0" marL="177800" marR="0" rtl="0" algn="l">
              <a:lnSpc>
                <a:spcPct val="80000"/>
              </a:lnSpc>
              <a:spcBef>
                <a:spcPts val="80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p:txBody>
      </p:sp>
      <p:sp>
        <p:nvSpPr>
          <p:cNvPr id="540" name="Shape 540"/>
          <p:cNvSpPr txBox="1"/>
          <p:nvPr/>
        </p:nvSpPr>
        <p:spPr>
          <a:xfrm>
            <a:off x="5202488" y="273844"/>
            <a:ext cx="3864900" cy="594000"/>
          </a:xfrm>
          <a:prstGeom prst="rect">
            <a:avLst/>
          </a:prstGeom>
          <a:noFill/>
          <a:ln>
            <a:noFill/>
          </a:ln>
        </p:spPr>
        <p:txBody>
          <a:bodyPr anchorCtr="0" anchor="t" bIns="68575" lIns="68575" spcFirstLastPara="1" rIns="68575" wrap="square" tIns="68575">
            <a:noAutofit/>
          </a:bodyPr>
          <a:lstStyle/>
          <a:p>
            <a:pPr indent="0" lvl="0" marL="0" rtl="0">
              <a:lnSpc>
                <a:spcPct val="90000"/>
              </a:lnSpc>
              <a:spcBef>
                <a:spcPts val="800"/>
              </a:spcBef>
              <a:spcAft>
                <a:spcPts val="0"/>
              </a:spcAft>
              <a:buNone/>
            </a:pPr>
            <a:r>
              <a:rPr lang="en" sz="1500">
                <a:solidFill>
                  <a:schemeClr val="dk1"/>
                </a:solidFill>
                <a:latin typeface="Calibri"/>
                <a:ea typeface="Calibri"/>
                <a:cs typeface="Calibri"/>
                <a:sym typeface="Calibri"/>
              </a:rPr>
              <a:t>slides are available at </a:t>
            </a:r>
            <a:r>
              <a:rPr lang="en" sz="1500" u="sng">
                <a:solidFill>
                  <a:schemeClr val="hlink"/>
                </a:solidFill>
                <a:latin typeface="Calibri"/>
                <a:ea typeface="Calibri"/>
                <a:cs typeface="Calibri"/>
                <a:sym typeface="Calibri"/>
                <a:hlinkClick r:id="rId7"/>
              </a:rPr>
              <a:t>https://goo.gl/QpD6fi</a:t>
            </a:r>
            <a:r>
              <a:rPr lang="e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indent="0" lvl="0" marL="0" rtl="0">
              <a:spcBef>
                <a:spcPts val="0"/>
              </a:spcBef>
              <a:spcAft>
                <a:spcPts val="0"/>
              </a:spcAft>
              <a:buNone/>
            </a:pPr>
            <a:r>
              <a:t/>
            </a:r>
            <a:endParaRPr sz="1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Shape 546"/>
          <p:cNvSpPr txBox="1"/>
          <p:nvPr>
            <p:ph type="title"/>
          </p:nvPr>
        </p:nvSpPr>
        <p:spPr>
          <a:xfrm>
            <a:off x="628650" y="273844"/>
            <a:ext cx="7886700" cy="994200"/>
          </a:xfrm>
          <a:prstGeom prst="rect">
            <a:avLst/>
          </a:prstGeom>
        </p:spPr>
        <p:txBody>
          <a:bodyPr anchorCtr="0" anchor="ctr" bIns="68575" lIns="68575" spcFirstLastPara="1" rIns="68575" wrap="square" tIns="68575">
            <a:noAutofit/>
          </a:bodyPr>
          <a:lstStyle/>
          <a:p>
            <a:pPr indent="0" lvl="0" marL="0" rtl="0">
              <a:spcBef>
                <a:spcPts val="0"/>
              </a:spcBef>
              <a:spcAft>
                <a:spcPts val="0"/>
              </a:spcAft>
              <a:buNone/>
            </a:pPr>
            <a:r>
              <a:rPr lang="en"/>
              <a:t>Bluemix screenshot</a:t>
            </a:r>
            <a:endParaRPr/>
          </a:p>
        </p:txBody>
      </p:sp>
      <p:pic>
        <p:nvPicPr>
          <p:cNvPr id="547" name="Shape 547"/>
          <p:cNvPicPr preferRelativeResize="0"/>
          <p:nvPr/>
        </p:nvPicPr>
        <p:blipFill>
          <a:blip r:embed="rId3">
            <a:alphaModFix/>
          </a:blip>
          <a:stretch>
            <a:fillRect/>
          </a:stretch>
        </p:blipFill>
        <p:spPr>
          <a:xfrm>
            <a:off x="152400" y="1454225"/>
            <a:ext cx="8717750" cy="2424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Shape 553"/>
          <p:cNvSpPr txBox="1"/>
          <p:nvPr>
            <p:ph type="title"/>
          </p:nvPr>
        </p:nvSpPr>
        <p:spPr>
          <a:xfrm>
            <a:off x="628650" y="273844"/>
            <a:ext cx="7886700" cy="994200"/>
          </a:xfrm>
          <a:prstGeom prst="rect">
            <a:avLst/>
          </a:prstGeom>
        </p:spPr>
        <p:txBody>
          <a:bodyPr anchorCtr="0" anchor="ctr" bIns="68575" lIns="68575" spcFirstLastPara="1" rIns="68575" wrap="square" tIns="68575">
            <a:noAutofit/>
          </a:bodyPr>
          <a:lstStyle/>
          <a:p>
            <a:pPr indent="0" lvl="0" marL="0" rtl="0">
              <a:spcBef>
                <a:spcPts val="0"/>
              </a:spcBef>
              <a:spcAft>
                <a:spcPts val="0"/>
              </a:spcAft>
              <a:buNone/>
            </a:pPr>
            <a:r>
              <a:rPr lang="en"/>
              <a:t>Bluemix screenshot</a:t>
            </a:r>
            <a:endParaRPr/>
          </a:p>
        </p:txBody>
      </p:sp>
      <p:pic>
        <p:nvPicPr>
          <p:cNvPr id="554" name="Shape 554"/>
          <p:cNvPicPr preferRelativeResize="0"/>
          <p:nvPr/>
        </p:nvPicPr>
        <p:blipFill>
          <a:blip r:embed="rId3">
            <a:alphaModFix/>
          </a:blip>
          <a:stretch>
            <a:fillRect/>
          </a:stretch>
        </p:blipFill>
        <p:spPr>
          <a:xfrm>
            <a:off x="424625" y="1047932"/>
            <a:ext cx="7090052" cy="3888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Shape 559"/>
          <p:cNvSpPr txBox="1"/>
          <p:nvPr>
            <p:ph type="title"/>
          </p:nvPr>
        </p:nvSpPr>
        <p:spPr>
          <a:xfrm>
            <a:off x="628650" y="273844"/>
            <a:ext cx="7886700" cy="994200"/>
          </a:xfrm>
          <a:prstGeom prst="rect">
            <a:avLst/>
          </a:prstGeom>
        </p:spPr>
        <p:txBody>
          <a:bodyPr anchorCtr="0" anchor="ctr" bIns="68575" lIns="68575" spcFirstLastPara="1" rIns="68575" wrap="square" tIns="68575">
            <a:noAutofit/>
          </a:bodyPr>
          <a:lstStyle/>
          <a:p>
            <a:pPr indent="0" lvl="0" marL="0" rtl="0">
              <a:spcBef>
                <a:spcPts val="0"/>
              </a:spcBef>
              <a:spcAft>
                <a:spcPts val="0"/>
              </a:spcAft>
              <a:buNone/>
            </a:pPr>
            <a:r>
              <a:rPr lang="en"/>
              <a:t>Using bx command line </a:t>
            </a:r>
            <a:endParaRPr/>
          </a:p>
        </p:txBody>
      </p:sp>
      <p:sp>
        <p:nvSpPr>
          <p:cNvPr id="560" name="Shape 560"/>
          <p:cNvSpPr txBox="1"/>
          <p:nvPr>
            <p:ph idx="1" type="body"/>
          </p:nvPr>
        </p:nvSpPr>
        <p:spPr>
          <a:xfrm>
            <a:off x="628650" y="1369219"/>
            <a:ext cx="7886700" cy="3263400"/>
          </a:xfrm>
          <a:prstGeom prst="rect">
            <a:avLst/>
          </a:prstGeom>
        </p:spPr>
        <p:txBody>
          <a:bodyPr anchorCtr="0" anchor="t" bIns="68575" lIns="68575" spcFirstLastPara="1" rIns="68575" wrap="square" tIns="68575">
            <a:noAutofit/>
          </a:bodyPr>
          <a:lstStyle/>
          <a:p>
            <a:pPr indent="0" lvl="0" marL="0" rtl="0">
              <a:spcBef>
                <a:spcPts val="800"/>
              </a:spcBef>
              <a:spcAft>
                <a:spcPts val="0"/>
              </a:spcAft>
              <a:buNone/>
            </a:pPr>
            <a:r>
              <a:rPr lang="en"/>
              <a:t>  bx login -a api.ng.bluemix.net</a:t>
            </a:r>
            <a:endParaRPr/>
          </a:p>
          <a:p>
            <a:pPr indent="0" lvl="0" marL="139700" rtl="0">
              <a:spcBef>
                <a:spcPts val="800"/>
              </a:spcBef>
              <a:spcAft>
                <a:spcPts val="0"/>
              </a:spcAft>
              <a:buNone/>
            </a:pPr>
            <a:r>
              <a:t/>
            </a:r>
            <a:endParaRPr/>
          </a:p>
          <a:p>
            <a:pPr indent="-38100" lvl="0" marL="177800" rtl="0">
              <a:spcBef>
                <a:spcPts val="800"/>
              </a:spcBef>
              <a:spcAft>
                <a:spcPts val="0"/>
              </a:spcAft>
              <a:buNone/>
            </a:pPr>
            <a:r>
              <a:rPr lang="en"/>
              <a:t>bx plugin install Cloud-Functions -r Bluemix</a:t>
            </a:r>
            <a:endParaRPr/>
          </a:p>
          <a:p>
            <a:pPr indent="-38100" lvl="0" marL="177800" rtl="0">
              <a:spcBef>
                <a:spcPts val="800"/>
              </a:spcBef>
              <a:spcAft>
                <a:spcPts val="0"/>
              </a:spcAft>
              <a:buNone/>
            </a:pPr>
            <a:r>
              <a:t/>
            </a:r>
            <a:endParaRPr/>
          </a:p>
          <a:p>
            <a:pPr indent="-38100" lvl="0" marL="177800" rtl="0">
              <a:spcBef>
                <a:spcPts val="800"/>
              </a:spcBef>
              <a:spcAft>
                <a:spcPts val="0"/>
              </a:spcAft>
              <a:buNone/>
            </a:pPr>
            <a:r>
              <a:rPr lang="en"/>
              <a:t>bx wsk action invoke /whisk.system/utils/echo -p message hello --result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Your Feedback </a:t>
            </a:r>
            <a:endParaRPr/>
          </a:p>
        </p:txBody>
      </p:sp>
      <p:sp>
        <p:nvSpPr>
          <p:cNvPr id="237" name="Shape 2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Please tell us what works and what does not work.</a:t>
            </a:r>
            <a:endParaRPr/>
          </a:p>
          <a:p>
            <a:pPr indent="0" lvl="0" marL="0">
              <a:spcBef>
                <a:spcPts val="1600"/>
              </a:spcBef>
              <a:spcAft>
                <a:spcPts val="0"/>
              </a:spcAft>
              <a:buNone/>
            </a:pPr>
            <a:r>
              <a:t/>
            </a:r>
            <a:endParaRPr/>
          </a:p>
          <a:p>
            <a:pPr indent="0" lvl="0" marL="0">
              <a:spcBef>
                <a:spcPts val="1600"/>
              </a:spcBef>
              <a:spcAft>
                <a:spcPts val="0"/>
              </a:spcAft>
              <a:buNone/>
            </a:pPr>
            <a:r>
              <a:rPr lang="en"/>
              <a:t>Google feedback form:</a:t>
            </a:r>
            <a:endParaRPr/>
          </a:p>
          <a:p>
            <a:pPr indent="457200" lvl="0" marL="457200">
              <a:spcBef>
                <a:spcPts val="1600"/>
              </a:spcBef>
              <a:spcAft>
                <a:spcPts val="0"/>
              </a:spcAft>
              <a:buNone/>
            </a:pPr>
            <a:r>
              <a:rPr lang="en"/>
              <a:t> </a:t>
            </a:r>
            <a:r>
              <a:rPr lang="en" u="sng">
                <a:solidFill>
                  <a:schemeClr val="hlink"/>
                </a:solidFill>
                <a:hlinkClick r:id="rId3"/>
              </a:rPr>
              <a:t>https://goo.gl/forms/vTDGOvuKED4FJJA22</a:t>
            </a:r>
            <a:r>
              <a:rPr lang="en"/>
              <a:t>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Shape 566"/>
          <p:cNvSpPr txBox="1"/>
          <p:nvPr>
            <p:ph type="title"/>
          </p:nvPr>
        </p:nvSpPr>
        <p:spPr>
          <a:xfrm>
            <a:off x="628650" y="273844"/>
            <a:ext cx="7886700" cy="994200"/>
          </a:xfrm>
          <a:prstGeom prst="rect">
            <a:avLst/>
          </a:prstGeom>
        </p:spPr>
        <p:txBody>
          <a:bodyPr anchorCtr="0" anchor="ctr" bIns="68575" lIns="68575" spcFirstLastPara="1" rIns="68575" wrap="square" tIns="68575">
            <a:noAutofit/>
          </a:bodyPr>
          <a:lstStyle/>
          <a:p>
            <a:pPr indent="0" lvl="0" marL="0" rtl="0">
              <a:spcBef>
                <a:spcPts val="0"/>
              </a:spcBef>
              <a:spcAft>
                <a:spcPts val="0"/>
              </a:spcAft>
              <a:buNone/>
            </a:pPr>
            <a:r>
              <a:rPr lang="en"/>
              <a:t>Using wsk command line </a:t>
            </a:r>
            <a:br>
              <a:rPr lang="en"/>
            </a:br>
            <a:r>
              <a:rPr lang="en"/>
              <a:t>(Apache OpenWhisk)</a:t>
            </a:r>
            <a:endParaRPr/>
          </a:p>
        </p:txBody>
      </p:sp>
      <p:sp>
        <p:nvSpPr>
          <p:cNvPr id="567" name="Shape 567"/>
          <p:cNvSpPr txBox="1"/>
          <p:nvPr>
            <p:ph idx="1" type="body"/>
          </p:nvPr>
        </p:nvSpPr>
        <p:spPr>
          <a:xfrm>
            <a:off x="628650" y="1369219"/>
            <a:ext cx="7886700" cy="3263400"/>
          </a:xfrm>
          <a:prstGeom prst="rect">
            <a:avLst/>
          </a:prstGeom>
        </p:spPr>
        <p:txBody>
          <a:bodyPr anchorCtr="0" anchor="t" bIns="68575" lIns="68575" spcFirstLastPara="1" rIns="68575" wrap="square" tIns="68575">
            <a:noAutofit/>
          </a:bodyPr>
          <a:lstStyle/>
          <a:p>
            <a:pPr indent="-38100" lvl="0" marL="177800" rtl="0">
              <a:spcBef>
                <a:spcPts val="800"/>
              </a:spcBef>
              <a:spcAft>
                <a:spcPts val="0"/>
              </a:spcAft>
              <a:buNone/>
            </a:pPr>
            <a:r>
              <a:rPr lang="en"/>
              <a:t>Make sure to run wsk command that set your API key (Step 2)</a:t>
            </a:r>
            <a:endParaRPr/>
          </a:p>
          <a:p>
            <a:pPr indent="-38100" lvl="0" marL="177800" rtl="0">
              <a:spcBef>
                <a:spcPts val="800"/>
              </a:spcBef>
              <a:spcAft>
                <a:spcPts val="0"/>
              </a:spcAft>
              <a:buNone/>
            </a:pPr>
            <a:r>
              <a:rPr lang="en"/>
              <a:t>wsk property set --apihost openwhisk.ng.bluemix.net --auth YOUR-KEY-HERE</a:t>
            </a:r>
            <a:endParaRPr/>
          </a:p>
          <a:p>
            <a:pPr indent="-38100" lvl="0" marL="177800" rtl="0">
              <a:spcBef>
                <a:spcPts val="800"/>
              </a:spcBef>
              <a:spcAft>
                <a:spcPts val="0"/>
              </a:spcAft>
              <a:buNone/>
            </a:pPr>
            <a:r>
              <a:rPr lang="en"/>
              <a:t>and test it:</a:t>
            </a:r>
            <a:endParaRPr/>
          </a:p>
          <a:p>
            <a:pPr indent="-38100" lvl="0" marL="177800" rtl="0">
              <a:spcBef>
                <a:spcPts val="800"/>
              </a:spcBef>
              <a:spcAft>
                <a:spcPts val="0"/>
              </a:spcAft>
              <a:buNone/>
            </a:pPr>
            <a:r>
              <a:rPr lang="en"/>
              <a:t>wsk action invoke /whisk.system/utils/echo -p message middleware --blocking --result</a:t>
            </a:r>
            <a:endParaRPr/>
          </a:p>
          <a:p>
            <a:pPr indent="-38100" lvl="0" marL="177800" rtl="0">
              <a:spcBef>
                <a:spcPts val="800"/>
              </a:spcBef>
              <a:spcAft>
                <a:spcPts val="0"/>
              </a:spcAft>
              <a:buNone/>
            </a:pPr>
            <a:r>
              <a:rPr lang="en"/>
              <a:t>output:</a:t>
            </a:r>
            <a:endParaRPr/>
          </a:p>
          <a:p>
            <a:pPr indent="-38100" lvl="0" marL="177800" rtl="0">
              <a:spcBef>
                <a:spcPts val="800"/>
              </a:spcBef>
              <a:spcAft>
                <a:spcPts val="0"/>
              </a:spcAft>
              <a:buClr>
                <a:schemeClr val="dk1"/>
              </a:buClr>
              <a:buSzPts val="800"/>
              <a:buFont typeface="Arial"/>
              <a:buNone/>
            </a:pPr>
            <a:r>
              <a:rPr lang="en"/>
              <a:t>{  "message": "middleware" }</a:t>
            </a:r>
            <a:endParaRPr/>
          </a:p>
          <a:p>
            <a:pPr indent="-38100" lvl="0" marL="177800" rtl="0">
              <a:spcBef>
                <a:spcPts val="800"/>
              </a:spcBef>
              <a:spcAft>
                <a:spcPts val="0"/>
              </a:spcAft>
              <a:buNone/>
            </a:pPr>
            <a:r>
              <a:t/>
            </a:r>
            <a:endParaRPr/>
          </a:p>
          <a:p>
            <a:pPr indent="-38100" lvl="0" marL="177800" rtl="0">
              <a:spcBef>
                <a:spcPts val="800"/>
              </a:spcBef>
              <a:spcAft>
                <a:spcPts val="0"/>
              </a:spcAft>
              <a:buNone/>
            </a:pPr>
            <a:r>
              <a:t/>
            </a:r>
            <a:endParaRPr/>
          </a:p>
          <a:p>
            <a:pPr indent="-38100" lvl="0" marL="177800" rtl="0">
              <a:spcBef>
                <a:spcPts val="800"/>
              </a:spcBef>
              <a:spcAft>
                <a:spcPts val="0"/>
              </a:spcAft>
              <a:buNone/>
            </a:pPr>
            <a:r>
              <a:t/>
            </a:r>
            <a:endParaRPr/>
          </a:p>
          <a:p>
            <a:pPr indent="-38100" lvl="0" marL="177800" rtl="0">
              <a:spcBef>
                <a:spcPts val="800"/>
              </a:spcBef>
              <a:spcAft>
                <a:spcPts val="0"/>
              </a:spcAft>
              <a:buNone/>
            </a:pPr>
            <a:r>
              <a:t/>
            </a:r>
            <a:endParaRPr/>
          </a:p>
          <a:p>
            <a:pPr indent="-38100" lvl="0" marL="177800" rtl="0">
              <a:spcBef>
                <a:spcPts val="80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sp>
        <p:nvSpPr>
          <p:cNvPr id="573" name="Shape 573"/>
          <p:cNvSpPr txBox="1"/>
          <p:nvPr>
            <p:ph type="title"/>
          </p:nvPr>
        </p:nvSpPr>
        <p:spPr>
          <a:xfrm>
            <a:off x="623888" y="1282304"/>
            <a:ext cx="7886700" cy="2139600"/>
          </a:xfrm>
          <a:prstGeom prst="rect">
            <a:avLst/>
          </a:prstGeom>
        </p:spPr>
        <p:txBody>
          <a:bodyPr anchorCtr="0" anchor="b" bIns="68575" lIns="68575" spcFirstLastPara="1" rIns="68575" wrap="square" tIns="68575">
            <a:noAutofit/>
          </a:bodyPr>
          <a:lstStyle/>
          <a:p>
            <a:pPr indent="0" lvl="0" marL="0" rtl="0">
              <a:spcBef>
                <a:spcPts val="0"/>
              </a:spcBef>
              <a:spcAft>
                <a:spcPts val="0"/>
              </a:spcAft>
              <a:buNone/>
            </a:pPr>
            <a:r>
              <a:rPr lang="en"/>
              <a:t>Part 1</a:t>
            </a:r>
            <a:endParaRPr/>
          </a:p>
        </p:txBody>
      </p:sp>
      <p:sp>
        <p:nvSpPr>
          <p:cNvPr id="574" name="Shape 574"/>
          <p:cNvSpPr txBox="1"/>
          <p:nvPr>
            <p:ph idx="1" type="body"/>
          </p:nvPr>
        </p:nvSpPr>
        <p:spPr>
          <a:xfrm>
            <a:off x="623888" y="3442097"/>
            <a:ext cx="7886700" cy="1125300"/>
          </a:xfrm>
          <a:prstGeom prst="rect">
            <a:avLst/>
          </a:prstGeom>
        </p:spPr>
        <p:txBody>
          <a:bodyPr anchorCtr="0" anchor="t" bIns="68575" lIns="68575" spcFirstLastPara="1" rIns="68575" wrap="square" tIns="68575">
            <a:noAutofit/>
          </a:bodyPr>
          <a:lstStyle/>
          <a:p>
            <a:pPr indent="0" lvl="0" marL="0" rtl="0">
              <a:spcBef>
                <a:spcPts val="800"/>
              </a:spcBef>
              <a:spcAft>
                <a:spcPts val="0"/>
              </a:spcAft>
              <a:buNone/>
            </a:pPr>
            <a:r>
              <a:rPr lang="en"/>
              <a:t>OpenWhisk actions, triggers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sp>
        <p:nvSpPr>
          <p:cNvPr id="579" name="Shape 57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Font typeface="Calibri"/>
              <a:buNone/>
            </a:pPr>
            <a:r>
              <a:rPr b="1" i="0" lang="en" sz="3300" u="none" cap="none" strike="noStrike">
                <a:solidFill>
                  <a:schemeClr val="dk1"/>
                </a:solidFill>
                <a:latin typeface="Calibri"/>
                <a:ea typeface="Calibri"/>
                <a:cs typeface="Calibri"/>
                <a:sym typeface="Calibri"/>
              </a:rPr>
              <a:t>Creating and invoking JavaScript actions </a:t>
            </a:r>
            <a:endParaRPr b="0" i="0" sz="3300" u="none" cap="none" strike="noStrike">
              <a:solidFill>
                <a:schemeClr val="dk1"/>
              </a:solidFill>
              <a:latin typeface="Calibri"/>
              <a:ea typeface="Calibri"/>
              <a:cs typeface="Calibri"/>
              <a:sym typeface="Calibri"/>
            </a:endParaRPr>
          </a:p>
        </p:txBody>
      </p:sp>
      <p:sp>
        <p:nvSpPr>
          <p:cNvPr id="580" name="Shape 580"/>
          <p:cNvSpPr txBox="1"/>
          <p:nvPr>
            <p:ph idx="1" type="body"/>
          </p:nvPr>
        </p:nvSpPr>
        <p:spPr>
          <a:xfrm>
            <a:off x="628650" y="1369219"/>
            <a:ext cx="7886700" cy="3520200"/>
          </a:xfrm>
          <a:prstGeom prst="rect">
            <a:avLst/>
          </a:prstGeom>
          <a:noFill/>
          <a:ln>
            <a:noFill/>
          </a:ln>
        </p:spPr>
        <p:txBody>
          <a:bodyPr anchorCtr="0" anchor="t" bIns="34275" lIns="68575" spcFirstLastPara="1" rIns="68575" wrap="square" tIns="34275">
            <a:noAutofit/>
          </a:bodyPr>
          <a:lstStyle/>
          <a:p>
            <a:pPr indent="-171450" lvl="0" marL="177800" marR="0" rtl="0" algn="l">
              <a:lnSpc>
                <a:spcPct val="90000"/>
              </a:lnSpc>
              <a:spcBef>
                <a:spcPts val="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An action can be a simple JavaScript function that accepts and returns a JSON object.</a:t>
            </a:r>
            <a:endParaRP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Create a file called hello.js </a:t>
            </a:r>
            <a:endParaRPr b="0" i="0" sz="2100" u="none" cap="none" strike="noStrike">
              <a:solidFill>
                <a:schemeClr val="dk1"/>
              </a:solidFill>
              <a:latin typeface="Calibri"/>
              <a:ea typeface="Calibri"/>
              <a:cs typeface="Calibri"/>
              <a:sym typeface="Calibri"/>
            </a:endParaRPr>
          </a:p>
          <a:p>
            <a:pPr indent="0" lvl="0" marL="342900" marR="0" rtl="0" algn="l">
              <a:lnSpc>
                <a:spcPct val="90000"/>
              </a:lnSpc>
              <a:spcBef>
                <a:spcPts val="800"/>
              </a:spcBef>
              <a:spcAft>
                <a:spcPts val="0"/>
              </a:spcAft>
              <a:buClr>
                <a:schemeClr val="dk1"/>
              </a:buClr>
              <a:buFont typeface="Arial"/>
              <a:buNone/>
            </a:pPr>
            <a:r>
              <a:rPr b="0" i="0" lang="en" sz="1400" u="none" cap="none" strike="noStrike">
                <a:solidFill>
                  <a:schemeClr val="dk1"/>
                </a:solidFill>
                <a:latin typeface="Consolas"/>
                <a:ea typeface="Consolas"/>
                <a:cs typeface="Consolas"/>
                <a:sym typeface="Consolas"/>
              </a:rPr>
              <a:t>function main() </a:t>
            </a:r>
            <a:endParaRPr/>
          </a:p>
          <a:p>
            <a:pPr indent="0" lvl="0" marL="342900" marR="0" rtl="0" algn="l">
              <a:lnSpc>
                <a:spcPct val="90000"/>
              </a:lnSpc>
              <a:spcBef>
                <a:spcPts val="800"/>
              </a:spcBef>
              <a:spcAft>
                <a:spcPts val="0"/>
              </a:spcAft>
              <a:buClr>
                <a:schemeClr val="dk1"/>
              </a:buClr>
              <a:buFont typeface="Arial"/>
              <a:buNone/>
            </a:pPr>
            <a:r>
              <a:rPr b="0" i="0" lang="en" sz="1400" u="none" cap="none" strike="noStrike">
                <a:solidFill>
                  <a:schemeClr val="dk1"/>
                </a:solidFill>
                <a:latin typeface="Consolas"/>
                <a:ea typeface="Consolas"/>
                <a:cs typeface="Consolas"/>
                <a:sym typeface="Consolas"/>
              </a:rPr>
              <a:t>{   </a:t>
            </a:r>
            <a:endParaRPr/>
          </a:p>
          <a:p>
            <a:pPr indent="0" lvl="1" marL="685800" marR="0" rtl="0" algn="l">
              <a:lnSpc>
                <a:spcPct val="90000"/>
              </a:lnSpc>
              <a:spcBef>
                <a:spcPts val="400"/>
              </a:spcBef>
              <a:spcAft>
                <a:spcPts val="0"/>
              </a:spcAft>
              <a:buClr>
                <a:schemeClr val="dk1"/>
              </a:buClr>
              <a:buFont typeface="Arial"/>
              <a:buNone/>
            </a:pPr>
            <a:r>
              <a:rPr b="0" i="0" lang="en" sz="1400" u="none" cap="none" strike="noStrike">
                <a:solidFill>
                  <a:schemeClr val="dk1"/>
                </a:solidFill>
                <a:latin typeface="Consolas"/>
                <a:ea typeface="Consolas"/>
                <a:cs typeface="Consolas"/>
                <a:sym typeface="Consolas"/>
              </a:rPr>
              <a:t>return { message: "Hello world" }; </a:t>
            </a:r>
            <a:endParaRPr/>
          </a:p>
          <a:p>
            <a:pPr indent="0" lvl="0" marL="342900" marR="0" rtl="0" algn="l">
              <a:lnSpc>
                <a:spcPct val="90000"/>
              </a:lnSpc>
              <a:spcBef>
                <a:spcPts val="800"/>
              </a:spcBef>
              <a:spcAft>
                <a:spcPts val="0"/>
              </a:spcAft>
              <a:buClr>
                <a:schemeClr val="dk1"/>
              </a:buClr>
              <a:buFont typeface="Arial"/>
              <a:buNone/>
            </a:pPr>
            <a:r>
              <a:rPr b="0" i="0" lang="en" sz="1400" u="none" cap="none" strike="noStrike">
                <a:solidFill>
                  <a:schemeClr val="dk1"/>
                </a:solidFill>
                <a:latin typeface="Consolas"/>
                <a:ea typeface="Consolas"/>
                <a:cs typeface="Consolas"/>
                <a:sym typeface="Consolas"/>
              </a:rPr>
              <a:t>}</a:t>
            </a:r>
            <a:endParaRP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Create an OpenWhisk action called hello</a:t>
            </a:r>
            <a:endParaRPr/>
          </a:p>
          <a:p>
            <a:pPr indent="165100" lvl="0" marL="177800" marR="0" rtl="0" algn="l">
              <a:lnSpc>
                <a:spcPct val="90000"/>
              </a:lnSpc>
              <a:spcBef>
                <a:spcPts val="800"/>
              </a:spcBef>
              <a:spcAft>
                <a:spcPts val="0"/>
              </a:spcAft>
              <a:buClr>
                <a:schemeClr val="dk1"/>
              </a:buClr>
              <a:buFont typeface="Arial"/>
              <a:buNone/>
            </a:pPr>
            <a:r>
              <a:rPr lang="en" sz="1400">
                <a:latin typeface="Consolas"/>
                <a:ea typeface="Consolas"/>
                <a:cs typeface="Consolas"/>
                <a:sym typeface="Consolas"/>
              </a:rPr>
              <a:t>bx </a:t>
            </a:r>
            <a:r>
              <a:rPr b="0" i="0" lang="en" sz="1400" u="none" cap="none" strike="noStrike">
                <a:solidFill>
                  <a:schemeClr val="dk1"/>
                </a:solidFill>
                <a:latin typeface="Consolas"/>
                <a:ea typeface="Consolas"/>
                <a:cs typeface="Consolas"/>
                <a:sym typeface="Consolas"/>
              </a:rPr>
              <a:t>wsk action create hello hello.js </a:t>
            </a:r>
            <a:endParaRPr/>
          </a:p>
          <a:p>
            <a:pPr indent="-38100" lvl="0" marL="177800" marR="0" rtl="0" algn="l">
              <a:lnSpc>
                <a:spcPct val="90000"/>
              </a:lnSpc>
              <a:spcBef>
                <a:spcPts val="80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a:p>
            <a:pPr indent="-38100" lvl="0" marL="177800" marR="0" rtl="0" algn="l">
              <a:lnSpc>
                <a:spcPct val="90000"/>
              </a:lnSpc>
              <a:spcBef>
                <a:spcPts val="80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a:p>
            <a:pPr indent="-38100" lvl="0" marL="177800" marR="0" rtl="0" algn="l">
              <a:lnSpc>
                <a:spcPct val="90000"/>
              </a:lnSpc>
              <a:spcBef>
                <a:spcPts val="80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a:p>
            <a:pPr indent="-38100" lvl="0" marL="177800" marR="0" rtl="0" algn="l">
              <a:lnSpc>
                <a:spcPct val="90000"/>
              </a:lnSpc>
              <a:spcBef>
                <a:spcPts val="80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Shape 58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Font typeface="Calibri"/>
              <a:buNone/>
            </a:pPr>
            <a:r>
              <a:rPr b="1" i="0" lang="en" sz="3300" u="none" cap="none" strike="noStrike">
                <a:solidFill>
                  <a:schemeClr val="dk1"/>
                </a:solidFill>
                <a:latin typeface="Calibri"/>
                <a:ea typeface="Calibri"/>
                <a:cs typeface="Calibri"/>
                <a:sym typeface="Calibri"/>
              </a:rPr>
              <a:t>Creating and invoking JavaScript actions </a:t>
            </a:r>
            <a:endParaRPr b="0" i="0" sz="3300" u="none" cap="none" strike="noStrike">
              <a:solidFill>
                <a:schemeClr val="dk1"/>
              </a:solidFill>
              <a:latin typeface="Calibri"/>
              <a:ea typeface="Calibri"/>
              <a:cs typeface="Calibri"/>
              <a:sym typeface="Calibri"/>
            </a:endParaRPr>
          </a:p>
        </p:txBody>
      </p:sp>
      <p:sp>
        <p:nvSpPr>
          <p:cNvPr id="586" name="Shape 58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171450" lvl="0" marL="177800" marR="0" rtl="0" algn="l">
              <a:lnSpc>
                <a:spcPct val="80000"/>
              </a:lnSpc>
              <a:spcBef>
                <a:spcPts val="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List the actions you created</a:t>
            </a:r>
            <a:endParaRPr/>
          </a:p>
          <a:p>
            <a:pPr indent="0" lvl="0" marL="177800" marR="0" rtl="0" algn="l">
              <a:lnSpc>
                <a:spcPct val="80000"/>
              </a:lnSpc>
              <a:spcBef>
                <a:spcPts val="800"/>
              </a:spcBef>
              <a:spcAft>
                <a:spcPts val="0"/>
              </a:spcAft>
              <a:buClr>
                <a:schemeClr val="dk1"/>
              </a:buClr>
              <a:buFont typeface="Arial"/>
              <a:buNone/>
            </a:pPr>
            <a:r>
              <a:rPr lang="en" sz="1400">
                <a:latin typeface="Consolas"/>
                <a:ea typeface="Consolas"/>
                <a:cs typeface="Consolas"/>
                <a:sym typeface="Consolas"/>
              </a:rPr>
              <a:t>bx </a:t>
            </a:r>
            <a:r>
              <a:rPr b="0" i="0" lang="en" sz="1400" u="none" cap="none" strike="noStrike">
                <a:solidFill>
                  <a:schemeClr val="dk1"/>
                </a:solidFill>
                <a:latin typeface="Consolas"/>
                <a:ea typeface="Consolas"/>
                <a:cs typeface="Consolas"/>
                <a:sym typeface="Consolas"/>
              </a:rPr>
              <a:t>wsk action list </a:t>
            </a:r>
            <a:endParaRPr/>
          </a:p>
          <a:p>
            <a:pPr indent="-171450" lvl="0" marL="177800" marR="0" rtl="0" algn="l">
              <a:lnSpc>
                <a:spcPct val="8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To run an action use the wsk action invoke command. </a:t>
            </a:r>
            <a:endParaRPr b="0" i="0" sz="2100" u="none" cap="none" strike="noStrike">
              <a:solidFill>
                <a:schemeClr val="dk1"/>
              </a:solidFill>
              <a:latin typeface="Calibri"/>
              <a:ea typeface="Calibri"/>
              <a:cs typeface="Calibri"/>
              <a:sym typeface="Calibri"/>
            </a:endParaRPr>
          </a:p>
          <a:p>
            <a:pPr indent="0" lvl="0" marL="177800" marR="0" rtl="0" algn="l">
              <a:lnSpc>
                <a:spcPct val="80000"/>
              </a:lnSpc>
              <a:spcBef>
                <a:spcPts val="800"/>
              </a:spcBef>
              <a:spcAft>
                <a:spcPts val="0"/>
              </a:spcAft>
              <a:buClr>
                <a:schemeClr val="dk1"/>
              </a:buClr>
              <a:buFont typeface="Arial"/>
              <a:buNone/>
            </a:pPr>
            <a:r>
              <a:rPr lang="en" sz="1400">
                <a:latin typeface="Consolas"/>
                <a:ea typeface="Consolas"/>
                <a:cs typeface="Consolas"/>
                <a:sym typeface="Consolas"/>
              </a:rPr>
              <a:t>bx </a:t>
            </a:r>
            <a:r>
              <a:rPr b="0" i="0" lang="en" sz="1400" u="none" cap="none" strike="noStrike">
                <a:solidFill>
                  <a:schemeClr val="dk1"/>
                </a:solidFill>
                <a:latin typeface="Consolas"/>
                <a:ea typeface="Consolas"/>
                <a:cs typeface="Consolas"/>
                <a:sym typeface="Consolas"/>
              </a:rPr>
              <a:t>wsk action invoke --blocking hello </a:t>
            </a:r>
            <a:endParaRPr/>
          </a:p>
          <a:p>
            <a:pPr indent="-171450" lvl="0" marL="177800" marR="0" rtl="0" algn="l">
              <a:lnSpc>
                <a:spcPct val="80000"/>
              </a:lnSpc>
              <a:spcBef>
                <a:spcPts val="800"/>
              </a:spcBef>
              <a:spcAft>
                <a:spcPts val="0"/>
              </a:spcAft>
              <a:buClr>
                <a:schemeClr val="dk1"/>
              </a:buClr>
              <a:buSzPts val="2100"/>
              <a:buFont typeface="Arial"/>
              <a:buChar char="•"/>
            </a:pPr>
            <a:r>
              <a:rPr lang="en"/>
              <a:t>Y</a:t>
            </a:r>
            <a:r>
              <a:rPr b="0" i="0" lang="en" sz="2100" u="none" cap="none" strike="noStrike">
                <a:solidFill>
                  <a:schemeClr val="dk1"/>
                </a:solidFill>
                <a:latin typeface="Calibri"/>
                <a:ea typeface="Calibri"/>
                <a:cs typeface="Calibri"/>
                <a:sym typeface="Calibri"/>
              </a:rPr>
              <a:t>ou can retrieve the list of activations at any time</a:t>
            </a:r>
            <a:endParaRPr/>
          </a:p>
          <a:p>
            <a:pPr indent="0" lvl="0" marL="177800" marR="0" rtl="0" algn="l">
              <a:lnSpc>
                <a:spcPct val="80000"/>
              </a:lnSpc>
              <a:spcBef>
                <a:spcPts val="800"/>
              </a:spcBef>
              <a:spcAft>
                <a:spcPts val="0"/>
              </a:spcAft>
              <a:buClr>
                <a:schemeClr val="dk1"/>
              </a:buClr>
              <a:buFont typeface="Arial"/>
              <a:buNone/>
            </a:pPr>
            <a:r>
              <a:rPr lang="en" sz="1400">
                <a:latin typeface="Consolas"/>
                <a:ea typeface="Consolas"/>
                <a:cs typeface="Consolas"/>
                <a:sym typeface="Consolas"/>
              </a:rPr>
              <a:t>bx </a:t>
            </a:r>
            <a:r>
              <a:rPr b="0" i="0" lang="en" sz="1400" u="none" cap="none" strike="noStrike">
                <a:solidFill>
                  <a:schemeClr val="dk1"/>
                </a:solidFill>
                <a:latin typeface="Consolas"/>
                <a:ea typeface="Consolas"/>
                <a:cs typeface="Consolas"/>
                <a:sym typeface="Consolas"/>
              </a:rPr>
              <a:t>wsk activation list </a:t>
            </a:r>
            <a:endParaRPr/>
          </a:p>
          <a:p>
            <a:pPr indent="-171450" lvl="0" marL="177800" marR="0" rtl="0" algn="l">
              <a:lnSpc>
                <a:spcPct val="8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Enter the invo</a:t>
            </a:r>
            <a:r>
              <a:rPr lang="en"/>
              <a:t>c</a:t>
            </a:r>
            <a:r>
              <a:rPr b="0" i="0" lang="en" sz="2100" u="none" cap="none" strike="noStrike">
                <a:solidFill>
                  <a:schemeClr val="dk1"/>
                </a:solidFill>
                <a:latin typeface="Calibri"/>
                <a:ea typeface="Calibri"/>
                <a:cs typeface="Calibri"/>
                <a:sym typeface="Calibri"/>
              </a:rPr>
              <a:t>ation ID shown, for example:</a:t>
            </a:r>
            <a:endParaRPr/>
          </a:p>
          <a:p>
            <a:pPr indent="0" lvl="0" marL="177800" marR="0" rtl="0" algn="l">
              <a:lnSpc>
                <a:spcPct val="90000"/>
              </a:lnSpc>
              <a:spcBef>
                <a:spcPts val="800"/>
              </a:spcBef>
              <a:spcAft>
                <a:spcPts val="0"/>
              </a:spcAft>
              <a:buClr>
                <a:schemeClr val="dk1"/>
              </a:buClr>
              <a:buFont typeface="Arial"/>
              <a:buNone/>
            </a:pPr>
            <a:r>
              <a:rPr lang="en" sz="1400">
                <a:latin typeface="Consolas"/>
                <a:ea typeface="Consolas"/>
                <a:cs typeface="Consolas"/>
                <a:sym typeface="Consolas"/>
              </a:rPr>
              <a:t>bx </a:t>
            </a:r>
            <a:r>
              <a:rPr b="0" i="0" lang="en" sz="1400" u="none" cap="none" strike="noStrike">
                <a:solidFill>
                  <a:schemeClr val="dk1"/>
                </a:solidFill>
                <a:latin typeface="Consolas"/>
                <a:ea typeface="Consolas"/>
                <a:cs typeface="Consolas"/>
                <a:sym typeface="Consolas"/>
              </a:rPr>
              <a:t>wsk activation get </a:t>
            </a:r>
            <a:r>
              <a:rPr b="0" i="1" lang="en" sz="1400" u="none" cap="none" strike="noStrike">
                <a:solidFill>
                  <a:schemeClr val="dk1"/>
                </a:solidFill>
                <a:latin typeface="Consolas"/>
                <a:ea typeface="Consolas"/>
                <a:cs typeface="Consolas"/>
                <a:sym typeface="Consolas"/>
              </a:rPr>
              <a:t>dde9212e686f413bb90f22e79e12df74</a:t>
            </a:r>
            <a:r>
              <a:rPr b="0" i="0" lang="en" sz="1400" u="none" cap="none" strike="noStrike">
                <a:solidFill>
                  <a:schemeClr val="dk1"/>
                </a:solidFill>
                <a:latin typeface="Consolas"/>
                <a:ea typeface="Consolas"/>
                <a:cs typeface="Consolas"/>
                <a:sym typeface="Consolas"/>
              </a:rPr>
              <a:t> </a:t>
            </a:r>
            <a:endParaRPr/>
          </a:p>
          <a:p>
            <a:pPr indent="-171450" lvl="0" marL="177800" marR="0" rtl="0" algn="l">
              <a:lnSpc>
                <a:spcPct val="8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You can delete an action </a:t>
            </a:r>
            <a:endParaRPr b="0" i="0" sz="2100" u="none" cap="none" strike="noStrike">
              <a:solidFill>
                <a:schemeClr val="dk1"/>
              </a:solidFill>
              <a:latin typeface="Calibri"/>
              <a:ea typeface="Calibri"/>
              <a:cs typeface="Calibri"/>
              <a:sym typeface="Calibri"/>
            </a:endParaRPr>
          </a:p>
          <a:p>
            <a:pPr indent="0" lvl="0" marL="177800" marR="0" rtl="0" algn="l">
              <a:lnSpc>
                <a:spcPct val="100000"/>
              </a:lnSpc>
              <a:spcBef>
                <a:spcPts val="800"/>
              </a:spcBef>
              <a:spcAft>
                <a:spcPts val="0"/>
              </a:spcAft>
              <a:buClr>
                <a:schemeClr val="dk1"/>
              </a:buClr>
              <a:buFont typeface="Arial"/>
              <a:buNone/>
            </a:pPr>
            <a:r>
              <a:rPr lang="en" sz="1400">
                <a:latin typeface="Consolas"/>
                <a:ea typeface="Consolas"/>
                <a:cs typeface="Consolas"/>
                <a:sym typeface="Consolas"/>
              </a:rPr>
              <a:t>bx </a:t>
            </a:r>
            <a:r>
              <a:rPr b="0" i="0" lang="en" sz="1400" u="none" cap="none" strike="noStrike">
                <a:solidFill>
                  <a:schemeClr val="dk1"/>
                </a:solidFill>
                <a:latin typeface="Consolas"/>
                <a:ea typeface="Consolas"/>
                <a:cs typeface="Consolas"/>
                <a:sym typeface="Consolas"/>
              </a:rPr>
              <a:t>wsk action delete hello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0" name="Shape 590"/>
        <p:cNvGrpSpPr/>
        <p:nvPr/>
      </p:nvGrpSpPr>
      <p:grpSpPr>
        <a:xfrm>
          <a:off x="0" y="0"/>
          <a:ext cx="0" cy="0"/>
          <a:chOff x="0" y="0"/>
          <a:chExt cx="0" cy="0"/>
        </a:xfrm>
      </p:grpSpPr>
      <p:sp>
        <p:nvSpPr>
          <p:cNvPr id="591" name="Shape 59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Font typeface="Calibri"/>
              <a:buNone/>
            </a:pPr>
            <a:r>
              <a:rPr b="1" i="0" lang="en" sz="3300" u="none" cap="none" strike="noStrike">
                <a:solidFill>
                  <a:schemeClr val="dk1"/>
                </a:solidFill>
                <a:latin typeface="Calibri"/>
                <a:ea typeface="Calibri"/>
                <a:cs typeface="Calibri"/>
                <a:sym typeface="Calibri"/>
              </a:rPr>
              <a:t>Passing parameters to actions</a:t>
            </a:r>
            <a:endParaRPr b="0" i="0" sz="3300" u="none" cap="none" strike="noStrike">
              <a:solidFill>
                <a:schemeClr val="dk1"/>
              </a:solidFill>
              <a:latin typeface="Calibri"/>
              <a:ea typeface="Calibri"/>
              <a:cs typeface="Calibri"/>
              <a:sym typeface="Calibri"/>
            </a:endParaRPr>
          </a:p>
        </p:txBody>
      </p:sp>
      <p:sp>
        <p:nvSpPr>
          <p:cNvPr id="592" name="Shape 59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171450" lvl="0" marL="177800" marR="0" rtl="0" algn="l">
              <a:lnSpc>
                <a:spcPct val="90000"/>
              </a:lnSpc>
              <a:spcBef>
                <a:spcPts val="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Change (and save) your hello action as follows </a:t>
            </a:r>
            <a:endParaRPr b="0" i="0" sz="2100" u="none" cap="none" strike="noStrike">
              <a:solidFill>
                <a:schemeClr val="dk1"/>
              </a:solidFill>
              <a:latin typeface="Calibri"/>
              <a:ea typeface="Calibri"/>
              <a:cs typeface="Calibri"/>
              <a:sym typeface="Calibri"/>
            </a:endParaRPr>
          </a:p>
          <a:p>
            <a:pPr indent="0" lvl="0" marL="177800" marR="0" rtl="0" algn="l">
              <a:lnSpc>
                <a:spcPct val="100000"/>
              </a:lnSpc>
              <a:spcBef>
                <a:spcPts val="800"/>
              </a:spcBef>
              <a:spcAft>
                <a:spcPts val="0"/>
              </a:spcAft>
              <a:buClr>
                <a:schemeClr val="dk1"/>
              </a:buClr>
              <a:buFont typeface="Arial"/>
              <a:buNone/>
            </a:pPr>
            <a:r>
              <a:rPr b="0" i="0" lang="en" sz="1400" u="none" cap="none" strike="noStrike">
                <a:solidFill>
                  <a:schemeClr val="dk1"/>
                </a:solidFill>
                <a:latin typeface="Consolas"/>
                <a:ea typeface="Consolas"/>
                <a:cs typeface="Consolas"/>
                <a:sym typeface="Consolas"/>
              </a:rPr>
              <a:t>function main(msg) {</a:t>
            </a:r>
            <a:br>
              <a:rPr b="0" i="0" lang="en" sz="1400" u="none" cap="none" strike="noStrike">
                <a:solidFill>
                  <a:schemeClr val="dk1"/>
                </a:solidFill>
                <a:latin typeface="Consolas"/>
                <a:ea typeface="Consolas"/>
                <a:cs typeface="Consolas"/>
                <a:sym typeface="Consolas"/>
              </a:rPr>
            </a:br>
            <a:r>
              <a:rPr b="0" i="0" lang="en" sz="1400" u="none" cap="none" strike="noStrike">
                <a:solidFill>
                  <a:schemeClr val="dk1"/>
                </a:solidFill>
                <a:latin typeface="Consolas"/>
                <a:ea typeface="Consolas"/>
                <a:cs typeface="Consolas"/>
                <a:sym typeface="Consolas"/>
              </a:rPr>
              <a:t>    return { message: "Hello, " + msg.name + " from " + msg.place };</a:t>
            </a:r>
            <a:br>
              <a:rPr b="0" i="0" lang="en" sz="1400" u="none" cap="none" strike="noStrike">
                <a:solidFill>
                  <a:schemeClr val="dk1"/>
                </a:solidFill>
                <a:latin typeface="Consolas"/>
                <a:ea typeface="Consolas"/>
                <a:cs typeface="Consolas"/>
                <a:sym typeface="Consolas"/>
              </a:rPr>
            </a:br>
            <a:r>
              <a:rPr b="0" i="0" lang="en" sz="1400" u="none" cap="none" strike="noStrike">
                <a:solidFill>
                  <a:schemeClr val="dk1"/>
                </a:solidFill>
                <a:latin typeface="Consolas"/>
                <a:ea typeface="Consolas"/>
                <a:cs typeface="Consolas"/>
                <a:sym typeface="Consolas"/>
              </a:rPr>
              <a:t>}</a:t>
            </a:r>
            <a:endParaRP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Create the action</a:t>
            </a:r>
            <a:endParaRPr/>
          </a:p>
          <a:p>
            <a:pPr indent="0" lvl="0" marL="177800" marR="0" rtl="0" algn="l">
              <a:lnSpc>
                <a:spcPct val="100000"/>
              </a:lnSpc>
              <a:spcBef>
                <a:spcPts val="800"/>
              </a:spcBef>
              <a:spcAft>
                <a:spcPts val="0"/>
              </a:spcAft>
              <a:buClr>
                <a:schemeClr val="dk1"/>
              </a:buClr>
              <a:buFont typeface="Arial"/>
              <a:buNone/>
            </a:pPr>
            <a:r>
              <a:rPr lang="en" sz="1400">
                <a:latin typeface="Consolas"/>
                <a:ea typeface="Consolas"/>
                <a:cs typeface="Consolas"/>
                <a:sym typeface="Consolas"/>
              </a:rPr>
              <a:t>bx </a:t>
            </a:r>
            <a:r>
              <a:rPr b="0" i="0" lang="en" sz="1400" u="none" cap="none" strike="noStrike">
                <a:solidFill>
                  <a:schemeClr val="dk1"/>
                </a:solidFill>
                <a:latin typeface="Consolas"/>
                <a:ea typeface="Consolas"/>
                <a:cs typeface="Consolas"/>
                <a:sym typeface="Consolas"/>
              </a:rPr>
              <a:t>wsk action create hello2 </a:t>
            </a:r>
            <a:r>
              <a:rPr lang="en" sz="1400">
                <a:latin typeface="Consolas"/>
                <a:ea typeface="Consolas"/>
                <a:cs typeface="Consolas"/>
                <a:sym typeface="Consolas"/>
              </a:rPr>
              <a:t>hellowithparams</a:t>
            </a:r>
            <a:r>
              <a:rPr b="0" i="0" lang="en" sz="1400" u="none" cap="none" strike="noStrike">
                <a:solidFill>
                  <a:schemeClr val="dk1"/>
                </a:solidFill>
                <a:latin typeface="Consolas"/>
                <a:ea typeface="Consolas"/>
                <a:cs typeface="Consolas"/>
                <a:sym typeface="Consolas"/>
              </a:rPr>
              <a:t>.js </a:t>
            </a:r>
            <a:endParaRP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You can pass named parameters as JSON payload or via the CLI </a:t>
            </a:r>
            <a:endParaRPr b="0" i="0" sz="2100" u="none" cap="none" strike="noStrike">
              <a:solidFill>
                <a:schemeClr val="dk1"/>
              </a:solidFill>
              <a:latin typeface="Calibri"/>
              <a:ea typeface="Calibri"/>
              <a:cs typeface="Calibri"/>
              <a:sym typeface="Calibri"/>
            </a:endParaRPr>
          </a:p>
          <a:p>
            <a:pPr indent="0" lvl="0" marL="177800" marR="0" rtl="0" algn="l">
              <a:lnSpc>
                <a:spcPct val="90000"/>
              </a:lnSpc>
              <a:spcBef>
                <a:spcPts val="800"/>
              </a:spcBef>
              <a:spcAft>
                <a:spcPts val="0"/>
              </a:spcAft>
              <a:buClr>
                <a:schemeClr val="dk1"/>
              </a:buClr>
              <a:buFont typeface="Arial"/>
              <a:buNone/>
            </a:pPr>
            <a:r>
              <a:rPr b="0" i="0" lang="en" sz="1400" u="none" cap="none" strike="noStrike">
                <a:solidFill>
                  <a:schemeClr val="dk1"/>
                </a:solidFill>
                <a:latin typeface="Consolas"/>
                <a:ea typeface="Consolas"/>
                <a:cs typeface="Consolas"/>
                <a:sym typeface="Consolas"/>
              </a:rPr>
              <a:t>wsk action invoke -b hello2 -p name "Bernie" -p place "Vermont" --result</a:t>
            </a:r>
            <a:br>
              <a:rPr b="0" i="0" lang="en" sz="1400" u="none" cap="none" strike="noStrike">
                <a:solidFill>
                  <a:schemeClr val="dk1"/>
                </a:solidFill>
                <a:latin typeface="Consolas"/>
                <a:ea typeface="Consolas"/>
                <a:cs typeface="Consolas"/>
                <a:sym typeface="Consolas"/>
              </a:rPr>
            </a:br>
            <a:r>
              <a:rPr b="0" i="0" lang="en" sz="1400" u="none" cap="none" strike="noStrike">
                <a:solidFill>
                  <a:schemeClr val="dk1"/>
                </a:solidFill>
                <a:latin typeface="Consolas"/>
                <a:ea typeface="Consolas"/>
                <a:cs typeface="Consolas"/>
                <a:sym typeface="Consolas"/>
              </a:rPr>
              <a:t>{</a:t>
            </a:r>
            <a:br>
              <a:rPr b="0" i="0" lang="en" sz="1400" u="none" cap="none" strike="noStrike">
                <a:solidFill>
                  <a:schemeClr val="dk1"/>
                </a:solidFill>
                <a:latin typeface="Consolas"/>
                <a:ea typeface="Consolas"/>
                <a:cs typeface="Consolas"/>
                <a:sym typeface="Consolas"/>
              </a:rPr>
            </a:br>
            <a:r>
              <a:rPr b="0" i="0" lang="en" sz="1400" u="none" cap="none" strike="noStrike">
                <a:solidFill>
                  <a:schemeClr val="dk1"/>
                </a:solidFill>
                <a:latin typeface="Consolas"/>
                <a:ea typeface="Consolas"/>
                <a:cs typeface="Consolas"/>
                <a:sym typeface="Consolas"/>
              </a:rPr>
              <a:t>    "message": "Hello, Bernie from Vermont"</a:t>
            </a:r>
            <a:br>
              <a:rPr b="0" i="0" lang="en" sz="1400" u="none" cap="none" strike="noStrike">
                <a:solidFill>
                  <a:schemeClr val="dk1"/>
                </a:solidFill>
                <a:latin typeface="Consolas"/>
                <a:ea typeface="Consolas"/>
                <a:cs typeface="Consolas"/>
                <a:sym typeface="Consolas"/>
              </a:rPr>
            </a:br>
            <a:r>
              <a:rPr b="0" i="0" lang="en" sz="1400" u="none" cap="none" strike="noStrike">
                <a:solidFill>
                  <a:schemeClr val="dk1"/>
                </a:solidFill>
                <a:latin typeface="Consolas"/>
                <a:ea typeface="Consolas"/>
                <a:cs typeface="Consolas"/>
                <a:sym typeface="Consolas"/>
              </a:rPr>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Shape 59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Font typeface="Calibri"/>
              <a:buNone/>
            </a:pPr>
            <a:r>
              <a:rPr b="1" i="0" lang="en" sz="3300" u="none" cap="none" strike="noStrike">
                <a:solidFill>
                  <a:schemeClr val="dk1"/>
                </a:solidFill>
                <a:latin typeface="Calibri"/>
                <a:ea typeface="Calibri"/>
                <a:cs typeface="Calibri"/>
                <a:sym typeface="Calibri"/>
              </a:rPr>
              <a:t>Using actions to call an external API</a:t>
            </a:r>
            <a:endParaRPr/>
          </a:p>
        </p:txBody>
      </p:sp>
      <p:sp>
        <p:nvSpPr>
          <p:cNvPr id="599" name="Shape 59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177800" marR="0" rtl="0" algn="l">
              <a:lnSpc>
                <a:spcPct val="100000"/>
              </a:lnSpc>
              <a:spcBef>
                <a:spcPts val="0"/>
              </a:spcBef>
              <a:spcAft>
                <a:spcPts val="0"/>
              </a:spcAft>
              <a:buClr>
                <a:schemeClr val="dk1"/>
              </a:buClr>
              <a:buFont typeface="Arial"/>
              <a:buNone/>
            </a:pPr>
            <a:r>
              <a:rPr b="0" i="0" lang="en" sz="900" u="none" cap="none" strike="noStrike">
                <a:solidFill>
                  <a:schemeClr val="dk1"/>
                </a:solidFill>
                <a:latin typeface="Consolas"/>
                <a:ea typeface="Consolas"/>
                <a:cs typeface="Consolas"/>
                <a:sym typeface="Consolas"/>
              </a:rPr>
              <a:t>var request = require("request");</a:t>
            </a:r>
            <a:br>
              <a:rPr b="0" i="0" lang="en" sz="900" u="none" cap="none" strike="noStrike">
                <a:solidFill>
                  <a:schemeClr val="dk1"/>
                </a:solidFill>
                <a:latin typeface="Consolas"/>
                <a:ea typeface="Consolas"/>
                <a:cs typeface="Consolas"/>
                <a:sym typeface="Consolas"/>
              </a:rPr>
            </a:br>
            <a:br>
              <a:rPr b="0" i="0" lang="en" sz="900" u="none" cap="none" strike="noStrike">
                <a:solidFill>
                  <a:schemeClr val="dk1"/>
                </a:solidFill>
                <a:latin typeface="Consolas"/>
                <a:ea typeface="Consolas"/>
                <a:cs typeface="Consolas"/>
                <a:sym typeface="Consolas"/>
              </a:rPr>
            </a:br>
            <a:r>
              <a:rPr b="0" i="0" lang="en" sz="900" u="none" cap="none" strike="noStrike">
                <a:solidFill>
                  <a:schemeClr val="dk1"/>
                </a:solidFill>
                <a:latin typeface="Consolas"/>
                <a:ea typeface="Consolas"/>
                <a:cs typeface="Consolas"/>
                <a:sym typeface="Consolas"/>
              </a:rPr>
              <a:t>function main(msg) {</a:t>
            </a:r>
            <a:br>
              <a:rPr b="0" i="0" lang="en" sz="900" u="none" cap="none" strike="noStrike">
                <a:solidFill>
                  <a:schemeClr val="dk1"/>
                </a:solidFill>
                <a:latin typeface="Consolas"/>
                <a:ea typeface="Consolas"/>
                <a:cs typeface="Consolas"/>
                <a:sym typeface="Consolas"/>
              </a:rPr>
            </a:br>
            <a:r>
              <a:rPr b="0" i="0" lang="en" sz="900" u="none" cap="none" strike="noStrike">
                <a:solidFill>
                  <a:schemeClr val="dk1"/>
                </a:solidFill>
                <a:latin typeface="Consolas"/>
                <a:ea typeface="Consolas"/>
                <a:cs typeface="Consolas"/>
                <a:sym typeface="Consolas"/>
              </a:rPr>
              <a:t>    var location = msg.location || "Vermont";</a:t>
            </a:r>
            <a:br>
              <a:rPr b="0" i="0" lang="en" sz="900" u="none" cap="none" strike="noStrike">
                <a:solidFill>
                  <a:schemeClr val="dk1"/>
                </a:solidFill>
                <a:latin typeface="Consolas"/>
                <a:ea typeface="Consolas"/>
                <a:cs typeface="Consolas"/>
                <a:sym typeface="Consolas"/>
              </a:rPr>
            </a:br>
            <a:r>
              <a:rPr b="0" i="0" lang="en" sz="900" u="none" cap="none" strike="noStrike">
                <a:solidFill>
                  <a:schemeClr val="dk1"/>
                </a:solidFill>
                <a:latin typeface="Consolas"/>
                <a:ea typeface="Consolas"/>
                <a:cs typeface="Consolas"/>
                <a:sym typeface="Consolas"/>
              </a:rPr>
              <a:t>    var url = "https://query.yahooapis.com/v1/public/yql?q=select item.condition from weather.forecast where woeid in (select woeid from geo.places(1) where text='" + location + "')&amp;format=json";</a:t>
            </a:r>
            <a:br>
              <a:rPr b="0" i="0" lang="en" sz="900" u="none" cap="none" strike="noStrike">
                <a:solidFill>
                  <a:schemeClr val="dk1"/>
                </a:solidFill>
                <a:latin typeface="Consolas"/>
                <a:ea typeface="Consolas"/>
                <a:cs typeface="Consolas"/>
                <a:sym typeface="Consolas"/>
              </a:rPr>
            </a:br>
            <a:br>
              <a:rPr b="0" i="0" lang="en" sz="900" u="none" cap="none" strike="noStrike">
                <a:solidFill>
                  <a:schemeClr val="dk1"/>
                </a:solidFill>
                <a:latin typeface="Consolas"/>
                <a:ea typeface="Consolas"/>
                <a:cs typeface="Consolas"/>
                <a:sym typeface="Consolas"/>
              </a:rPr>
            </a:br>
            <a:r>
              <a:rPr b="0" i="0" lang="en" sz="900" u="none" cap="none" strike="noStrike">
                <a:solidFill>
                  <a:schemeClr val="dk1"/>
                </a:solidFill>
                <a:latin typeface="Consolas"/>
                <a:ea typeface="Consolas"/>
                <a:cs typeface="Consolas"/>
                <a:sym typeface="Consolas"/>
              </a:rPr>
              <a:t>    return new Promise(function(resolve, reject) {</a:t>
            </a:r>
            <a:br>
              <a:rPr b="0" i="0" lang="en" sz="900" u="none" cap="none" strike="noStrike">
                <a:solidFill>
                  <a:schemeClr val="dk1"/>
                </a:solidFill>
                <a:latin typeface="Consolas"/>
                <a:ea typeface="Consolas"/>
                <a:cs typeface="Consolas"/>
                <a:sym typeface="Consolas"/>
              </a:rPr>
            </a:br>
            <a:r>
              <a:rPr b="0" i="0" lang="en" sz="900" u="none" cap="none" strike="noStrike">
                <a:solidFill>
                  <a:schemeClr val="dk1"/>
                </a:solidFill>
                <a:latin typeface="Consolas"/>
                <a:ea typeface="Consolas"/>
                <a:cs typeface="Consolas"/>
                <a:sym typeface="Consolas"/>
              </a:rPr>
              <a:t>        request.get(url, function(error, response, body) {</a:t>
            </a:r>
            <a:br>
              <a:rPr b="0" i="0" lang="en" sz="900" u="none" cap="none" strike="noStrike">
                <a:solidFill>
                  <a:schemeClr val="dk1"/>
                </a:solidFill>
                <a:latin typeface="Consolas"/>
                <a:ea typeface="Consolas"/>
                <a:cs typeface="Consolas"/>
                <a:sym typeface="Consolas"/>
              </a:rPr>
            </a:br>
            <a:r>
              <a:rPr b="0" i="0" lang="en" sz="900" u="none" cap="none" strike="noStrike">
                <a:solidFill>
                  <a:schemeClr val="dk1"/>
                </a:solidFill>
                <a:latin typeface="Consolas"/>
                <a:ea typeface="Consolas"/>
                <a:cs typeface="Consolas"/>
                <a:sym typeface="Consolas"/>
              </a:rPr>
              <a:t>            if (error) {</a:t>
            </a:r>
            <a:br>
              <a:rPr b="0" i="0" lang="en" sz="900" u="none" cap="none" strike="noStrike">
                <a:solidFill>
                  <a:schemeClr val="dk1"/>
                </a:solidFill>
                <a:latin typeface="Consolas"/>
                <a:ea typeface="Consolas"/>
                <a:cs typeface="Consolas"/>
                <a:sym typeface="Consolas"/>
              </a:rPr>
            </a:br>
            <a:r>
              <a:rPr b="0" i="0" lang="en" sz="900" u="none" cap="none" strike="noStrike">
                <a:solidFill>
                  <a:schemeClr val="dk1"/>
                </a:solidFill>
                <a:latin typeface="Consolas"/>
                <a:ea typeface="Consolas"/>
                <a:cs typeface="Consolas"/>
                <a:sym typeface="Consolas"/>
              </a:rPr>
              <a:t>                reject(error);</a:t>
            </a:r>
            <a:br>
              <a:rPr b="0" i="0" lang="en" sz="900" u="none" cap="none" strike="noStrike">
                <a:solidFill>
                  <a:schemeClr val="dk1"/>
                </a:solidFill>
                <a:latin typeface="Consolas"/>
                <a:ea typeface="Consolas"/>
                <a:cs typeface="Consolas"/>
                <a:sym typeface="Consolas"/>
              </a:rPr>
            </a:br>
            <a:r>
              <a:rPr b="0" i="0" lang="en" sz="900" u="none" cap="none" strike="noStrike">
                <a:solidFill>
                  <a:schemeClr val="dk1"/>
                </a:solidFill>
                <a:latin typeface="Consolas"/>
                <a:ea typeface="Consolas"/>
                <a:cs typeface="Consolas"/>
                <a:sym typeface="Consolas"/>
              </a:rPr>
              <a:t>            }</a:t>
            </a:r>
            <a:br>
              <a:rPr b="0" i="0" lang="en" sz="900" u="none" cap="none" strike="noStrike">
                <a:solidFill>
                  <a:schemeClr val="dk1"/>
                </a:solidFill>
                <a:latin typeface="Consolas"/>
                <a:ea typeface="Consolas"/>
                <a:cs typeface="Consolas"/>
                <a:sym typeface="Consolas"/>
              </a:rPr>
            </a:br>
            <a:r>
              <a:rPr b="0" i="0" lang="en" sz="900" u="none" cap="none" strike="noStrike">
                <a:solidFill>
                  <a:schemeClr val="dk1"/>
                </a:solidFill>
                <a:latin typeface="Consolas"/>
                <a:ea typeface="Consolas"/>
                <a:cs typeface="Consolas"/>
                <a:sym typeface="Consolas"/>
              </a:rPr>
              <a:t>            else {</a:t>
            </a:r>
            <a:br>
              <a:rPr b="0" i="0" lang="en" sz="900" u="none" cap="none" strike="noStrike">
                <a:solidFill>
                  <a:schemeClr val="dk1"/>
                </a:solidFill>
                <a:latin typeface="Consolas"/>
                <a:ea typeface="Consolas"/>
                <a:cs typeface="Consolas"/>
                <a:sym typeface="Consolas"/>
              </a:rPr>
            </a:br>
            <a:r>
              <a:rPr b="0" i="0" lang="en" sz="900" u="none" cap="none" strike="noStrike">
                <a:solidFill>
                  <a:schemeClr val="dk1"/>
                </a:solidFill>
                <a:latin typeface="Consolas"/>
                <a:ea typeface="Consolas"/>
                <a:cs typeface="Consolas"/>
                <a:sym typeface="Consolas"/>
              </a:rPr>
              <a:t>                var condition = JSON.parse(body).query.results.channel.item.condition;</a:t>
            </a:r>
            <a:br>
              <a:rPr b="0" i="0" lang="en" sz="900" u="none" cap="none" strike="noStrike">
                <a:solidFill>
                  <a:schemeClr val="dk1"/>
                </a:solidFill>
                <a:latin typeface="Consolas"/>
                <a:ea typeface="Consolas"/>
                <a:cs typeface="Consolas"/>
                <a:sym typeface="Consolas"/>
              </a:rPr>
            </a:br>
            <a:r>
              <a:rPr b="0" i="0" lang="en" sz="900" u="none" cap="none" strike="noStrike">
                <a:solidFill>
                  <a:schemeClr val="dk1"/>
                </a:solidFill>
                <a:latin typeface="Consolas"/>
                <a:ea typeface="Consolas"/>
                <a:cs typeface="Consolas"/>
                <a:sym typeface="Consolas"/>
              </a:rPr>
              <a:t>                var text = condition.text;</a:t>
            </a:r>
            <a:br>
              <a:rPr b="0" i="0" lang="en" sz="900" u="none" cap="none" strike="noStrike">
                <a:solidFill>
                  <a:schemeClr val="dk1"/>
                </a:solidFill>
                <a:latin typeface="Consolas"/>
                <a:ea typeface="Consolas"/>
                <a:cs typeface="Consolas"/>
                <a:sym typeface="Consolas"/>
              </a:rPr>
            </a:br>
            <a:r>
              <a:rPr b="0" i="0" lang="en" sz="900" u="none" cap="none" strike="noStrike">
                <a:solidFill>
                  <a:schemeClr val="dk1"/>
                </a:solidFill>
                <a:latin typeface="Consolas"/>
                <a:ea typeface="Consolas"/>
                <a:cs typeface="Consolas"/>
                <a:sym typeface="Consolas"/>
              </a:rPr>
              <a:t>                var temperature = condition.temp;</a:t>
            </a:r>
            <a:br>
              <a:rPr b="0" i="0" lang="en" sz="900" u="none" cap="none" strike="noStrike">
                <a:solidFill>
                  <a:schemeClr val="dk1"/>
                </a:solidFill>
                <a:latin typeface="Consolas"/>
                <a:ea typeface="Consolas"/>
                <a:cs typeface="Consolas"/>
                <a:sym typeface="Consolas"/>
              </a:rPr>
            </a:br>
            <a:r>
              <a:rPr b="0" i="0" lang="en" sz="900" u="none" cap="none" strike="noStrike">
                <a:solidFill>
                  <a:schemeClr val="dk1"/>
                </a:solidFill>
                <a:latin typeface="Consolas"/>
                <a:ea typeface="Consolas"/>
                <a:cs typeface="Consolas"/>
                <a:sym typeface="Consolas"/>
              </a:rPr>
              <a:t>                var output = "It is " + temperature + " degrees in " + location + " and " + text;</a:t>
            </a:r>
            <a:br>
              <a:rPr b="0" i="0" lang="en" sz="900" u="none" cap="none" strike="noStrike">
                <a:solidFill>
                  <a:schemeClr val="dk1"/>
                </a:solidFill>
                <a:latin typeface="Consolas"/>
                <a:ea typeface="Consolas"/>
                <a:cs typeface="Consolas"/>
                <a:sym typeface="Consolas"/>
              </a:rPr>
            </a:br>
            <a:br>
              <a:rPr b="0" i="0" lang="en" sz="900" u="none" cap="none" strike="noStrike">
                <a:solidFill>
                  <a:schemeClr val="dk1"/>
                </a:solidFill>
                <a:latin typeface="Consolas"/>
                <a:ea typeface="Consolas"/>
                <a:cs typeface="Consolas"/>
                <a:sym typeface="Consolas"/>
              </a:rPr>
            </a:br>
            <a:r>
              <a:rPr b="0" i="0" lang="en" sz="900" u="none" cap="none" strike="noStrike">
                <a:solidFill>
                  <a:schemeClr val="dk1"/>
                </a:solidFill>
                <a:latin typeface="Consolas"/>
                <a:ea typeface="Consolas"/>
                <a:cs typeface="Consolas"/>
                <a:sym typeface="Consolas"/>
              </a:rPr>
              <a:t>                resolve({msg: output});</a:t>
            </a:r>
            <a:br>
              <a:rPr b="0" i="0" lang="en" sz="900" u="none" cap="none" strike="noStrike">
                <a:solidFill>
                  <a:schemeClr val="dk1"/>
                </a:solidFill>
                <a:latin typeface="Consolas"/>
                <a:ea typeface="Consolas"/>
                <a:cs typeface="Consolas"/>
                <a:sym typeface="Consolas"/>
              </a:rPr>
            </a:br>
            <a:r>
              <a:rPr b="0" i="0" lang="en" sz="900" u="none" cap="none" strike="noStrike">
                <a:solidFill>
                  <a:schemeClr val="dk1"/>
                </a:solidFill>
                <a:latin typeface="Consolas"/>
                <a:ea typeface="Consolas"/>
                <a:cs typeface="Consolas"/>
                <a:sym typeface="Consolas"/>
              </a:rPr>
              <a:t>            }</a:t>
            </a:r>
            <a:br>
              <a:rPr b="0" i="0" lang="en" sz="900" u="none" cap="none" strike="noStrike">
                <a:solidFill>
                  <a:schemeClr val="dk1"/>
                </a:solidFill>
                <a:latin typeface="Consolas"/>
                <a:ea typeface="Consolas"/>
                <a:cs typeface="Consolas"/>
                <a:sym typeface="Consolas"/>
              </a:rPr>
            </a:br>
            <a:r>
              <a:rPr b="0" i="0" lang="en" sz="900" u="none" cap="none" strike="noStrike">
                <a:solidFill>
                  <a:schemeClr val="dk1"/>
                </a:solidFill>
                <a:latin typeface="Consolas"/>
                <a:ea typeface="Consolas"/>
                <a:cs typeface="Consolas"/>
                <a:sym typeface="Consolas"/>
              </a:rPr>
              <a:t>        });</a:t>
            </a:r>
            <a:br>
              <a:rPr b="0" i="0" lang="en" sz="900" u="none" cap="none" strike="noStrike">
                <a:solidFill>
                  <a:schemeClr val="dk1"/>
                </a:solidFill>
                <a:latin typeface="Consolas"/>
                <a:ea typeface="Consolas"/>
                <a:cs typeface="Consolas"/>
                <a:sym typeface="Consolas"/>
              </a:rPr>
            </a:br>
            <a:r>
              <a:rPr b="0" i="0" lang="en" sz="900" u="none" cap="none" strike="noStrike">
                <a:solidFill>
                  <a:schemeClr val="dk1"/>
                </a:solidFill>
                <a:latin typeface="Consolas"/>
                <a:ea typeface="Consolas"/>
                <a:cs typeface="Consolas"/>
                <a:sym typeface="Consolas"/>
              </a:rPr>
              <a:t>    });</a:t>
            </a:r>
            <a:br>
              <a:rPr b="0" i="0" lang="en" sz="900" u="none" cap="none" strike="noStrike">
                <a:solidFill>
                  <a:schemeClr val="dk1"/>
                </a:solidFill>
                <a:latin typeface="Consolas"/>
                <a:ea typeface="Consolas"/>
                <a:cs typeface="Consolas"/>
                <a:sym typeface="Consolas"/>
              </a:rPr>
            </a:br>
            <a:r>
              <a:rPr b="0" i="0" lang="en" sz="900" u="none" cap="none" strike="noStrike">
                <a:solidFill>
                  <a:schemeClr val="dk1"/>
                </a:solidFill>
                <a:latin typeface="Consolas"/>
                <a:ea typeface="Consolas"/>
                <a:cs typeface="Consolas"/>
                <a:sym typeface="Consolas"/>
              </a:rPr>
              <a:t>}</a:t>
            </a:r>
            <a:endParaRPr/>
          </a:p>
          <a:p>
            <a:pPr indent="-139700" lvl="0" marL="177800" marR="0" rtl="0" algn="l">
              <a:lnSpc>
                <a:spcPct val="70000"/>
              </a:lnSpc>
              <a:spcBef>
                <a:spcPts val="800"/>
              </a:spcBef>
              <a:spcAft>
                <a:spcPts val="0"/>
              </a:spcAft>
              <a:buClr>
                <a:schemeClr val="dk1"/>
              </a:buClr>
              <a:buSzPts val="700"/>
              <a:buFont typeface="Arial"/>
              <a:buNone/>
            </a:pPr>
            <a:r>
              <a:t/>
            </a:r>
            <a:endParaRPr b="0" i="0" sz="700" u="none" cap="none" strike="noStrik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3" name="Shape 603"/>
        <p:cNvGrpSpPr/>
        <p:nvPr/>
      </p:nvGrpSpPr>
      <p:grpSpPr>
        <a:xfrm>
          <a:off x="0" y="0"/>
          <a:ext cx="0" cy="0"/>
          <a:chOff x="0" y="0"/>
          <a:chExt cx="0" cy="0"/>
        </a:xfrm>
      </p:grpSpPr>
      <p:sp>
        <p:nvSpPr>
          <p:cNvPr id="604" name="Shape 60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Font typeface="Calibri"/>
              <a:buNone/>
            </a:pPr>
            <a:r>
              <a:rPr b="1" i="0" lang="en" sz="3300" u="none" cap="none" strike="noStrike">
                <a:solidFill>
                  <a:schemeClr val="dk1"/>
                </a:solidFill>
                <a:latin typeface="Calibri"/>
                <a:ea typeface="Calibri"/>
                <a:cs typeface="Calibri"/>
                <a:sym typeface="Calibri"/>
              </a:rPr>
              <a:t>Using actions to call an external API</a:t>
            </a:r>
            <a:endParaRPr b="0" i="0" sz="3300" u="none" cap="none" strike="noStrike">
              <a:solidFill>
                <a:schemeClr val="dk1"/>
              </a:solidFill>
              <a:latin typeface="Calibri"/>
              <a:ea typeface="Calibri"/>
              <a:cs typeface="Calibri"/>
              <a:sym typeface="Calibri"/>
            </a:endParaRPr>
          </a:p>
        </p:txBody>
      </p:sp>
      <p:sp>
        <p:nvSpPr>
          <p:cNvPr id="605" name="Shape 60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171450" lvl="0" marL="177800" marR="0" rtl="0" algn="l">
              <a:lnSpc>
                <a:spcPct val="90000"/>
              </a:lnSpc>
              <a:spcBef>
                <a:spcPts val="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Run the following commands to create the action and invoke it</a:t>
            </a:r>
            <a:endParaRPr/>
          </a:p>
          <a:p>
            <a:pPr indent="0" lvl="0" marL="177800" marR="0" rtl="0" algn="l">
              <a:lnSpc>
                <a:spcPct val="100000"/>
              </a:lnSpc>
              <a:spcBef>
                <a:spcPts val="800"/>
              </a:spcBef>
              <a:spcAft>
                <a:spcPts val="0"/>
              </a:spcAft>
              <a:buClr>
                <a:schemeClr val="dk1"/>
              </a:buClr>
              <a:buFont typeface="Arial"/>
              <a:buNone/>
            </a:pPr>
            <a:r>
              <a:rPr lang="en">
                <a:latin typeface="Consolas"/>
                <a:ea typeface="Consolas"/>
                <a:cs typeface="Consolas"/>
                <a:sym typeface="Consolas"/>
              </a:rPr>
              <a:t>bx </a:t>
            </a:r>
            <a:r>
              <a:rPr b="0" i="0" lang="en" sz="2100" u="none" cap="none" strike="noStrike">
                <a:solidFill>
                  <a:schemeClr val="dk1"/>
                </a:solidFill>
                <a:latin typeface="Consolas"/>
                <a:ea typeface="Consolas"/>
                <a:cs typeface="Consolas"/>
                <a:sym typeface="Consolas"/>
              </a:rPr>
              <a:t>wsk action create yahooWeather weather.js </a:t>
            </a:r>
            <a:endParaRPr/>
          </a:p>
          <a:p>
            <a:pPr indent="0" lvl="0" marL="177800" marR="0" rtl="0" algn="l">
              <a:lnSpc>
                <a:spcPct val="100000"/>
              </a:lnSpc>
              <a:spcBef>
                <a:spcPts val="800"/>
              </a:spcBef>
              <a:spcAft>
                <a:spcPts val="0"/>
              </a:spcAft>
              <a:buClr>
                <a:schemeClr val="dk1"/>
              </a:buClr>
              <a:buFont typeface="Arial"/>
              <a:buNone/>
            </a:pPr>
            <a:r>
              <a:rPr lang="en">
                <a:latin typeface="Consolas"/>
                <a:ea typeface="Consolas"/>
                <a:cs typeface="Consolas"/>
                <a:sym typeface="Consolas"/>
              </a:rPr>
              <a:t>bx </a:t>
            </a:r>
            <a:r>
              <a:rPr b="0" i="0" lang="en" sz="2100" u="none" cap="none" strike="noStrike">
                <a:solidFill>
                  <a:schemeClr val="dk1"/>
                </a:solidFill>
                <a:latin typeface="Consolas"/>
                <a:ea typeface="Consolas"/>
                <a:cs typeface="Consolas"/>
                <a:sym typeface="Consolas"/>
              </a:rPr>
              <a:t>wsk action invoke --blocking --result yahooWeather --param location "Brooklyn, NY" </a:t>
            </a:r>
            <a:endParaRPr/>
          </a:p>
          <a:p>
            <a:pPr indent="-38100" lvl="0" marL="177800" marR="0" rtl="0" algn="l">
              <a:lnSpc>
                <a:spcPct val="90000"/>
              </a:lnSpc>
              <a:spcBef>
                <a:spcPts val="800"/>
              </a:spcBef>
              <a:spcAft>
                <a:spcPts val="0"/>
              </a:spcAft>
              <a:buClr>
                <a:schemeClr val="dk1"/>
              </a:buClr>
              <a:buSzPts val="800"/>
              <a:buFont typeface="Arial"/>
              <a:buNone/>
            </a:pPr>
            <a:r>
              <a:rPr lang="en"/>
              <a:t>bx wsk action invoke --blocking --result yahooWeather --param location "Las Vegas"</a:t>
            </a:r>
            <a:endParaRPr/>
          </a:p>
          <a:p>
            <a:pPr indent="-38100" lvl="0" marL="177800" marR="0" rtl="0" algn="l">
              <a:lnSpc>
                <a:spcPct val="90000"/>
              </a:lnSpc>
              <a:spcBef>
                <a:spcPts val="800"/>
              </a:spcBef>
              <a:spcAft>
                <a:spcPts val="0"/>
              </a:spcAft>
              <a:buClr>
                <a:schemeClr val="dk1"/>
              </a:buClr>
              <a:buSzPts val="800"/>
              <a:buFont typeface="Arial"/>
              <a:buNone/>
            </a:pPr>
            <a:r>
              <a:rPr lang="en"/>
              <a:t>{</a:t>
            </a:r>
            <a:endParaRPr/>
          </a:p>
          <a:p>
            <a:pPr indent="-38100" lvl="0" marL="177800" marR="0" rtl="0" algn="l">
              <a:lnSpc>
                <a:spcPct val="90000"/>
              </a:lnSpc>
              <a:spcBef>
                <a:spcPts val="800"/>
              </a:spcBef>
              <a:spcAft>
                <a:spcPts val="0"/>
              </a:spcAft>
              <a:buClr>
                <a:schemeClr val="dk1"/>
              </a:buClr>
              <a:buSzPts val="800"/>
              <a:buFont typeface="Arial"/>
              <a:buNone/>
            </a:pPr>
            <a:r>
              <a:rPr lang="en"/>
              <a:t>    "msg": "It is 42 degrees in Las Vegas and Sunny"</a:t>
            </a:r>
            <a:endParaRPr/>
          </a:p>
          <a:p>
            <a:pPr indent="-38100" lvl="0" marL="177800" marR="0" rtl="0" algn="l">
              <a:lnSpc>
                <a:spcPct val="90000"/>
              </a:lnSpc>
              <a:spcBef>
                <a:spcPts val="800"/>
              </a:spcBef>
              <a:spcAft>
                <a:spcPts val="0"/>
              </a:spcAft>
              <a:buClr>
                <a:schemeClr val="dk1"/>
              </a:buClr>
              <a:buSzPts val="800"/>
              <a:buFont typeface="Arial"/>
              <a:buNone/>
            </a:pPr>
            <a:r>
              <a:rPr lang="en"/>
              <a:t>}</a:t>
            </a:r>
            <a:endParaRPr/>
          </a:p>
          <a:p>
            <a:pPr indent="-38100" lvl="0" marL="177800" marR="0" rtl="0" algn="l">
              <a:lnSpc>
                <a:spcPct val="90000"/>
              </a:lnSpc>
              <a:spcBef>
                <a:spcPts val="800"/>
              </a:spcBef>
              <a:spcAft>
                <a:spcPts val="0"/>
              </a:spcAft>
              <a:buClr>
                <a:schemeClr val="dk1"/>
              </a:buClr>
              <a:buSzPts val="2100"/>
              <a:buFont typeface="Arial"/>
              <a:buNone/>
            </a:pPr>
            <a:r>
              <a:t/>
            </a:r>
            <a:endParaRPr/>
          </a:p>
          <a:p>
            <a:pPr indent="-38100" lvl="0" marL="177800" marR="0" rtl="0" algn="l">
              <a:lnSpc>
                <a:spcPct val="90000"/>
              </a:lnSpc>
              <a:spcBef>
                <a:spcPts val="80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a:p>
            <a:pPr indent="0" lvl="0" marL="0" marR="0" rtl="0" algn="l">
              <a:lnSpc>
                <a:spcPct val="90000"/>
              </a:lnSpc>
              <a:spcBef>
                <a:spcPts val="80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09" name="Shape 609"/>
        <p:cNvGrpSpPr/>
        <p:nvPr/>
      </p:nvGrpSpPr>
      <p:grpSpPr>
        <a:xfrm>
          <a:off x="0" y="0"/>
          <a:ext cx="0" cy="0"/>
          <a:chOff x="0" y="0"/>
          <a:chExt cx="0" cy="0"/>
        </a:xfrm>
      </p:grpSpPr>
      <p:sp>
        <p:nvSpPr>
          <p:cNvPr id="610" name="Shape 61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Font typeface="Calibri"/>
              <a:buNone/>
            </a:pPr>
            <a:r>
              <a:rPr b="0" i="0" lang="en" sz="3300" u="none" cap="none" strike="noStrike">
                <a:solidFill>
                  <a:schemeClr val="dk1"/>
                </a:solidFill>
                <a:latin typeface="Calibri"/>
                <a:ea typeface="Calibri"/>
                <a:cs typeface="Calibri"/>
                <a:sym typeface="Calibri"/>
              </a:rPr>
              <a:t>Triggers and Rules</a:t>
            </a:r>
            <a:endParaRPr b="0" i="0" sz="3300" u="none" cap="none" strike="noStrike">
              <a:solidFill>
                <a:schemeClr val="dk1"/>
              </a:solidFill>
              <a:latin typeface="Calibri"/>
              <a:ea typeface="Calibri"/>
              <a:cs typeface="Calibri"/>
              <a:sym typeface="Calibri"/>
            </a:endParaRPr>
          </a:p>
        </p:txBody>
      </p:sp>
      <p:sp>
        <p:nvSpPr>
          <p:cNvPr id="611" name="Shape 61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171450" lvl="0" marL="177800" marR="0" rtl="0" algn="l">
              <a:lnSpc>
                <a:spcPct val="90000"/>
              </a:lnSpc>
              <a:spcBef>
                <a:spcPts val="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Let’s create a trigger to send user location updates:</a:t>
            </a:r>
            <a:endParaRPr/>
          </a:p>
          <a:p>
            <a:pPr indent="0" lvl="0" marL="177800" marR="0" rtl="0" algn="l">
              <a:lnSpc>
                <a:spcPct val="100000"/>
              </a:lnSpc>
              <a:spcBef>
                <a:spcPts val="800"/>
              </a:spcBef>
              <a:spcAft>
                <a:spcPts val="0"/>
              </a:spcAft>
              <a:buClr>
                <a:schemeClr val="dk1"/>
              </a:buClr>
              <a:buFont typeface="Arial"/>
              <a:buNone/>
            </a:pPr>
            <a:r>
              <a:rPr b="0" i="0" lang="en" sz="1400" u="none" cap="none" strike="noStrike">
                <a:solidFill>
                  <a:schemeClr val="dk1"/>
                </a:solidFill>
                <a:latin typeface="Consolas"/>
                <a:ea typeface="Consolas"/>
                <a:cs typeface="Consolas"/>
                <a:sym typeface="Consolas"/>
              </a:rPr>
              <a:t>wsk trigger create locationUpdate</a:t>
            </a:r>
            <a:br>
              <a:rPr b="0" i="0" lang="en" sz="1400" u="none" cap="none" strike="noStrike">
                <a:solidFill>
                  <a:schemeClr val="dk1"/>
                </a:solidFill>
                <a:latin typeface="Consolas"/>
                <a:ea typeface="Consolas"/>
                <a:cs typeface="Consolas"/>
                <a:sym typeface="Consolas"/>
              </a:rPr>
            </a:br>
            <a:r>
              <a:rPr b="0" i="0" lang="en" sz="1400" u="none" cap="none" strike="noStrike">
                <a:solidFill>
                  <a:schemeClr val="dk1"/>
                </a:solidFill>
                <a:latin typeface="Consolas"/>
                <a:ea typeface="Consolas"/>
                <a:cs typeface="Consolas"/>
                <a:sym typeface="Consolas"/>
              </a:rPr>
              <a:t>wsk trigger list </a:t>
            </a:r>
            <a:endParaRPr b="0" i="0" sz="2100" u="none" cap="none" strike="noStrike">
              <a:solidFill>
                <a:schemeClr val="dk1"/>
              </a:solidFill>
              <a:latin typeface="Calibri"/>
              <a:ea typeface="Calibri"/>
              <a:cs typeface="Calibri"/>
              <a:sym typeface="Calibri"/>
            </a:endParaRP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So far we have only created a named channel to which events can be fired. Now lets fire the trigger.</a:t>
            </a:r>
            <a:endParaRPr b="0" i="0" sz="2100" u="none" cap="none" strike="noStrike">
              <a:solidFill>
                <a:schemeClr val="dk1"/>
              </a:solidFill>
              <a:latin typeface="Calibri"/>
              <a:ea typeface="Calibri"/>
              <a:cs typeface="Calibri"/>
              <a:sym typeface="Calibri"/>
            </a:endParaRPr>
          </a:p>
          <a:p>
            <a:pPr indent="0" lvl="0" marL="177800" marR="0" rtl="0" algn="l">
              <a:lnSpc>
                <a:spcPct val="100000"/>
              </a:lnSpc>
              <a:spcBef>
                <a:spcPts val="800"/>
              </a:spcBef>
              <a:spcAft>
                <a:spcPts val="0"/>
              </a:spcAft>
              <a:buClr>
                <a:schemeClr val="dk1"/>
              </a:buClr>
              <a:buFont typeface="Arial"/>
              <a:buNone/>
            </a:pPr>
            <a:r>
              <a:rPr b="0" i="0" lang="en" sz="1400" u="none" cap="none" strike="noStrike">
                <a:solidFill>
                  <a:schemeClr val="dk1"/>
                </a:solidFill>
                <a:latin typeface="Consolas"/>
                <a:ea typeface="Consolas"/>
                <a:cs typeface="Consolas"/>
                <a:sym typeface="Consolas"/>
              </a:rPr>
              <a:t>wsk trigger fire locationUpdate -p name "Donald" -p place "Washington, D.C"</a:t>
            </a:r>
            <a:br>
              <a:rPr b="0" i="0" lang="en" sz="1400" u="none" cap="none" strike="noStrike">
                <a:solidFill>
                  <a:schemeClr val="dk1"/>
                </a:solidFill>
                <a:latin typeface="Consolas"/>
                <a:ea typeface="Consolas"/>
                <a:cs typeface="Consolas"/>
                <a:sym typeface="Consolas"/>
              </a:rPr>
            </a:br>
            <a:endParaRPr b="0" i="0" sz="1400" u="none" cap="none" strike="noStrike">
              <a:solidFill>
                <a:schemeClr val="dk1"/>
              </a:solidFill>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15" name="Shape 615"/>
        <p:cNvGrpSpPr/>
        <p:nvPr/>
      </p:nvGrpSpPr>
      <p:grpSpPr>
        <a:xfrm>
          <a:off x="0" y="0"/>
          <a:ext cx="0" cy="0"/>
          <a:chOff x="0" y="0"/>
          <a:chExt cx="0" cy="0"/>
        </a:xfrm>
      </p:grpSpPr>
      <p:sp>
        <p:nvSpPr>
          <p:cNvPr id="616" name="Shape 6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Font typeface="Calibri"/>
              <a:buNone/>
            </a:pPr>
            <a:r>
              <a:rPr b="0" i="0" lang="en" sz="3300" u="none" cap="none" strike="noStrike">
                <a:solidFill>
                  <a:schemeClr val="dk1"/>
                </a:solidFill>
                <a:latin typeface="Calibri"/>
                <a:ea typeface="Calibri"/>
                <a:cs typeface="Calibri"/>
                <a:sym typeface="Calibri"/>
              </a:rPr>
              <a:t>Triggers and Rules</a:t>
            </a:r>
            <a:endParaRPr b="0" i="0" sz="3300" u="none" cap="none" strike="noStrike">
              <a:solidFill>
                <a:schemeClr val="dk1"/>
              </a:solidFill>
              <a:latin typeface="Calibri"/>
              <a:ea typeface="Calibri"/>
              <a:cs typeface="Calibri"/>
              <a:sym typeface="Calibri"/>
            </a:endParaRPr>
          </a:p>
        </p:txBody>
      </p:sp>
      <p:sp>
        <p:nvSpPr>
          <p:cNvPr id="617" name="Shape 61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171450" lvl="0" marL="177800" marR="0" rtl="0" algn="l">
              <a:lnSpc>
                <a:spcPct val="90000"/>
              </a:lnSpc>
              <a:spcBef>
                <a:spcPts val="0"/>
              </a:spcBef>
              <a:spcAft>
                <a:spcPts val="0"/>
              </a:spcAft>
              <a:buClr>
                <a:schemeClr val="dk1"/>
              </a:buClr>
              <a:buSzPts val="2100"/>
              <a:buFont typeface="Arial"/>
              <a:buChar char="•"/>
            </a:pPr>
            <a:r>
              <a:rPr b="0" i="1" lang="en" sz="2100" u="none" cap="none" strike="noStrike">
                <a:solidFill>
                  <a:schemeClr val="dk1"/>
                </a:solidFill>
                <a:latin typeface="Calibri"/>
                <a:ea typeface="Calibri"/>
                <a:cs typeface="Calibri"/>
                <a:sym typeface="Calibri"/>
              </a:rPr>
              <a:t>Rules</a:t>
            </a:r>
            <a:r>
              <a:rPr b="0" i="0" lang="en" sz="2100" u="none" cap="none" strike="noStrike">
                <a:solidFill>
                  <a:schemeClr val="dk1"/>
                </a:solidFill>
                <a:latin typeface="Calibri"/>
                <a:ea typeface="Calibri"/>
                <a:cs typeface="Calibri"/>
                <a:sym typeface="Calibri"/>
              </a:rPr>
              <a:t> are used to associate a trigger with an action </a:t>
            </a:r>
            <a:endParaRPr b="0" i="0" sz="2100" u="none" cap="none" strike="noStrike">
              <a:solidFill>
                <a:schemeClr val="dk1"/>
              </a:solidFill>
              <a:latin typeface="Calibri"/>
              <a:ea typeface="Calibri"/>
              <a:cs typeface="Calibri"/>
              <a:sym typeface="Calibri"/>
            </a:endParaRPr>
          </a:p>
          <a:p>
            <a:pPr indent="0" lvl="0" marL="177800" marR="0" rtl="0" algn="l">
              <a:lnSpc>
                <a:spcPct val="100000"/>
              </a:lnSpc>
              <a:spcBef>
                <a:spcPts val="800"/>
              </a:spcBef>
              <a:spcAft>
                <a:spcPts val="0"/>
              </a:spcAft>
              <a:buClr>
                <a:schemeClr val="dk1"/>
              </a:buClr>
              <a:buFont typeface="Arial"/>
              <a:buNone/>
            </a:pPr>
            <a:r>
              <a:rPr b="0" i="0" lang="en" sz="1400" u="none" cap="none" strike="noStrike">
                <a:solidFill>
                  <a:schemeClr val="dk1"/>
                </a:solidFill>
                <a:latin typeface="Consolas"/>
                <a:ea typeface="Consolas"/>
                <a:cs typeface="Consolas"/>
                <a:sym typeface="Consolas"/>
              </a:rPr>
              <a:t>wsk rule create myRule locationUpdate hello </a:t>
            </a:r>
            <a:endParaRPr b="0" i="0" sz="1400" u="none" cap="none" strike="noStrike">
              <a:solidFill>
                <a:schemeClr val="dk1"/>
              </a:solidFill>
              <a:latin typeface="Consolas"/>
              <a:ea typeface="Consolas"/>
              <a:cs typeface="Consolas"/>
              <a:sym typeface="Consolas"/>
            </a:endParaRPr>
          </a:p>
          <a:p>
            <a:pPr indent="0" lvl="0" marL="177800" marR="0" rtl="0" algn="l">
              <a:lnSpc>
                <a:spcPct val="100000"/>
              </a:lnSpc>
              <a:spcBef>
                <a:spcPts val="800"/>
              </a:spcBef>
              <a:spcAft>
                <a:spcPts val="0"/>
              </a:spcAft>
              <a:buClr>
                <a:schemeClr val="dk1"/>
              </a:buClr>
              <a:buFont typeface="Arial"/>
              <a:buNone/>
            </a:pPr>
            <a:r>
              <a:rPr b="0" i="0" lang="en" sz="1400" u="none" cap="none" strike="noStrike">
                <a:solidFill>
                  <a:schemeClr val="dk1"/>
                </a:solidFill>
                <a:latin typeface="Consolas"/>
                <a:ea typeface="Consolas"/>
                <a:cs typeface="Consolas"/>
                <a:sym typeface="Consolas"/>
              </a:rPr>
              <a:t>wsk trigger fire locationUpdate -p name "Donald" -p place "Washington, D.C" </a:t>
            </a:r>
            <a:endParaRPr b="0" i="0" sz="1400" u="none" cap="none" strike="noStrike">
              <a:solidFill>
                <a:schemeClr val="dk1"/>
              </a:solidFill>
              <a:latin typeface="Consolas"/>
              <a:ea typeface="Consolas"/>
              <a:cs typeface="Consolas"/>
              <a:sym typeface="Consolas"/>
            </a:endParaRP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Check whether the action was really invoked</a:t>
            </a:r>
            <a:endParaRPr/>
          </a:p>
          <a:p>
            <a:pPr indent="0" lvl="0" marL="177800" marR="0" rtl="0" algn="l">
              <a:lnSpc>
                <a:spcPct val="100000"/>
              </a:lnSpc>
              <a:spcBef>
                <a:spcPts val="800"/>
              </a:spcBef>
              <a:spcAft>
                <a:spcPts val="0"/>
              </a:spcAft>
              <a:buClr>
                <a:schemeClr val="dk1"/>
              </a:buClr>
              <a:buFont typeface="Arial"/>
              <a:buNone/>
            </a:pPr>
            <a:r>
              <a:rPr b="0" i="0" lang="en" sz="1400" u="none" cap="none" strike="noStrike">
                <a:solidFill>
                  <a:schemeClr val="dk1"/>
                </a:solidFill>
                <a:latin typeface="Consolas"/>
                <a:ea typeface="Consolas"/>
                <a:cs typeface="Consolas"/>
                <a:sym typeface="Consolas"/>
              </a:rPr>
              <a:t>wsk activation list hello</a:t>
            </a:r>
            <a:endParaRPr b="0" i="0" sz="1400" u="none" cap="none" strike="noStrike">
              <a:solidFill>
                <a:schemeClr val="dk1"/>
              </a:solidFill>
              <a:latin typeface="Consolas"/>
              <a:ea typeface="Consolas"/>
              <a:cs typeface="Consolas"/>
              <a:sym typeface="Consolas"/>
            </a:endParaRPr>
          </a:p>
          <a:p>
            <a:pPr indent="-171450" lvl="0" marL="177800" rtl="0">
              <a:lnSpc>
                <a:spcPct val="80000"/>
              </a:lnSpc>
              <a:spcBef>
                <a:spcPts val="800"/>
              </a:spcBef>
              <a:spcAft>
                <a:spcPts val="0"/>
              </a:spcAft>
              <a:buSzPts val="2100"/>
              <a:buChar char="•"/>
            </a:pPr>
            <a:r>
              <a:rPr lang="en"/>
              <a:t>Enter the top invocation ID, for example:</a:t>
            </a:r>
            <a:endParaRPr sz="1400">
              <a:latin typeface="Consolas"/>
              <a:ea typeface="Consolas"/>
              <a:cs typeface="Consolas"/>
              <a:sym typeface="Consolas"/>
            </a:endParaRPr>
          </a:p>
          <a:p>
            <a:pPr indent="0" lvl="0" marL="177800" marR="0" rtl="0" algn="l">
              <a:lnSpc>
                <a:spcPct val="100000"/>
              </a:lnSpc>
              <a:spcBef>
                <a:spcPts val="800"/>
              </a:spcBef>
              <a:spcAft>
                <a:spcPts val="0"/>
              </a:spcAft>
              <a:buClr>
                <a:schemeClr val="dk1"/>
              </a:buClr>
              <a:buFont typeface="Arial"/>
              <a:buNone/>
            </a:pPr>
            <a:r>
              <a:rPr b="0" i="0" lang="en" sz="1400" u="none" cap="none" strike="noStrike">
                <a:solidFill>
                  <a:schemeClr val="dk1"/>
                </a:solidFill>
                <a:latin typeface="Consolas"/>
                <a:ea typeface="Consolas"/>
                <a:cs typeface="Consolas"/>
                <a:sym typeface="Consolas"/>
              </a:rPr>
              <a:t>wsk activation result </a:t>
            </a:r>
            <a:r>
              <a:rPr b="0" i="1" lang="en" sz="1400" u="none" cap="none" strike="noStrike">
                <a:solidFill>
                  <a:schemeClr val="dk1"/>
                </a:solidFill>
                <a:latin typeface="Consolas"/>
                <a:ea typeface="Consolas"/>
                <a:cs typeface="Consolas"/>
                <a:sym typeface="Consolas"/>
              </a:rPr>
              <a:t>12ca88d404ca456eb2e76357c765ccdb</a:t>
            </a:r>
            <a:r>
              <a:rPr b="0" i="0" lang="en" sz="1400" u="none" cap="none" strike="noStrike">
                <a:solidFill>
                  <a:schemeClr val="dk1"/>
                </a:solidFill>
                <a:latin typeface="Consolas"/>
                <a:ea typeface="Consolas"/>
                <a:cs typeface="Consolas"/>
                <a:sym typeface="Consolas"/>
              </a:rPr>
              <a:t> </a:t>
            </a:r>
            <a:br>
              <a:rPr b="0" i="0" lang="en" sz="2100" u="none" cap="none" strike="noStrike">
                <a:solidFill>
                  <a:schemeClr val="dk1"/>
                </a:solidFill>
                <a:latin typeface="Calibri"/>
                <a:ea typeface="Calibri"/>
                <a:cs typeface="Calibri"/>
                <a:sym typeface="Calibri"/>
              </a:rPr>
            </a:br>
            <a:endParaRPr b="0" i="0" sz="2100" u="none" cap="none" strike="noStrike">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2" name="Shape 622"/>
        <p:cNvGrpSpPr/>
        <p:nvPr/>
      </p:nvGrpSpPr>
      <p:grpSpPr>
        <a:xfrm>
          <a:off x="0" y="0"/>
          <a:ext cx="0" cy="0"/>
          <a:chOff x="0" y="0"/>
          <a:chExt cx="0" cy="0"/>
        </a:xfrm>
      </p:grpSpPr>
      <p:sp>
        <p:nvSpPr>
          <p:cNvPr id="623" name="Shape 623"/>
          <p:cNvSpPr txBox="1"/>
          <p:nvPr>
            <p:ph type="title"/>
          </p:nvPr>
        </p:nvSpPr>
        <p:spPr>
          <a:xfrm>
            <a:off x="623888" y="1282304"/>
            <a:ext cx="7886700" cy="2139600"/>
          </a:xfrm>
          <a:prstGeom prst="rect">
            <a:avLst/>
          </a:prstGeom>
        </p:spPr>
        <p:txBody>
          <a:bodyPr anchorCtr="0" anchor="b" bIns="68575" lIns="68575" spcFirstLastPara="1" rIns="68575" wrap="square" tIns="68575">
            <a:noAutofit/>
          </a:bodyPr>
          <a:lstStyle/>
          <a:p>
            <a:pPr indent="0" lvl="0" marL="0" rtl="0">
              <a:spcBef>
                <a:spcPts val="0"/>
              </a:spcBef>
              <a:spcAft>
                <a:spcPts val="0"/>
              </a:spcAft>
              <a:buNone/>
            </a:pPr>
            <a:r>
              <a:rPr lang="en"/>
              <a:t>Part 2</a:t>
            </a:r>
            <a:endParaRPr/>
          </a:p>
        </p:txBody>
      </p:sp>
      <p:sp>
        <p:nvSpPr>
          <p:cNvPr id="624" name="Shape 624"/>
          <p:cNvSpPr txBox="1"/>
          <p:nvPr>
            <p:ph idx="1" type="body"/>
          </p:nvPr>
        </p:nvSpPr>
        <p:spPr>
          <a:xfrm>
            <a:off x="623888" y="3442097"/>
            <a:ext cx="7886700" cy="1125300"/>
          </a:xfrm>
          <a:prstGeom prst="rect">
            <a:avLst/>
          </a:prstGeom>
        </p:spPr>
        <p:txBody>
          <a:bodyPr anchorCtr="0" anchor="t" bIns="68575" lIns="68575" spcFirstLastPara="1" rIns="68575" wrap="square" tIns="68575">
            <a:noAutofit/>
          </a:bodyPr>
          <a:lstStyle/>
          <a:p>
            <a:pPr indent="0" lvl="0" marL="0" rtl="0">
              <a:spcBef>
                <a:spcPts val="800"/>
              </a:spcBef>
              <a:spcAft>
                <a:spcPts val="0"/>
              </a:spcAft>
              <a:buNone/>
            </a:pPr>
            <a:r>
              <a:rPr lang="en"/>
              <a:t>Slack integration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Your questions during feedback: Docs and Slack</a:t>
            </a:r>
            <a:r>
              <a:rPr lang="en"/>
              <a:t> </a:t>
            </a:r>
            <a:endParaRPr/>
          </a:p>
        </p:txBody>
      </p:sp>
      <p:sp>
        <p:nvSpPr>
          <p:cNvPr id="243" name="Shape 2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Workshop program does not leave much time for questions. Please post y</a:t>
            </a:r>
            <a:r>
              <a:rPr lang="en"/>
              <a:t>our questions during workshop to Google doc and join #wosc3 slack channel to discuss: </a:t>
            </a:r>
            <a:r>
              <a:rPr lang="en" u="sng">
                <a:solidFill>
                  <a:schemeClr val="hlink"/>
                </a:solidFill>
                <a:hlinkClick r:id="rId3"/>
              </a:rPr>
              <a:t>https://docs.google.com/document/d/1AjGEx7sLoVX7FxjpRL3X3QjzYg0bBlNgXyXqaMWx8os/edit?usp=sharing</a:t>
            </a:r>
            <a:endParaRPr/>
          </a:p>
          <a:p>
            <a:pPr indent="0" lvl="0" marL="0" rtl="0">
              <a:spcBef>
                <a:spcPts val="1600"/>
              </a:spcBef>
              <a:spcAft>
                <a:spcPts val="0"/>
              </a:spcAft>
              <a:buNone/>
            </a:pPr>
            <a:r>
              <a:rPr lang="en"/>
              <a:t>We will have discussion during panel at the end of workshop and panelists will be checking the slack channel and google do. Sign up for slack channel in browser open </a:t>
            </a:r>
            <a:r>
              <a:rPr b="1" lang="en"/>
              <a:t>wosc-tutorial-invite.mybluemix.net</a:t>
            </a:r>
            <a:endParaRPr b="1"/>
          </a:p>
          <a:p>
            <a:pPr indent="457200" lvl="0" marL="1371600" rtl="0">
              <a:spcBef>
                <a:spcPts val="1600"/>
              </a:spcBef>
              <a:spcAft>
                <a:spcPts val="0"/>
              </a:spcAft>
              <a:buNone/>
            </a:pPr>
            <a:r>
              <a:rPr lang="en" u="sng">
                <a:solidFill>
                  <a:schemeClr val="accent5"/>
                </a:solidFill>
                <a:hlinkClick r:id="rId4"/>
              </a:rPr>
              <a:t>https://wosc-tutorial-invite.mybluemix.net/</a:t>
            </a:r>
            <a:endParaRPr/>
          </a:p>
          <a:p>
            <a:pPr indent="0" lvl="0" marL="0" rtl="0">
              <a:spcBef>
                <a:spcPts val="1600"/>
              </a:spcBef>
              <a:spcAft>
                <a:spcPts val="1600"/>
              </a:spcAft>
              <a:buNone/>
            </a:pPr>
            <a:r>
              <a:rPr lang="en"/>
              <a:t>Then open slack server </a:t>
            </a:r>
            <a:r>
              <a:rPr lang="en" u="sng">
                <a:solidFill>
                  <a:schemeClr val="hlink"/>
                </a:solidFill>
                <a:hlinkClick r:id="rId5"/>
              </a:rPr>
              <a:t>https://future-compute.slack.com</a:t>
            </a:r>
            <a:r>
              <a:rPr lang="en"/>
              <a:t>  and join #wosc3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8" name="Shape 628"/>
        <p:cNvGrpSpPr/>
        <p:nvPr/>
      </p:nvGrpSpPr>
      <p:grpSpPr>
        <a:xfrm>
          <a:off x="0" y="0"/>
          <a:ext cx="0" cy="0"/>
          <a:chOff x="0" y="0"/>
          <a:chExt cx="0" cy="0"/>
        </a:xfrm>
      </p:grpSpPr>
      <p:sp>
        <p:nvSpPr>
          <p:cNvPr id="629" name="Shape 629"/>
          <p:cNvSpPr txBox="1"/>
          <p:nvPr>
            <p:ph type="title"/>
          </p:nvPr>
        </p:nvSpPr>
        <p:spPr>
          <a:xfrm>
            <a:off x="628650" y="273844"/>
            <a:ext cx="7886700" cy="4398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Font typeface="Calibri"/>
              <a:buNone/>
            </a:pPr>
            <a:r>
              <a:rPr lang="en"/>
              <a:t>Get Access to tutorial slack server</a:t>
            </a:r>
            <a:endParaRPr b="0" i="0" sz="3300" u="none" cap="none" strike="noStrike">
              <a:solidFill>
                <a:schemeClr val="dk1"/>
              </a:solidFill>
              <a:latin typeface="Calibri"/>
              <a:ea typeface="Calibri"/>
              <a:cs typeface="Calibri"/>
              <a:sym typeface="Calibri"/>
            </a:endParaRPr>
          </a:p>
        </p:txBody>
      </p:sp>
      <p:sp>
        <p:nvSpPr>
          <p:cNvPr id="630" name="Shape 630"/>
          <p:cNvSpPr txBox="1"/>
          <p:nvPr>
            <p:ph idx="1" type="body"/>
          </p:nvPr>
        </p:nvSpPr>
        <p:spPr>
          <a:xfrm>
            <a:off x="628650" y="896419"/>
            <a:ext cx="7886700" cy="3562200"/>
          </a:xfrm>
          <a:prstGeom prst="rect">
            <a:avLst/>
          </a:prstGeom>
          <a:noFill/>
          <a:ln>
            <a:noFill/>
          </a:ln>
        </p:spPr>
        <p:txBody>
          <a:bodyPr anchorCtr="0" anchor="t" bIns="34275" lIns="68575" spcFirstLastPara="1" rIns="68575" wrap="square" tIns="34275">
            <a:noAutofit/>
          </a:bodyPr>
          <a:lstStyle/>
          <a:p>
            <a:pPr indent="-298450" lvl="0" marL="342900" marR="0" rtl="0" algn="l">
              <a:lnSpc>
                <a:spcPct val="100000"/>
              </a:lnSpc>
              <a:spcBef>
                <a:spcPts val="800"/>
              </a:spcBef>
              <a:spcAft>
                <a:spcPts val="0"/>
              </a:spcAft>
              <a:buSzPts val="2100"/>
              <a:buChar char="•"/>
            </a:pPr>
            <a:r>
              <a:rPr lang="en"/>
              <a:t>Join the Slack team: </a:t>
            </a:r>
            <a:r>
              <a:rPr lang="en" u="sng">
                <a:solidFill>
                  <a:schemeClr val="hlink"/>
                </a:solidFill>
                <a:hlinkClick r:id="rId3"/>
              </a:rPr>
              <a:t>https://future-compute.slack.com</a:t>
            </a:r>
            <a:endParaRPr/>
          </a:p>
          <a:p>
            <a:pPr indent="0" lvl="0" marL="342900" marR="0" rtl="0" algn="l">
              <a:lnSpc>
                <a:spcPct val="100000"/>
              </a:lnSpc>
              <a:spcBef>
                <a:spcPts val="800"/>
              </a:spcBef>
              <a:spcAft>
                <a:spcPts val="0"/>
              </a:spcAft>
              <a:buNone/>
            </a:pPr>
            <a:r>
              <a:t/>
            </a:r>
            <a:endParaRPr/>
          </a:p>
          <a:p>
            <a:pPr indent="-279400" lvl="1" marL="685800" rtl="0">
              <a:lnSpc>
                <a:spcPct val="115000"/>
              </a:lnSpc>
              <a:spcBef>
                <a:spcPts val="0"/>
              </a:spcBef>
              <a:spcAft>
                <a:spcPts val="0"/>
              </a:spcAft>
              <a:buSzPts val="1800"/>
              <a:buChar char="•"/>
            </a:pPr>
            <a:r>
              <a:rPr lang="en">
                <a:solidFill>
                  <a:srgbClr val="595959"/>
                </a:solidFill>
                <a:latin typeface="Arial"/>
                <a:ea typeface="Arial"/>
                <a:cs typeface="Arial"/>
                <a:sym typeface="Arial"/>
              </a:rPr>
              <a:t>Sign up for slack channel: </a:t>
            </a:r>
            <a:r>
              <a:rPr b="1" lang="en">
                <a:solidFill>
                  <a:srgbClr val="595959"/>
                </a:solidFill>
                <a:latin typeface="Arial"/>
                <a:ea typeface="Arial"/>
                <a:cs typeface="Arial"/>
                <a:sym typeface="Arial"/>
              </a:rPr>
              <a:t>wosc-tutorial-invite.mybluemix.net</a:t>
            </a:r>
            <a:endParaRPr b="1">
              <a:solidFill>
                <a:srgbClr val="595959"/>
              </a:solidFill>
              <a:latin typeface="Arial"/>
              <a:ea typeface="Arial"/>
              <a:cs typeface="Arial"/>
              <a:sym typeface="Arial"/>
            </a:endParaRPr>
          </a:p>
          <a:p>
            <a:pPr indent="-317500" lvl="0" marL="457200" rtl="0">
              <a:lnSpc>
                <a:spcPct val="115000"/>
              </a:lnSpc>
              <a:spcBef>
                <a:spcPts val="1600"/>
              </a:spcBef>
              <a:spcAft>
                <a:spcPts val="0"/>
              </a:spcAft>
              <a:buNone/>
            </a:pPr>
            <a:r>
              <a:rPr lang="en" u="sng">
                <a:solidFill>
                  <a:srgbClr val="0097A7"/>
                </a:solidFill>
                <a:latin typeface="Arial"/>
                <a:ea typeface="Arial"/>
                <a:cs typeface="Arial"/>
                <a:sym typeface="Arial"/>
                <a:hlinkClick r:id="rId4"/>
              </a:rPr>
              <a:t>https://wosc-tutorial-invite.mybluemix.net/</a:t>
            </a:r>
            <a:endParaRPr>
              <a:solidFill>
                <a:srgbClr val="595959"/>
              </a:solidFill>
              <a:latin typeface="Arial"/>
              <a:ea typeface="Arial"/>
              <a:cs typeface="Arial"/>
              <a:sym typeface="Arial"/>
            </a:endParaRPr>
          </a:p>
          <a:p>
            <a:pPr indent="0" lvl="0" marL="0" rtl="0">
              <a:lnSpc>
                <a:spcPct val="100000"/>
              </a:lnSpc>
              <a:spcBef>
                <a:spcPts val="1600"/>
              </a:spcBef>
              <a:spcAft>
                <a:spcPts val="0"/>
              </a:spcAft>
              <a:buNone/>
            </a:pPr>
            <a:r>
              <a:t/>
            </a:r>
            <a:endParaRPr/>
          </a:p>
          <a:p>
            <a:pPr indent="-298450" lvl="0" marL="342900" rtl="0">
              <a:lnSpc>
                <a:spcPct val="100000"/>
              </a:lnSpc>
              <a:spcBef>
                <a:spcPts val="800"/>
              </a:spcBef>
              <a:spcAft>
                <a:spcPts val="0"/>
              </a:spcAft>
              <a:buSzPts val="2100"/>
              <a:buChar char="•"/>
            </a:pPr>
            <a:r>
              <a:rPr lang="en"/>
              <a:t>Join the #tutorial channel in the Slack team</a:t>
            </a:r>
            <a:endParaRPr/>
          </a:p>
          <a:p>
            <a:pPr indent="-279400" lvl="1" marL="685800" rtl="0">
              <a:lnSpc>
                <a:spcPct val="100000"/>
              </a:lnSpc>
              <a:spcBef>
                <a:spcPts val="0"/>
              </a:spcBef>
              <a:spcAft>
                <a:spcPts val="0"/>
              </a:spcAft>
              <a:buSzPts val="1800"/>
              <a:buChar char="•"/>
            </a:pPr>
            <a:r>
              <a:rPr lang="en"/>
              <a:t>Click on CHANNELS or from slack server run /join tutorial</a:t>
            </a:r>
            <a:endParaRPr/>
          </a:p>
          <a:p>
            <a:pPr indent="0" lvl="0" marL="0" marR="0" rtl="0" algn="l">
              <a:lnSpc>
                <a:spcPct val="100000"/>
              </a:lnSpc>
              <a:spcBef>
                <a:spcPts val="80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4" name="Shape 634"/>
        <p:cNvGrpSpPr/>
        <p:nvPr/>
      </p:nvGrpSpPr>
      <p:grpSpPr>
        <a:xfrm>
          <a:off x="0" y="0"/>
          <a:ext cx="0" cy="0"/>
          <a:chOff x="0" y="0"/>
          <a:chExt cx="0" cy="0"/>
        </a:xfrm>
      </p:grpSpPr>
      <p:sp>
        <p:nvSpPr>
          <p:cNvPr id="635" name="Shape 635"/>
          <p:cNvSpPr txBox="1"/>
          <p:nvPr>
            <p:ph type="title"/>
          </p:nvPr>
        </p:nvSpPr>
        <p:spPr>
          <a:xfrm>
            <a:off x="628650" y="273844"/>
            <a:ext cx="7886700" cy="4398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Font typeface="Calibri"/>
              <a:buNone/>
            </a:pPr>
            <a:r>
              <a:rPr lang="en"/>
              <a:t>Post to Slack from OpenWhisk</a:t>
            </a:r>
            <a:endParaRPr b="0" i="0" sz="3300" u="none" cap="none" strike="noStrike">
              <a:solidFill>
                <a:schemeClr val="dk1"/>
              </a:solidFill>
              <a:latin typeface="Calibri"/>
              <a:ea typeface="Calibri"/>
              <a:cs typeface="Calibri"/>
              <a:sym typeface="Calibri"/>
            </a:endParaRPr>
          </a:p>
        </p:txBody>
      </p:sp>
      <p:sp>
        <p:nvSpPr>
          <p:cNvPr id="636" name="Shape 636"/>
          <p:cNvSpPr txBox="1"/>
          <p:nvPr>
            <p:ph idx="1" type="body"/>
          </p:nvPr>
        </p:nvSpPr>
        <p:spPr>
          <a:xfrm>
            <a:off x="628650" y="896419"/>
            <a:ext cx="7886700" cy="3562200"/>
          </a:xfrm>
          <a:prstGeom prst="rect">
            <a:avLst/>
          </a:prstGeom>
          <a:noFill/>
          <a:ln>
            <a:noFill/>
          </a:ln>
        </p:spPr>
        <p:txBody>
          <a:bodyPr anchorCtr="0" anchor="t" bIns="34275" lIns="68575" spcFirstLastPara="1" rIns="68575" wrap="square" tIns="34275">
            <a:noAutofit/>
          </a:bodyPr>
          <a:lstStyle/>
          <a:p>
            <a:pPr indent="-298450" lvl="0" marL="342900" rtl="0">
              <a:lnSpc>
                <a:spcPct val="100000"/>
              </a:lnSpc>
              <a:spcBef>
                <a:spcPts val="800"/>
              </a:spcBef>
              <a:spcAft>
                <a:spcPts val="0"/>
              </a:spcAft>
              <a:buSzPts val="2100"/>
              <a:buChar char="•"/>
            </a:pPr>
            <a:r>
              <a:rPr lang="en"/>
              <a:t>Create an incoming webhook integration</a:t>
            </a:r>
            <a:endParaRPr/>
          </a:p>
          <a:p>
            <a:pPr indent="-279400" lvl="1" marL="685800" rtl="0">
              <a:lnSpc>
                <a:spcPct val="100000"/>
              </a:lnSpc>
              <a:spcBef>
                <a:spcPts val="0"/>
              </a:spcBef>
              <a:spcAft>
                <a:spcPts val="0"/>
              </a:spcAft>
              <a:buSzPts val="1800"/>
              <a:buChar char="•"/>
            </a:pPr>
            <a:r>
              <a:rPr lang="en"/>
              <a:t>Documentation </a:t>
            </a:r>
            <a:r>
              <a:rPr lang="en" u="sng">
                <a:solidFill>
                  <a:schemeClr val="hlink"/>
                </a:solidFill>
                <a:hlinkClick r:id="rId3"/>
              </a:rPr>
              <a:t>https://api.slack.com/incoming-webhooks</a:t>
            </a:r>
            <a:endParaRPr/>
          </a:p>
          <a:p>
            <a:pPr indent="-279400" lvl="1" marL="685800" rtl="0">
              <a:lnSpc>
                <a:spcPct val="100000"/>
              </a:lnSpc>
              <a:spcBef>
                <a:spcPts val="0"/>
              </a:spcBef>
              <a:spcAft>
                <a:spcPts val="0"/>
              </a:spcAft>
              <a:buSzPts val="1800"/>
              <a:buChar char="•"/>
            </a:pPr>
            <a:r>
              <a:rPr lang="en"/>
              <a:t>Go to your slack channel and open preferences </a:t>
            </a:r>
            <a:endParaRPr/>
          </a:p>
          <a:p>
            <a:pPr indent="-279400" lvl="1" marL="685800" rtl="0">
              <a:lnSpc>
                <a:spcPct val="100000"/>
              </a:lnSpc>
              <a:spcBef>
                <a:spcPts val="0"/>
              </a:spcBef>
              <a:spcAft>
                <a:spcPts val="0"/>
              </a:spcAft>
              <a:buSzPts val="1800"/>
              <a:buChar char="•"/>
            </a:pPr>
            <a:r>
              <a:rPr lang="en"/>
              <a:t>Configure it to send messages to the #tutorial channel</a:t>
            </a:r>
            <a:endParaRPr/>
          </a:p>
          <a:p>
            <a:pPr indent="-279400" lvl="1" marL="685800" rtl="0">
              <a:lnSpc>
                <a:spcPct val="100000"/>
              </a:lnSpc>
              <a:spcBef>
                <a:spcPts val="0"/>
              </a:spcBef>
              <a:spcAft>
                <a:spcPts val="0"/>
              </a:spcAft>
              <a:buSzPts val="1800"/>
              <a:buChar char="•"/>
            </a:pPr>
            <a:r>
              <a:rPr lang="en"/>
              <a:t>Record the Webhook URL</a:t>
            </a:r>
            <a:endParaRPr/>
          </a:p>
          <a:p>
            <a:pPr indent="-260350" lvl="2" marL="1028700" rtl="0">
              <a:lnSpc>
                <a:spcPct val="100000"/>
              </a:lnSpc>
              <a:spcBef>
                <a:spcPts val="0"/>
              </a:spcBef>
              <a:spcAft>
                <a:spcPts val="0"/>
              </a:spcAft>
              <a:buSzPts val="1500"/>
              <a:buChar char="•"/>
            </a:pPr>
            <a:r>
              <a:rPr lang="en"/>
              <a:t>It should look something like </a:t>
            </a:r>
            <a:r>
              <a:rPr lang="en" u="sng">
                <a:solidFill>
                  <a:schemeClr val="hlink"/>
                </a:solidFill>
                <a:hlinkClick r:id="rId4"/>
              </a:rPr>
              <a:t>https://hooks.slack.com/services/T8NGB8FEA/B8NHT9VQD/1cskpNAu8VjSC</a:t>
            </a:r>
            <a:endParaRPr/>
          </a:p>
          <a:p>
            <a:pPr indent="-298450" lvl="0" marL="342900" marR="0" rtl="0" algn="l">
              <a:lnSpc>
                <a:spcPct val="100000"/>
              </a:lnSpc>
              <a:spcBef>
                <a:spcPts val="0"/>
              </a:spcBef>
              <a:spcAft>
                <a:spcPts val="0"/>
              </a:spcAft>
              <a:buSzPts val="2100"/>
              <a:buChar char="•"/>
            </a:pPr>
            <a:r>
              <a:rPr lang="en"/>
              <a:t>Send a message from an OpenWhisk action to your Slack channel</a:t>
            </a:r>
            <a:endParaRPr/>
          </a:p>
          <a:p>
            <a:pPr indent="-279400" lvl="1" marL="685800" marR="0" rtl="0" algn="l">
              <a:lnSpc>
                <a:spcPct val="100000"/>
              </a:lnSpc>
              <a:spcBef>
                <a:spcPts val="0"/>
              </a:spcBef>
              <a:spcAft>
                <a:spcPts val="0"/>
              </a:spcAft>
              <a:buSzPts val="1800"/>
              <a:buChar char="•"/>
            </a:pPr>
            <a:r>
              <a:rPr lang="en"/>
              <a:t>wsk action invoke /whisk.system/slack/post \</a:t>
            </a:r>
            <a:br>
              <a:rPr lang="en"/>
            </a:br>
            <a:r>
              <a:rPr lang="en"/>
              <a:t>-p url </a:t>
            </a:r>
            <a:r>
              <a:rPr lang="en" sz="1500"/>
              <a:t>https://hooks.slack.com/services/T8NGB8FEA/B8NHT9VQD/1cskpNAu8VjSC</a:t>
            </a:r>
            <a:r>
              <a:rPr lang="en"/>
              <a:t> \</a:t>
            </a:r>
            <a:br>
              <a:rPr lang="en"/>
            </a:br>
            <a:r>
              <a:rPr lang="en"/>
              <a:t>-p channel </a:t>
            </a:r>
            <a:r>
              <a:rPr i="1" lang="en"/>
              <a:t>tutorial</a:t>
            </a:r>
            <a:r>
              <a:rPr lang="en"/>
              <a:t> -p text "hello from YOUR_NAME whisk action"</a:t>
            </a:r>
            <a:endParaRPr/>
          </a:p>
          <a:p>
            <a:pPr indent="-279400" lvl="1" marL="685800" marR="0" rtl="0" algn="l">
              <a:lnSpc>
                <a:spcPct val="100000"/>
              </a:lnSpc>
              <a:spcBef>
                <a:spcPts val="0"/>
              </a:spcBef>
              <a:spcAft>
                <a:spcPts val="0"/>
              </a:spcAft>
              <a:buSzPts val="1800"/>
              <a:buChar char="•"/>
            </a:pPr>
            <a:r>
              <a:rPr lang="en"/>
              <a:t>Note: change tutorial to you slack channel</a:t>
            </a:r>
            <a:endParaRPr/>
          </a:p>
          <a:p>
            <a:pPr indent="-298450" lvl="0" marL="342900" marR="0" rtl="0" algn="l">
              <a:lnSpc>
                <a:spcPct val="100000"/>
              </a:lnSpc>
              <a:spcBef>
                <a:spcPts val="0"/>
              </a:spcBef>
              <a:spcAft>
                <a:spcPts val="0"/>
              </a:spcAft>
              <a:buSzPts val="2100"/>
              <a:buChar char="•"/>
            </a:pPr>
            <a:r>
              <a:rPr lang="en"/>
              <a:t>You should see the message in Slack</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1" name="Shape 641"/>
        <p:cNvGrpSpPr/>
        <p:nvPr/>
      </p:nvGrpSpPr>
      <p:grpSpPr>
        <a:xfrm>
          <a:off x="0" y="0"/>
          <a:ext cx="0" cy="0"/>
          <a:chOff x="0" y="0"/>
          <a:chExt cx="0" cy="0"/>
        </a:xfrm>
      </p:grpSpPr>
      <p:sp>
        <p:nvSpPr>
          <p:cNvPr id="642" name="Shape 642"/>
          <p:cNvSpPr txBox="1"/>
          <p:nvPr>
            <p:ph type="title"/>
          </p:nvPr>
        </p:nvSpPr>
        <p:spPr>
          <a:xfrm>
            <a:off x="628650" y="273844"/>
            <a:ext cx="7886700" cy="994200"/>
          </a:xfrm>
          <a:prstGeom prst="rect">
            <a:avLst/>
          </a:prstGeom>
        </p:spPr>
        <p:txBody>
          <a:bodyPr anchorCtr="0" anchor="ctr" bIns="68575" lIns="68575" spcFirstLastPara="1" rIns="68575" wrap="square" tIns="68575">
            <a:noAutofit/>
          </a:bodyPr>
          <a:lstStyle/>
          <a:p>
            <a:pPr indent="0" lvl="0" marL="0" rtl="0">
              <a:spcBef>
                <a:spcPts val="0"/>
              </a:spcBef>
              <a:spcAft>
                <a:spcPts val="0"/>
              </a:spcAft>
              <a:buNone/>
            </a:pPr>
            <a:r>
              <a:rPr lang="en"/>
              <a:t>Invoke an OpenWhisk action from Slack</a:t>
            </a:r>
            <a:endParaRPr/>
          </a:p>
        </p:txBody>
      </p:sp>
      <p:sp>
        <p:nvSpPr>
          <p:cNvPr id="643" name="Shape 643"/>
          <p:cNvSpPr txBox="1"/>
          <p:nvPr>
            <p:ph idx="1" type="body"/>
          </p:nvPr>
        </p:nvSpPr>
        <p:spPr>
          <a:xfrm>
            <a:off x="628650" y="1141106"/>
            <a:ext cx="7886700" cy="3263400"/>
          </a:xfrm>
          <a:prstGeom prst="rect">
            <a:avLst/>
          </a:prstGeom>
        </p:spPr>
        <p:txBody>
          <a:bodyPr anchorCtr="0" anchor="t" bIns="68575" lIns="68575" spcFirstLastPara="1" rIns="68575" wrap="square" tIns="68575">
            <a:noAutofit/>
          </a:bodyPr>
          <a:lstStyle/>
          <a:p>
            <a:pPr indent="-298450" lvl="0" marL="342900" rtl="0">
              <a:spcBef>
                <a:spcPts val="800"/>
              </a:spcBef>
              <a:spcAft>
                <a:spcPts val="0"/>
              </a:spcAft>
              <a:buSzPts val="2100"/>
              <a:buChar char="•"/>
            </a:pPr>
            <a:r>
              <a:rPr lang="en"/>
              <a:t>Test you can run an existing OpenWhisk Web action</a:t>
            </a:r>
            <a:endParaRPr/>
          </a:p>
          <a:p>
            <a:pPr indent="-279400" lvl="1" marL="685800" rtl="0">
              <a:spcBef>
                <a:spcPts val="0"/>
              </a:spcBef>
              <a:spcAft>
                <a:spcPts val="0"/>
              </a:spcAft>
              <a:buSzPts val="1800"/>
              <a:buChar char="•"/>
            </a:pPr>
            <a:r>
              <a:rPr lang="en"/>
              <a:t>curl -X POST -H 'Content-Type: application/json' -d '{"text":"foo"}' '</a:t>
            </a:r>
            <a:r>
              <a:rPr lang="en" u="sng">
                <a:solidFill>
                  <a:schemeClr val="hlink"/>
                </a:solidFill>
                <a:hlinkClick r:id="rId3"/>
              </a:rPr>
              <a:t>https://openwhisk.ng.bluemix.net/api/v1/web/vmuthus%40us.ibm.com_dev/default/timenow.json</a:t>
            </a:r>
            <a:r>
              <a:rPr lang="en"/>
              <a:t>'</a:t>
            </a:r>
            <a:br>
              <a:rPr lang="en"/>
            </a:br>
            <a:endParaRPr/>
          </a:p>
          <a:p>
            <a:pPr indent="-279400" lvl="1" marL="685800" rtl="0">
              <a:spcBef>
                <a:spcPts val="0"/>
              </a:spcBef>
              <a:spcAft>
                <a:spcPts val="0"/>
              </a:spcAft>
              <a:buSzPts val="1800"/>
              <a:buChar char="•"/>
            </a:pPr>
            <a:r>
              <a:rPr lang="en"/>
              <a:t>This should return something like</a:t>
            </a:r>
            <a:br>
              <a:rPr lang="en"/>
            </a:br>
            <a:r>
              <a:rPr lang="en"/>
              <a:t>{</a:t>
            </a:r>
            <a:br>
              <a:rPr lang="en"/>
            </a:br>
            <a:r>
              <a:rPr lang="en"/>
              <a:t>    "text": "The time is Mon Jun 05 2017 02:58:49 GMT+0000 (UTC)"</a:t>
            </a:r>
            <a:br>
              <a:rPr lang="en"/>
            </a:br>
            <a:r>
              <a:rPr lang="en"/>
              <a:t>}</a:t>
            </a:r>
            <a:endParaRPr/>
          </a:p>
          <a:p>
            <a:pPr indent="0" lvl="0" marL="0" rtl="0">
              <a:spcBef>
                <a:spcPts val="80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8" name="Shape 648"/>
        <p:cNvGrpSpPr/>
        <p:nvPr/>
      </p:nvGrpSpPr>
      <p:grpSpPr>
        <a:xfrm>
          <a:off x="0" y="0"/>
          <a:ext cx="0" cy="0"/>
          <a:chOff x="0" y="0"/>
          <a:chExt cx="0" cy="0"/>
        </a:xfrm>
      </p:grpSpPr>
      <p:sp>
        <p:nvSpPr>
          <p:cNvPr id="649" name="Shape 649"/>
          <p:cNvSpPr txBox="1"/>
          <p:nvPr>
            <p:ph type="title"/>
          </p:nvPr>
        </p:nvSpPr>
        <p:spPr>
          <a:xfrm>
            <a:off x="628650" y="-69056"/>
            <a:ext cx="7886700" cy="994200"/>
          </a:xfrm>
          <a:prstGeom prst="rect">
            <a:avLst/>
          </a:prstGeom>
        </p:spPr>
        <p:txBody>
          <a:bodyPr anchorCtr="0" anchor="ctr" bIns="68575" lIns="68575" spcFirstLastPara="1" rIns="68575" wrap="square" tIns="68575">
            <a:noAutofit/>
          </a:bodyPr>
          <a:lstStyle/>
          <a:p>
            <a:pPr indent="0" lvl="0" marL="0" rtl="0">
              <a:spcBef>
                <a:spcPts val="0"/>
              </a:spcBef>
              <a:spcAft>
                <a:spcPts val="0"/>
              </a:spcAft>
              <a:buNone/>
            </a:pPr>
            <a:r>
              <a:rPr lang="en"/>
              <a:t>Invoke an OpenWhisk action from Slack</a:t>
            </a:r>
            <a:endParaRPr/>
          </a:p>
        </p:txBody>
      </p:sp>
      <p:sp>
        <p:nvSpPr>
          <p:cNvPr id="650" name="Shape 650"/>
          <p:cNvSpPr txBox="1"/>
          <p:nvPr>
            <p:ph idx="1" type="body"/>
          </p:nvPr>
        </p:nvSpPr>
        <p:spPr>
          <a:xfrm>
            <a:off x="628650" y="854869"/>
            <a:ext cx="8350500" cy="3263400"/>
          </a:xfrm>
          <a:prstGeom prst="rect">
            <a:avLst/>
          </a:prstGeom>
        </p:spPr>
        <p:txBody>
          <a:bodyPr anchorCtr="0" anchor="t" bIns="68575" lIns="68575" spcFirstLastPara="1" rIns="68575" wrap="square" tIns="68575">
            <a:noAutofit/>
          </a:bodyPr>
          <a:lstStyle/>
          <a:p>
            <a:pPr indent="-298450" lvl="0" marL="342900" rtl="0">
              <a:spcBef>
                <a:spcPts val="800"/>
              </a:spcBef>
              <a:spcAft>
                <a:spcPts val="0"/>
              </a:spcAft>
              <a:buSzPts val="2100"/>
              <a:buChar char="•"/>
            </a:pPr>
            <a:r>
              <a:rPr lang="en"/>
              <a:t>Create an Outgoing Webhook integration</a:t>
            </a:r>
            <a:endParaRPr/>
          </a:p>
          <a:p>
            <a:pPr indent="-279400" lvl="1" marL="685800" rtl="0">
              <a:lnSpc>
                <a:spcPct val="100000"/>
              </a:lnSpc>
              <a:spcBef>
                <a:spcPts val="800"/>
              </a:spcBef>
              <a:spcAft>
                <a:spcPts val="0"/>
              </a:spcAft>
              <a:buSzPts val="1800"/>
              <a:buChar char="•"/>
            </a:pPr>
            <a:r>
              <a:rPr lang="en"/>
              <a:t>Documentation </a:t>
            </a:r>
            <a:r>
              <a:rPr lang="en" u="sng">
                <a:solidFill>
                  <a:schemeClr val="hlink"/>
                </a:solidFill>
                <a:hlinkClick r:id="rId3"/>
              </a:rPr>
              <a:t>https://api.slack.com/custom-integrations/outgoing-webhooks</a:t>
            </a:r>
            <a:endParaRPr/>
          </a:p>
          <a:p>
            <a:pPr indent="-279400" lvl="1" marL="685800" rtl="0">
              <a:spcBef>
                <a:spcPts val="0"/>
              </a:spcBef>
              <a:spcAft>
                <a:spcPts val="0"/>
              </a:spcAft>
              <a:buSzPts val="1800"/>
              <a:buChar char="•"/>
            </a:pPr>
            <a:r>
              <a:rPr lang="en"/>
              <a:t>Configure the Slack channel to listen on (e.g., #tutorial) in channel preferences</a:t>
            </a:r>
            <a:endParaRPr/>
          </a:p>
          <a:p>
            <a:pPr indent="-279400" lvl="1" marL="685800" rtl="0">
              <a:spcBef>
                <a:spcPts val="0"/>
              </a:spcBef>
              <a:spcAft>
                <a:spcPts val="0"/>
              </a:spcAft>
              <a:buSzPts val="1800"/>
              <a:buChar char="•"/>
            </a:pPr>
            <a:r>
              <a:rPr lang="en"/>
              <a:t>Configure a trigger word (e.g., your name)</a:t>
            </a:r>
            <a:endParaRPr/>
          </a:p>
          <a:p>
            <a:pPr indent="-279400" lvl="1" marL="685800" rtl="0">
              <a:spcBef>
                <a:spcPts val="0"/>
              </a:spcBef>
              <a:spcAft>
                <a:spcPts val="0"/>
              </a:spcAft>
              <a:buSzPts val="1800"/>
              <a:buChar char="•"/>
            </a:pPr>
            <a:r>
              <a:rPr lang="en"/>
              <a:t>Configure the URL: </a:t>
            </a:r>
            <a:r>
              <a:rPr lang="en" u="sng">
                <a:solidFill>
                  <a:schemeClr val="hlink"/>
                </a:solidFill>
                <a:hlinkClick r:id="rId4"/>
              </a:rPr>
              <a:t>https://openwhisk.ng.bluemix.net/api/v1/web/vmuthus%40us.ibm.com_dev/default/timenow.json</a:t>
            </a:r>
            <a:endParaRPr/>
          </a:p>
          <a:p>
            <a:pPr indent="-298450" lvl="0" marL="342900" rtl="0">
              <a:spcBef>
                <a:spcPts val="0"/>
              </a:spcBef>
              <a:spcAft>
                <a:spcPts val="0"/>
              </a:spcAft>
              <a:buSzPts val="2100"/>
              <a:buChar char="•"/>
            </a:pPr>
            <a:r>
              <a:rPr lang="en"/>
              <a:t>Type something in the Slack channel you configured above with the trigger word. You should see the current time in Slack.</a:t>
            </a:r>
            <a:endParaRPr/>
          </a:p>
          <a:p>
            <a:pPr indent="-298450" lvl="0" marL="342900" rtl="0">
              <a:spcBef>
                <a:spcPts val="0"/>
              </a:spcBef>
              <a:spcAft>
                <a:spcPts val="0"/>
              </a:spcAft>
              <a:buSzPts val="2100"/>
              <a:buChar char="•"/>
            </a:pPr>
            <a:r>
              <a:rPr lang="en"/>
              <a:t>You’ve just created a Slack chatbot backed by a serverless backend!</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5" name="Shape 655"/>
        <p:cNvGrpSpPr/>
        <p:nvPr/>
      </p:nvGrpSpPr>
      <p:grpSpPr>
        <a:xfrm>
          <a:off x="0" y="0"/>
          <a:ext cx="0" cy="0"/>
          <a:chOff x="0" y="0"/>
          <a:chExt cx="0" cy="0"/>
        </a:xfrm>
      </p:grpSpPr>
      <p:sp>
        <p:nvSpPr>
          <p:cNvPr id="656" name="Shape 656"/>
          <p:cNvSpPr txBox="1"/>
          <p:nvPr>
            <p:ph type="title"/>
          </p:nvPr>
        </p:nvSpPr>
        <p:spPr>
          <a:xfrm>
            <a:off x="628650" y="273844"/>
            <a:ext cx="7886700" cy="994200"/>
          </a:xfrm>
          <a:prstGeom prst="rect">
            <a:avLst/>
          </a:prstGeom>
        </p:spPr>
        <p:txBody>
          <a:bodyPr anchorCtr="0" anchor="ctr" bIns="68575" lIns="68575" spcFirstLastPara="1" rIns="68575" wrap="square" tIns="68575">
            <a:noAutofit/>
          </a:bodyPr>
          <a:lstStyle/>
          <a:p>
            <a:pPr indent="0" lvl="0" marL="0" rtl="0">
              <a:spcBef>
                <a:spcPts val="0"/>
              </a:spcBef>
              <a:spcAft>
                <a:spcPts val="0"/>
              </a:spcAft>
              <a:buNone/>
            </a:pPr>
            <a:r>
              <a:rPr lang="en"/>
              <a:t>Use a custom Web action</a:t>
            </a:r>
            <a:endParaRPr/>
          </a:p>
        </p:txBody>
      </p:sp>
      <p:sp>
        <p:nvSpPr>
          <p:cNvPr id="657" name="Shape 657"/>
          <p:cNvSpPr txBox="1"/>
          <p:nvPr>
            <p:ph idx="1" type="body"/>
          </p:nvPr>
        </p:nvSpPr>
        <p:spPr>
          <a:xfrm>
            <a:off x="282806" y="1426369"/>
            <a:ext cx="8614500" cy="3263400"/>
          </a:xfrm>
          <a:prstGeom prst="rect">
            <a:avLst/>
          </a:prstGeom>
        </p:spPr>
        <p:txBody>
          <a:bodyPr anchorCtr="0" anchor="t" bIns="68575" lIns="68575" spcFirstLastPara="1" rIns="68575" wrap="square" tIns="68575">
            <a:noAutofit/>
          </a:bodyPr>
          <a:lstStyle/>
          <a:p>
            <a:pPr indent="-298450" lvl="0" marL="342900" rtl="0">
              <a:spcBef>
                <a:spcPts val="800"/>
              </a:spcBef>
              <a:spcAft>
                <a:spcPts val="0"/>
              </a:spcAft>
              <a:buSzPts val="2100"/>
              <a:buChar char="•"/>
            </a:pPr>
            <a:r>
              <a:rPr lang="en"/>
              <a:t>Now create your own Web action that returns the time</a:t>
            </a:r>
            <a:endParaRPr/>
          </a:p>
          <a:p>
            <a:pPr indent="-298450" lvl="1" marL="685800" marR="0" rtl="0" algn="l">
              <a:lnSpc>
                <a:spcPct val="90000"/>
              </a:lnSpc>
              <a:spcBef>
                <a:spcPts val="0"/>
              </a:spcBef>
              <a:spcAft>
                <a:spcPts val="0"/>
              </a:spcAft>
              <a:buClr>
                <a:schemeClr val="dk1"/>
              </a:buClr>
              <a:buSzPts val="2100"/>
              <a:buFont typeface="Arial"/>
              <a:buChar char="•"/>
            </a:pPr>
            <a:r>
              <a:rPr lang="en"/>
              <a:t>wsk action create </a:t>
            </a:r>
            <a:r>
              <a:rPr i="1" lang="en"/>
              <a:t>mywebaction</a:t>
            </a:r>
            <a:r>
              <a:rPr lang="en"/>
              <a:t> timenow.js --web true</a:t>
            </a:r>
            <a:endParaRPr/>
          </a:p>
          <a:p>
            <a:pPr indent="-279400" lvl="1" marL="685800" rtl="0">
              <a:spcBef>
                <a:spcPts val="0"/>
              </a:spcBef>
              <a:spcAft>
                <a:spcPts val="0"/>
              </a:spcAft>
              <a:buSzPts val="1800"/>
              <a:buChar char="•"/>
            </a:pPr>
            <a:r>
              <a:rPr lang="en"/>
              <a:t>(The timenow.js file is in the git repo)</a:t>
            </a:r>
            <a:endParaRPr/>
          </a:p>
          <a:p>
            <a:pPr indent="-298450" lvl="0" marL="342900" rtl="0">
              <a:spcBef>
                <a:spcPts val="0"/>
              </a:spcBef>
              <a:spcAft>
                <a:spcPts val="0"/>
              </a:spcAft>
              <a:buSzPts val="2100"/>
              <a:buChar char="•"/>
            </a:pPr>
            <a:r>
              <a:rPr lang="en"/>
              <a:t>Test that you can invoke it:</a:t>
            </a:r>
            <a:endParaRPr/>
          </a:p>
          <a:p>
            <a:pPr indent="-273050" lvl="1" marL="685800" rtl="0">
              <a:spcBef>
                <a:spcPts val="0"/>
              </a:spcBef>
              <a:spcAft>
                <a:spcPts val="0"/>
              </a:spcAft>
              <a:buSzPts val="1700"/>
              <a:buChar char="•"/>
            </a:pPr>
            <a:r>
              <a:rPr lang="en" sz="1700"/>
              <a:t>curl '</a:t>
            </a:r>
            <a:r>
              <a:rPr lang="en" sz="1700" u="sng">
                <a:solidFill>
                  <a:schemeClr val="hlink"/>
                </a:solidFill>
                <a:hlinkClick r:id="rId3"/>
              </a:rPr>
              <a:t>https://openwhisk.ng.bluemix.net/api/v1/web/ORG/default/mywebaction.json</a:t>
            </a:r>
            <a:r>
              <a:rPr lang="en" sz="1700"/>
              <a:t>'</a:t>
            </a:r>
            <a:endParaRPr sz="1700"/>
          </a:p>
          <a:p>
            <a:pPr indent="-279400" lvl="1" marL="685800" rtl="0">
              <a:spcBef>
                <a:spcPts val="0"/>
              </a:spcBef>
              <a:spcAft>
                <a:spcPts val="0"/>
              </a:spcAft>
              <a:buSzPts val="1800"/>
              <a:buChar char="•"/>
            </a:pPr>
            <a:r>
              <a:rPr lang="en"/>
              <a:t>Replace the value of </a:t>
            </a:r>
            <a:r>
              <a:rPr i="1" lang="en"/>
              <a:t>ORG</a:t>
            </a:r>
            <a:r>
              <a:rPr lang="en"/>
              <a:t> based on the fully qualified name of your action (do a “wsk list” to see this) - replace ‘@’with ‘%40’ to get</a:t>
            </a:r>
            <a:endParaRPr/>
          </a:p>
          <a:p>
            <a:pPr indent="-260350" lvl="2" marL="1028700" rtl="0">
              <a:spcBef>
                <a:spcPts val="0"/>
              </a:spcBef>
              <a:spcAft>
                <a:spcPts val="0"/>
              </a:spcAft>
              <a:buSzPts val="1500"/>
              <a:buChar char="•"/>
            </a:pPr>
            <a:r>
              <a:rPr lang="en"/>
              <a:t>Example: curl https://openwhisk.ng.bluemix.net/api/v1/web/aslom%40us.ibm.com_dev02/default/mywebaction.json</a:t>
            </a:r>
            <a:endParaRPr/>
          </a:p>
          <a:p>
            <a:pPr indent="-298450" lvl="0" marL="342900" rtl="0">
              <a:spcBef>
                <a:spcPts val="0"/>
              </a:spcBef>
              <a:spcAft>
                <a:spcPts val="0"/>
              </a:spcAft>
              <a:buSzPts val="2100"/>
              <a:buChar char="•"/>
            </a:pPr>
            <a:r>
              <a:rPr lang="en"/>
              <a:t>Update your Slack outgoing Webhook integration with the URL to your action</a:t>
            </a:r>
            <a:endParaRPr/>
          </a:p>
          <a:p>
            <a:pPr indent="0" lvl="0" marL="0" marR="0" rtl="0" algn="l">
              <a:lnSpc>
                <a:spcPct val="90000"/>
              </a:lnSpc>
              <a:spcBef>
                <a:spcPts val="80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2" name="Shape 662"/>
        <p:cNvGrpSpPr/>
        <p:nvPr/>
      </p:nvGrpSpPr>
      <p:grpSpPr>
        <a:xfrm>
          <a:off x="0" y="0"/>
          <a:ext cx="0" cy="0"/>
          <a:chOff x="0" y="0"/>
          <a:chExt cx="0" cy="0"/>
        </a:xfrm>
      </p:grpSpPr>
      <p:sp>
        <p:nvSpPr>
          <p:cNvPr id="663" name="Shape 663"/>
          <p:cNvSpPr txBox="1"/>
          <p:nvPr>
            <p:ph type="title"/>
          </p:nvPr>
        </p:nvSpPr>
        <p:spPr>
          <a:xfrm>
            <a:off x="623888" y="1282304"/>
            <a:ext cx="7886700" cy="2139600"/>
          </a:xfrm>
          <a:prstGeom prst="rect">
            <a:avLst/>
          </a:prstGeom>
        </p:spPr>
        <p:txBody>
          <a:bodyPr anchorCtr="0" anchor="b" bIns="68575" lIns="68575" spcFirstLastPara="1" rIns="68575" wrap="square" tIns="68575">
            <a:noAutofit/>
          </a:bodyPr>
          <a:lstStyle/>
          <a:p>
            <a:pPr indent="0" lvl="0" marL="0" rtl="0">
              <a:spcBef>
                <a:spcPts val="0"/>
              </a:spcBef>
              <a:spcAft>
                <a:spcPts val="0"/>
              </a:spcAft>
              <a:buNone/>
            </a:pPr>
            <a:r>
              <a:rPr lang="en"/>
              <a:t>Part 3</a:t>
            </a:r>
            <a:endParaRPr/>
          </a:p>
        </p:txBody>
      </p:sp>
      <p:sp>
        <p:nvSpPr>
          <p:cNvPr id="664" name="Shape 664"/>
          <p:cNvSpPr txBox="1"/>
          <p:nvPr>
            <p:ph idx="1" type="body"/>
          </p:nvPr>
        </p:nvSpPr>
        <p:spPr>
          <a:xfrm>
            <a:off x="623888" y="3442097"/>
            <a:ext cx="7886700" cy="1125300"/>
          </a:xfrm>
          <a:prstGeom prst="rect">
            <a:avLst/>
          </a:prstGeom>
        </p:spPr>
        <p:txBody>
          <a:bodyPr anchorCtr="0" anchor="t" bIns="68575" lIns="68575" spcFirstLastPara="1" rIns="68575" wrap="square" tIns="68575">
            <a:noAutofit/>
          </a:bodyPr>
          <a:lstStyle/>
          <a:p>
            <a:pPr indent="0" lvl="0" marL="0" rtl="0">
              <a:spcBef>
                <a:spcPts val="800"/>
              </a:spcBef>
              <a:spcAft>
                <a:spcPts val="0"/>
              </a:spcAft>
              <a:buNone/>
            </a:pPr>
            <a:r>
              <a:rPr lang="en"/>
              <a:t>Invoke external services from chatbot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8" name="Shape 668"/>
        <p:cNvGrpSpPr/>
        <p:nvPr/>
      </p:nvGrpSpPr>
      <p:grpSpPr>
        <a:xfrm>
          <a:off x="0" y="0"/>
          <a:ext cx="0" cy="0"/>
          <a:chOff x="0" y="0"/>
          <a:chExt cx="0" cy="0"/>
        </a:xfrm>
      </p:grpSpPr>
      <p:sp>
        <p:nvSpPr>
          <p:cNvPr id="669" name="Shape 669"/>
          <p:cNvSpPr txBox="1"/>
          <p:nvPr>
            <p:ph idx="1" type="body"/>
          </p:nvPr>
        </p:nvSpPr>
        <p:spPr>
          <a:xfrm>
            <a:off x="246825" y="683419"/>
            <a:ext cx="8268600" cy="3263400"/>
          </a:xfrm>
          <a:prstGeom prst="rect">
            <a:avLst/>
          </a:prstGeom>
          <a:noFill/>
          <a:ln>
            <a:noFill/>
          </a:ln>
        </p:spPr>
        <p:txBody>
          <a:bodyPr anchorCtr="0" anchor="t" bIns="34275" lIns="68575" spcFirstLastPara="1" rIns="68575" wrap="square" tIns="34275">
            <a:noAutofit/>
          </a:bodyPr>
          <a:lstStyle/>
          <a:p>
            <a:pPr indent="-298450" lvl="0" marL="342900" marR="0" rtl="0" algn="l">
              <a:lnSpc>
                <a:spcPct val="100000"/>
              </a:lnSpc>
              <a:spcBef>
                <a:spcPts val="800"/>
              </a:spcBef>
              <a:spcAft>
                <a:spcPts val="0"/>
              </a:spcAft>
              <a:buClr>
                <a:schemeClr val="dk1"/>
              </a:buClr>
              <a:buSzPts val="2100"/>
              <a:buFont typeface="Arial"/>
              <a:buChar char="•"/>
            </a:pPr>
            <a:r>
              <a:rPr lang="en"/>
              <a:t>Modify your web action code to do something more interesting than return the time</a:t>
            </a:r>
            <a:endParaRPr/>
          </a:p>
          <a:p>
            <a:pPr indent="0" lvl="0" marL="0" marR="0" rtl="0" algn="l">
              <a:lnSpc>
                <a:spcPct val="100000"/>
              </a:lnSpc>
              <a:spcBef>
                <a:spcPts val="800"/>
              </a:spcBef>
              <a:spcAft>
                <a:spcPts val="0"/>
              </a:spcAft>
              <a:buNone/>
            </a:pPr>
            <a:r>
              <a:t/>
            </a:r>
            <a:endParaRPr/>
          </a:p>
          <a:p>
            <a:pPr indent="-298450" lvl="0" marL="342900" marR="0" rtl="0" algn="l">
              <a:lnSpc>
                <a:spcPct val="100000"/>
              </a:lnSpc>
              <a:spcBef>
                <a:spcPts val="800"/>
              </a:spcBef>
              <a:spcAft>
                <a:spcPts val="0"/>
              </a:spcAft>
              <a:buSzPts val="2100"/>
              <a:buChar char="•"/>
            </a:pPr>
            <a:r>
              <a:rPr lang="en"/>
              <a:t>Here are some ideas</a:t>
            </a:r>
            <a:endParaRPr/>
          </a:p>
          <a:p>
            <a:pPr indent="-260350" lvl="1" marL="685800" marR="0" rtl="0" algn="l">
              <a:lnSpc>
                <a:spcPct val="100000"/>
              </a:lnSpc>
              <a:spcBef>
                <a:spcPts val="0"/>
              </a:spcBef>
              <a:spcAft>
                <a:spcPts val="0"/>
              </a:spcAft>
              <a:buSzPts val="1500"/>
              <a:buChar char="•"/>
            </a:pPr>
            <a:r>
              <a:rPr lang="en" sz="1500"/>
              <a:t>Return a random joke by calling this api:</a:t>
            </a:r>
            <a:br>
              <a:rPr lang="en" sz="1500"/>
            </a:br>
            <a:r>
              <a:rPr lang="en" sz="1500" u="sng">
                <a:solidFill>
                  <a:schemeClr val="hlink"/>
                </a:solidFill>
                <a:hlinkClick r:id="rId3"/>
              </a:rPr>
              <a:t>https://api.chucknorris.io/jokes/random</a:t>
            </a:r>
            <a:r>
              <a:rPr lang="en" sz="1500"/>
              <a:t> </a:t>
            </a:r>
            <a:endParaRPr sz="1500"/>
          </a:p>
          <a:p>
            <a:pPr indent="-260350" lvl="1" marL="685800" marR="0" rtl="0" algn="l">
              <a:lnSpc>
                <a:spcPct val="100000"/>
              </a:lnSpc>
              <a:spcBef>
                <a:spcPts val="0"/>
              </a:spcBef>
              <a:spcAft>
                <a:spcPts val="0"/>
              </a:spcAft>
              <a:buSzPts val="1500"/>
              <a:buChar char="•"/>
            </a:pPr>
            <a:r>
              <a:rPr lang="en" sz="1500"/>
              <a:t>Reply back with a translated string using the Watson Language Translation API:</a:t>
            </a:r>
            <a:br>
              <a:rPr lang="en" sz="1500"/>
            </a:br>
            <a:r>
              <a:rPr lang="en" sz="1500" u="sng">
                <a:solidFill>
                  <a:schemeClr val="hlink"/>
                </a:solidFill>
                <a:hlinkClick r:id="rId4"/>
              </a:rPr>
              <a:t>https://www.ibm.com/watson/developercloud/language-translator.html</a:t>
            </a:r>
            <a:endParaRPr sz="1500"/>
          </a:p>
          <a:p>
            <a:pPr indent="-260350" lvl="1" marL="685800" marR="0" rtl="0" algn="l">
              <a:lnSpc>
                <a:spcPct val="100000"/>
              </a:lnSpc>
              <a:spcBef>
                <a:spcPts val="0"/>
              </a:spcBef>
              <a:spcAft>
                <a:spcPts val="0"/>
              </a:spcAft>
              <a:buSzPts val="1500"/>
              <a:buChar char="•"/>
            </a:pPr>
            <a:r>
              <a:rPr lang="en" sz="1500"/>
              <a:t>Return the weather forecast based on a user-specified location using the Yahoo Weather API:</a:t>
            </a:r>
            <a:br>
              <a:rPr lang="en" sz="1500"/>
            </a:br>
            <a:r>
              <a:rPr lang="en" sz="1500" u="sng">
                <a:solidFill>
                  <a:schemeClr val="hlink"/>
                </a:solidFill>
                <a:hlinkClick r:id="rId5"/>
              </a:rPr>
              <a:t>https://developer.yahoo.com/weather/</a:t>
            </a:r>
            <a:endParaRPr sz="1500"/>
          </a:p>
          <a:p>
            <a:pPr indent="-260350" lvl="1" marL="685800" marR="0" rtl="0" algn="l">
              <a:lnSpc>
                <a:spcPct val="100000"/>
              </a:lnSpc>
              <a:spcBef>
                <a:spcPts val="0"/>
              </a:spcBef>
              <a:spcAft>
                <a:spcPts val="0"/>
              </a:spcAft>
              <a:buSzPts val="1500"/>
              <a:buChar char="•"/>
            </a:pPr>
            <a:r>
              <a:rPr lang="en" sz="1500"/>
              <a:t>Parse the message and return an appropriate response. Can you beat the Turing test?!</a:t>
            </a:r>
            <a:endParaRPr sz="1500"/>
          </a:p>
          <a:p>
            <a:pPr indent="0" lvl="0" marL="177800" marR="0" rtl="0" algn="l">
              <a:lnSpc>
                <a:spcPct val="100000"/>
              </a:lnSpc>
              <a:spcBef>
                <a:spcPts val="800"/>
              </a:spcBef>
              <a:spcAft>
                <a:spcPts val="0"/>
              </a:spcAft>
              <a:buClr>
                <a:schemeClr val="dk1"/>
              </a:buClr>
              <a:buFont typeface="Arial"/>
              <a:buNone/>
            </a:pPr>
            <a:r>
              <a:t/>
            </a:r>
            <a:endParaRPr sz="1500"/>
          </a:p>
        </p:txBody>
      </p:sp>
      <p:sp>
        <p:nvSpPr>
          <p:cNvPr id="670" name="Shape 670"/>
          <p:cNvSpPr txBox="1"/>
          <p:nvPr>
            <p:ph type="title"/>
          </p:nvPr>
        </p:nvSpPr>
        <p:spPr>
          <a:xfrm>
            <a:off x="628650" y="-183356"/>
            <a:ext cx="7886700" cy="994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Font typeface="Calibri"/>
              <a:buNone/>
            </a:pPr>
            <a:r>
              <a:rPr lang="en"/>
              <a:t>Make your chatbot do something interesting</a:t>
            </a:r>
            <a:endParaRPr b="0" i="0" sz="3300" u="none" cap="none" strike="noStrike">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5" name="Shape 675"/>
        <p:cNvGrpSpPr/>
        <p:nvPr/>
      </p:nvGrpSpPr>
      <p:grpSpPr>
        <a:xfrm>
          <a:off x="0" y="0"/>
          <a:ext cx="0" cy="0"/>
          <a:chOff x="0" y="0"/>
          <a:chExt cx="0" cy="0"/>
        </a:xfrm>
      </p:grpSpPr>
      <p:sp>
        <p:nvSpPr>
          <p:cNvPr id="676" name="Shape 676"/>
          <p:cNvSpPr txBox="1"/>
          <p:nvPr>
            <p:ph type="title"/>
          </p:nvPr>
        </p:nvSpPr>
        <p:spPr>
          <a:xfrm>
            <a:off x="628650" y="273844"/>
            <a:ext cx="7886700" cy="994200"/>
          </a:xfrm>
          <a:prstGeom prst="rect">
            <a:avLst/>
          </a:prstGeom>
        </p:spPr>
        <p:txBody>
          <a:bodyPr anchorCtr="0" anchor="ctr" bIns="68575" lIns="68575" spcFirstLastPara="1" rIns="68575" wrap="square" tIns="68575">
            <a:noAutofit/>
          </a:bodyPr>
          <a:lstStyle/>
          <a:p>
            <a:pPr indent="0" lvl="0" marL="0" rtl="0">
              <a:spcBef>
                <a:spcPts val="0"/>
              </a:spcBef>
              <a:spcAft>
                <a:spcPts val="0"/>
              </a:spcAft>
              <a:buNone/>
            </a:pPr>
            <a:r>
              <a:rPr lang="en"/>
              <a:t>Choose your own adventure</a:t>
            </a:r>
            <a:endParaRPr/>
          </a:p>
        </p:txBody>
      </p:sp>
      <p:sp>
        <p:nvSpPr>
          <p:cNvPr id="677" name="Shape 677"/>
          <p:cNvSpPr txBox="1"/>
          <p:nvPr>
            <p:ph idx="1" type="body"/>
          </p:nvPr>
        </p:nvSpPr>
        <p:spPr>
          <a:xfrm>
            <a:off x="628650" y="1369219"/>
            <a:ext cx="7886700" cy="3263400"/>
          </a:xfrm>
          <a:prstGeom prst="rect">
            <a:avLst/>
          </a:prstGeom>
        </p:spPr>
        <p:txBody>
          <a:bodyPr anchorCtr="0" anchor="t" bIns="68575" lIns="68575" spcFirstLastPara="1" rIns="68575" wrap="square" tIns="68575">
            <a:noAutofit/>
          </a:bodyPr>
          <a:lstStyle/>
          <a:p>
            <a:pPr indent="-298450" lvl="0" marL="342900" rtl="0">
              <a:spcBef>
                <a:spcPts val="800"/>
              </a:spcBef>
              <a:spcAft>
                <a:spcPts val="0"/>
              </a:spcAft>
              <a:buSzPts val="2100"/>
              <a:buChar char="•"/>
            </a:pPr>
            <a:r>
              <a:rPr lang="en"/>
              <a:t>Build a weather Chatbot with OpenWhisk</a:t>
            </a:r>
            <a:endParaRPr/>
          </a:p>
          <a:p>
            <a:pPr indent="-279400" lvl="1" marL="685800" rtl="0">
              <a:spcBef>
                <a:spcPts val="0"/>
              </a:spcBef>
              <a:spcAft>
                <a:spcPts val="0"/>
              </a:spcAft>
              <a:buSzPts val="1800"/>
              <a:buChar char="•"/>
            </a:pPr>
            <a:r>
              <a:rPr lang="en" u="sng">
                <a:solidFill>
                  <a:schemeClr val="hlink"/>
                </a:solidFill>
                <a:hlinkClick r:id="rId3"/>
              </a:rPr>
              <a:t>https://github.com/IBM-Bluemix/openwhisk-workshops/tree/master/bootcamp</a:t>
            </a:r>
            <a:endParaRPr/>
          </a:p>
          <a:p>
            <a:pPr indent="0" lvl="0" marL="0" rtl="0">
              <a:spcBef>
                <a:spcPts val="800"/>
              </a:spcBef>
              <a:spcAft>
                <a:spcPts val="0"/>
              </a:spcAft>
              <a:buNone/>
            </a:pPr>
            <a:r>
              <a:t/>
            </a:r>
            <a:endParaRPr/>
          </a:p>
          <a:p>
            <a:pPr indent="-298450" lvl="0" marL="342900" rtl="0">
              <a:spcBef>
                <a:spcPts val="800"/>
              </a:spcBef>
              <a:spcAft>
                <a:spcPts val="0"/>
              </a:spcAft>
              <a:buSzPts val="2100"/>
              <a:buChar char="•"/>
            </a:pPr>
            <a:r>
              <a:rPr lang="en"/>
              <a:t>Build a video sharing website with AWS Lambda</a:t>
            </a:r>
            <a:endParaRPr/>
          </a:p>
          <a:p>
            <a:pPr indent="-279400" lvl="1" marL="685800" rtl="0">
              <a:spcBef>
                <a:spcPts val="0"/>
              </a:spcBef>
              <a:spcAft>
                <a:spcPts val="0"/>
              </a:spcAft>
              <a:buSzPts val="1800"/>
              <a:buChar char="•"/>
            </a:pPr>
            <a:r>
              <a:rPr lang="en" u="sng">
                <a:solidFill>
                  <a:schemeClr val="hlink"/>
                </a:solidFill>
                <a:hlinkClick r:id="rId4"/>
              </a:rPr>
              <a:t>https://github.com/ACloudGuru/serverless-workshop</a:t>
            </a:r>
            <a:endParaRPr/>
          </a:p>
          <a:p>
            <a:pPr indent="0" lvl="0" marL="342900" rtl="0">
              <a:spcBef>
                <a:spcPts val="8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Workshop purpose:</a:t>
            </a:r>
            <a:endParaRPr/>
          </a:p>
        </p:txBody>
      </p:sp>
      <p:sp>
        <p:nvSpPr>
          <p:cNvPr id="249" name="Shape 2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"Many of the major cloud vendors, have released serverless platforms within the last two years, including Amazon Lambda, Google Cloud Functions, Microsoft Azure Functions, IBM Cloud Functions. There is, however, little attention from the research community. </a:t>
            </a:r>
            <a:endParaRPr sz="2400"/>
          </a:p>
          <a:p>
            <a:pPr indent="0" lvl="0" marL="0">
              <a:spcBef>
                <a:spcPts val="1600"/>
              </a:spcBef>
              <a:spcAft>
                <a:spcPts val="1600"/>
              </a:spcAft>
              <a:buNone/>
            </a:pPr>
            <a:r>
              <a:rPr b="1" lang="en" sz="2400"/>
              <a:t>This workshop brings together researchers and practitioners to discuss their experiences and thoughts on future directions.”</a:t>
            </a:r>
            <a:endParaRPr b="1"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Organization</a:t>
            </a:r>
            <a:endParaRPr/>
          </a:p>
        </p:txBody>
      </p:sp>
      <p:sp>
        <p:nvSpPr>
          <p:cNvPr id="255" name="Shape 25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Latest: </a:t>
            </a:r>
            <a:r>
              <a:rPr lang="en" u="sng">
                <a:solidFill>
                  <a:schemeClr val="hlink"/>
                </a:solidFill>
                <a:hlinkClick r:id="rId3"/>
              </a:rPr>
              <a:t>https://www.serverlesscomputing.org/wosc3</a:t>
            </a:r>
            <a:endParaRPr/>
          </a:p>
          <a:p>
            <a:pPr indent="0" lvl="0" marL="0" rtl="0">
              <a:lnSpc>
                <a:spcPct val="110000"/>
              </a:lnSpc>
              <a:spcBef>
                <a:spcPts val="1600"/>
              </a:spcBef>
              <a:spcAft>
                <a:spcPts val="0"/>
              </a:spcAft>
              <a:buNone/>
            </a:pPr>
            <a:r>
              <a:rPr lang="en" sz="1200">
                <a:solidFill>
                  <a:srgbClr val="333333"/>
                </a:solidFill>
              </a:rPr>
              <a:t>Previous workshops</a:t>
            </a:r>
            <a:endParaRPr sz="1200">
              <a:solidFill>
                <a:srgbClr val="333333"/>
              </a:solidFill>
            </a:endParaRPr>
          </a:p>
          <a:p>
            <a:pPr indent="0" lvl="0" marL="0" rtl="0">
              <a:spcBef>
                <a:spcPts val="800"/>
              </a:spcBef>
              <a:spcAft>
                <a:spcPts val="0"/>
              </a:spcAft>
              <a:buNone/>
            </a:pPr>
            <a:r>
              <a:rPr lang="en" sz="1350" u="sng">
                <a:solidFill>
                  <a:srgbClr val="337AB7"/>
                </a:solidFill>
                <a:latin typeface="Georgia"/>
                <a:ea typeface="Georgia"/>
                <a:cs typeface="Georgia"/>
                <a:sym typeface="Georgia"/>
                <a:hlinkClick r:id="rId4"/>
              </a:rPr>
              <a:t>Second International Workshop on Serverless Computing (WoSC) 2017</a:t>
            </a:r>
            <a:r>
              <a:rPr lang="en" sz="1350">
                <a:solidFill>
                  <a:srgbClr val="555555"/>
                </a:solidFill>
                <a:latin typeface="Georgia"/>
                <a:ea typeface="Georgia"/>
                <a:cs typeface="Georgia"/>
                <a:sym typeface="Georgia"/>
              </a:rPr>
              <a:t> in Las Vegas, NV, USA on December 12th, 2017 part of </a:t>
            </a:r>
            <a:r>
              <a:rPr lang="en" sz="1350" u="sng">
                <a:solidFill>
                  <a:srgbClr val="337AB7"/>
                </a:solidFill>
                <a:latin typeface="Georgia"/>
                <a:ea typeface="Georgia"/>
                <a:cs typeface="Georgia"/>
                <a:sym typeface="Georgia"/>
                <a:hlinkClick r:id="rId5"/>
              </a:rPr>
              <a:t>Middleware 2017</a:t>
            </a:r>
            <a:r>
              <a:rPr lang="en" sz="1350">
                <a:solidFill>
                  <a:srgbClr val="555555"/>
                </a:solidFill>
                <a:latin typeface="Georgia"/>
                <a:ea typeface="Georgia"/>
                <a:cs typeface="Georgia"/>
                <a:sym typeface="Georgia"/>
              </a:rPr>
              <a:t>.</a:t>
            </a:r>
            <a:endParaRPr sz="1350">
              <a:solidFill>
                <a:srgbClr val="555555"/>
              </a:solidFill>
              <a:latin typeface="Georgia"/>
              <a:ea typeface="Georgia"/>
              <a:cs typeface="Georgia"/>
              <a:sym typeface="Georgia"/>
            </a:endParaRPr>
          </a:p>
          <a:p>
            <a:pPr indent="0" lvl="0" marL="0" rtl="0">
              <a:spcBef>
                <a:spcPts val="800"/>
              </a:spcBef>
              <a:spcAft>
                <a:spcPts val="0"/>
              </a:spcAft>
              <a:buNone/>
            </a:pPr>
            <a:r>
              <a:rPr lang="en" sz="1350" u="sng">
                <a:solidFill>
                  <a:srgbClr val="337AB7"/>
                </a:solidFill>
                <a:latin typeface="Georgia"/>
                <a:ea typeface="Georgia"/>
                <a:cs typeface="Georgia"/>
                <a:sym typeface="Georgia"/>
                <a:hlinkClick r:id="rId6"/>
              </a:rPr>
              <a:t>First International Workshop on Serverless Computing (WoSC) 2017</a:t>
            </a:r>
            <a:r>
              <a:rPr lang="en" sz="1350">
                <a:solidFill>
                  <a:srgbClr val="555555"/>
                </a:solidFill>
                <a:latin typeface="Georgia"/>
                <a:ea typeface="Georgia"/>
                <a:cs typeface="Georgia"/>
                <a:sym typeface="Georgia"/>
              </a:rPr>
              <a:t> in Atlanta, GA, USA on June 5th, 2017 part of </a:t>
            </a:r>
            <a:r>
              <a:rPr lang="en" sz="1350" u="sng">
                <a:solidFill>
                  <a:srgbClr val="337AB7"/>
                </a:solidFill>
                <a:latin typeface="Georgia"/>
                <a:ea typeface="Georgia"/>
                <a:cs typeface="Georgia"/>
                <a:sym typeface="Georgia"/>
                <a:hlinkClick r:id="rId7"/>
              </a:rPr>
              <a:t>ICDCS 2017</a:t>
            </a:r>
            <a:r>
              <a:rPr lang="en" sz="1350">
                <a:solidFill>
                  <a:srgbClr val="555555"/>
                </a:solidFill>
                <a:latin typeface="Georgia"/>
                <a:ea typeface="Georgia"/>
                <a:cs typeface="Georgia"/>
                <a:sym typeface="Georgia"/>
              </a:rPr>
              <a:t>.</a:t>
            </a:r>
            <a:endParaRPr sz="1350">
              <a:solidFill>
                <a:srgbClr val="555555"/>
              </a:solidFill>
              <a:latin typeface="Georgia"/>
              <a:ea typeface="Georgia"/>
              <a:cs typeface="Georgia"/>
              <a:sym typeface="Georgia"/>
            </a:endParaRPr>
          </a:p>
          <a:p>
            <a:pPr indent="0" lvl="0" marL="0" rtl="0">
              <a:spcBef>
                <a:spcPts val="800"/>
              </a:spcBef>
              <a:spcAft>
                <a:spcPts val="0"/>
              </a:spcAft>
              <a:buNone/>
            </a:pPr>
            <a:r>
              <a:rPr lang="en" sz="1350">
                <a:solidFill>
                  <a:srgbClr val="555555"/>
                </a:solidFill>
                <a:latin typeface="Georgia"/>
                <a:ea typeface="Georgia"/>
                <a:cs typeface="Georgia"/>
                <a:sym typeface="Georgia"/>
              </a:rPr>
              <a:t>Presentations from previous workshops:</a:t>
            </a:r>
            <a:endParaRPr sz="1350">
              <a:solidFill>
                <a:srgbClr val="555555"/>
              </a:solidFill>
              <a:latin typeface="Georgia"/>
              <a:ea typeface="Georgia"/>
              <a:cs typeface="Georgia"/>
              <a:sym typeface="Georgia"/>
            </a:endParaRPr>
          </a:p>
          <a:p>
            <a:pPr indent="0" lvl="0" marL="0" rtl="0">
              <a:lnSpc>
                <a:spcPct val="110000"/>
              </a:lnSpc>
              <a:spcBef>
                <a:spcPts val="800"/>
              </a:spcBef>
              <a:spcAft>
                <a:spcPts val="0"/>
              </a:spcAft>
              <a:buNone/>
            </a:pPr>
            <a:r>
              <a:rPr lang="en" sz="1200" u="sng">
                <a:solidFill>
                  <a:schemeClr val="hlink"/>
                </a:solidFill>
                <a:hlinkClick r:id="rId8"/>
              </a:rPr>
              <a:t>https://www.serverlesscomputing.org</a:t>
            </a:r>
            <a:endParaRPr sz="1200">
              <a:solidFill>
                <a:srgbClr val="333333"/>
              </a:solidFill>
            </a:endParaRPr>
          </a:p>
          <a:p>
            <a:pPr indent="0" lvl="0" marL="0" rtl="0">
              <a:lnSpc>
                <a:spcPct val="110000"/>
              </a:lnSpc>
              <a:spcBef>
                <a:spcPts val="800"/>
              </a:spcBef>
              <a:spcAft>
                <a:spcPts val="0"/>
              </a:spcAft>
              <a:buNone/>
            </a:pPr>
            <a:r>
              <a:t/>
            </a:r>
            <a:endParaRPr sz="1200">
              <a:solidFill>
                <a:srgbClr val="333333"/>
              </a:solidFill>
            </a:endParaRPr>
          </a:p>
          <a:p>
            <a:pPr indent="0" lvl="0" marL="0" rtl="0">
              <a:spcBef>
                <a:spcPts val="800"/>
              </a:spcBef>
              <a:spcAft>
                <a:spcPts val="0"/>
              </a:spcAft>
              <a:buClr>
                <a:schemeClr val="dk1"/>
              </a:buClr>
              <a:buSzPts val="1100"/>
              <a:buFont typeface="Arial"/>
              <a:buNone/>
            </a:pPr>
            <a:r>
              <a:t/>
            </a:r>
            <a:endParaRPr sz="1200">
              <a:solidFill>
                <a:srgbClr val="555555"/>
              </a:solidFill>
              <a:latin typeface="Georgia"/>
              <a:ea typeface="Georgia"/>
              <a:cs typeface="Georgia"/>
              <a:sym typeface="Georgia"/>
            </a:endParaRPr>
          </a:p>
          <a:p>
            <a:pPr indent="0" lvl="0" marL="0" rtl="0">
              <a:spcBef>
                <a:spcPts val="800"/>
              </a:spcBef>
              <a:spcAft>
                <a:spcPts val="0"/>
              </a:spcAft>
              <a:buClr>
                <a:schemeClr val="dk1"/>
              </a:buClr>
              <a:buSzPts val="1100"/>
              <a:buFont typeface="Arial"/>
              <a:buNone/>
            </a:pPr>
            <a:r>
              <a:t/>
            </a:r>
            <a:endParaRPr sz="1350">
              <a:solidFill>
                <a:srgbClr val="555555"/>
              </a:solidFill>
              <a:latin typeface="Georgia"/>
              <a:ea typeface="Georgia"/>
              <a:cs typeface="Georgia"/>
              <a:sym typeface="Georgia"/>
            </a:endParaRPr>
          </a:p>
          <a:p>
            <a:pPr indent="0" lvl="0" marL="0">
              <a:spcBef>
                <a:spcPts val="0"/>
              </a:spcBef>
              <a:spcAft>
                <a:spcPts val="0"/>
              </a:spcAft>
              <a:buNone/>
            </a:pPr>
            <a:r>
              <a:rPr lang="en"/>
              <a:t> </a:t>
            </a:r>
            <a:endParaRPr/>
          </a:p>
          <a:p>
            <a:pPr indent="0" lvl="0" marL="0">
              <a:spcBef>
                <a:spcPts val="1600"/>
              </a:spcBef>
              <a:spcAft>
                <a:spcPts val="1600"/>
              </a:spcAft>
              <a:buNone/>
            </a:pPr>
            <a:r>
              <a:t/>
            </a:r>
            <a:endParaRPr/>
          </a:p>
        </p:txBody>
      </p:sp>
      <p:sp>
        <p:nvSpPr>
          <p:cNvPr id="256" name="Shape 25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nSpc>
                <a:spcPct val="110000"/>
              </a:lnSpc>
              <a:spcBef>
                <a:spcPts val="0"/>
              </a:spcBef>
              <a:spcAft>
                <a:spcPts val="0"/>
              </a:spcAft>
              <a:buNone/>
            </a:pPr>
            <a:r>
              <a:rPr lang="en" sz="1200">
                <a:solidFill>
                  <a:srgbClr val="333333"/>
                </a:solidFill>
              </a:rPr>
              <a:t>Workshop co-chairs</a:t>
            </a:r>
            <a:endParaRPr sz="1200">
              <a:solidFill>
                <a:srgbClr val="333333"/>
              </a:solidFill>
            </a:endParaRPr>
          </a:p>
          <a:p>
            <a:pPr indent="0" lvl="0" marL="0" rtl="0">
              <a:spcBef>
                <a:spcPts val="800"/>
              </a:spcBef>
              <a:spcAft>
                <a:spcPts val="0"/>
              </a:spcAft>
              <a:buNone/>
            </a:pPr>
            <a:r>
              <a:rPr lang="en" sz="1200">
                <a:solidFill>
                  <a:srgbClr val="555555"/>
                </a:solidFill>
                <a:latin typeface="Georgia"/>
                <a:ea typeface="Georgia"/>
                <a:cs typeface="Georgia"/>
                <a:sym typeface="Georgia"/>
              </a:rPr>
              <a:t>Paul Castro, IBM Research </a:t>
            </a:r>
            <a:endParaRPr sz="1200">
              <a:solidFill>
                <a:srgbClr val="555555"/>
              </a:solidFill>
              <a:latin typeface="Georgia"/>
              <a:ea typeface="Georgia"/>
              <a:cs typeface="Georgia"/>
              <a:sym typeface="Georgia"/>
            </a:endParaRPr>
          </a:p>
          <a:p>
            <a:pPr indent="0" lvl="0" marL="0" rtl="0">
              <a:spcBef>
                <a:spcPts val="800"/>
              </a:spcBef>
              <a:spcAft>
                <a:spcPts val="0"/>
              </a:spcAft>
              <a:buNone/>
            </a:pPr>
            <a:r>
              <a:rPr lang="en" sz="1200">
                <a:solidFill>
                  <a:srgbClr val="555555"/>
                </a:solidFill>
                <a:latin typeface="Georgia"/>
                <a:ea typeface="Georgia"/>
                <a:cs typeface="Georgia"/>
                <a:sym typeface="Georgia"/>
              </a:rPr>
              <a:t>Vatche Ishakian, Bentley University </a:t>
            </a:r>
            <a:endParaRPr sz="1200">
              <a:solidFill>
                <a:srgbClr val="555555"/>
              </a:solidFill>
              <a:latin typeface="Georgia"/>
              <a:ea typeface="Georgia"/>
              <a:cs typeface="Georgia"/>
              <a:sym typeface="Georgia"/>
            </a:endParaRPr>
          </a:p>
          <a:p>
            <a:pPr indent="0" lvl="0" marL="0" rtl="0">
              <a:spcBef>
                <a:spcPts val="800"/>
              </a:spcBef>
              <a:spcAft>
                <a:spcPts val="0"/>
              </a:spcAft>
              <a:buNone/>
            </a:pPr>
            <a:r>
              <a:rPr lang="en" sz="1200">
                <a:solidFill>
                  <a:srgbClr val="555555"/>
                </a:solidFill>
                <a:latin typeface="Georgia"/>
                <a:ea typeface="Georgia"/>
                <a:cs typeface="Georgia"/>
                <a:sym typeface="Georgia"/>
              </a:rPr>
              <a:t>Vinod Muthusamy, IBM Research </a:t>
            </a:r>
            <a:endParaRPr sz="1200">
              <a:solidFill>
                <a:srgbClr val="555555"/>
              </a:solidFill>
              <a:latin typeface="Georgia"/>
              <a:ea typeface="Georgia"/>
              <a:cs typeface="Georgia"/>
              <a:sym typeface="Georgia"/>
            </a:endParaRPr>
          </a:p>
          <a:p>
            <a:pPr indent="0" lvl="0" marL="0" rtl="0">
              <a:spcBef>
                <a:spcPts val="800"/>
              </a:spcBef>
              <a:spcAft>
                <a:spcPts val="0"/>
              </a:spcAft>
              <a:buNone/>
            </a:pPr>
            <a:r>
              <a:rPr lang="en" sz="1200">
                <a:solidFill>
                  <a:srgbClr val="555555"/>
                </a:solidFill>
                <a:latin typeface="Georgia"/>
                <a:ea typeface="Georgia"/>
                <a:cs typeface="Georgia"/>
                <a:sym typeface="Georgia"/>
              </a:rPr>
              <a:t>Aleksander Slominski, IBM Research</a:t>
            </a:r>
            <a:endParaRPr sz="1200">
              <a:solidFill>
                <a:srgbClr val="555555"/>
              </a:solidFill>
              <a:latin typeface="Georgia"/>
              <a:ea typeface="Georgia"/>
              <a:cs typeface="Georgia"/>
              <a:sym typeface="Georgia"/>
            </a:endParaRPr>
          </a:p>
          <a:p>
            <a:pPr indent="0" lvl="0" marL="0" rtl="0">
              <a:lnSpc>
                <a:spcPct val="110000"/>
              </a:lnSpc>
              <a:spcBef>
                <a:spcPts val="800"/>
              </a:spcBef>
              <a:spcAft>
                <a:spcPts val="0"/>
              </a:spcAft>
              <a:buNone/>
            </a:pPr>
            <a:r>
              <a:t/>
            </a:r>
            <a:endParaRPr sz="1200">
              <a:solidFill>
                <a:srgbClr val="333333"/>
              </a:solidFill>
            </a:endParaRPr>
          </a:p>
          <a:p>
            <a:pPr indent="0" lvl="0" marL="0" rtl="0">
              <a:lnSpc>
                <a:spcPct val="110000"/>
              </a:lnSpc>
              <a:spcBef>
                <a:spcPts val="800"/>
              </a:spcBef>
              <a:spcAft>
                <a:spcPts val="0"/>
              </a:spcAft>
              <a:buClr>
                <a:schemeClr val="dk1"/>
              </a:buClr>
              <a:buSzPts val="1100"/>
              <a:buFont typeface="Arial"/>
              <a:buNone/>
            </a:pPr>
            <a:r>
              <a:rPr lang="en" sz="1200">
                <a:solidFill>
                  <a:srgbClr val="333333"/>
                </a:solidFill>
              </a:rPr>
              <a:t>Steering Committee</a:t>
            </a:r>
            <a:endParaRPr sz="1200">
              <a:solidFill>
                <a:srgbClr val="333333"/>
              </a:solidFill>
            </a:endParaRPr>
          </a:p>
          <a:p>
            <a:pPr indent="0" lvl="0" marL="0" rtl="0">
              <a:spcBef>
                <a:spcPts val="800"/>
              </a:spcBef>
              <a:spcAft>
                <a:spcPts val="0"/>
              </a:spcAft>
              <a:buClr>
                <a:schemeClr val="dk1"/>
              </a:buClr>
              <a:buSzPts val="1100"/>
              <a:buFont typeface="Arial"/>
              <a:buNone/>
            </a:pPr>
            <a:r>
              <a:rPr lang="en" sz="1200">
                <a:solidFill>
                  <a:srgbClr val="555555"/>
                </a:solidFill>
                <a:latin typeface="Georgia"/>
                <a:ea typeface="Georgia"/>
                <a:cs typeface="Georgia"/>
                <a:sym typeface="Georgia"/>
              </a:rPr>
              <a:t>Geoffrey Fox, Indiana University </a:t>
            </a:r>
            <a:endParaRPr sz="1200">
              <a:solidFill>
                <a:srgbClr val="555555"/>
              </a:solidFill>
              <a:latin typeface="Georgia"/>
              <a:ea typeface="Georgia"/>
              <a:cs typeface="Georgia"/>
              <a:sym typeface="Georgia"/>
            </a:endParaRPr>
          </a:p>
          <a:p>
            <a:pPr indent="0" lvl="0" marL="0" rtl="0">
              <a:spcBef>
                <a:spcPts val="800"/>
              </a:spcBef>
              <a:spcAft>
                <a:spcPts val="0"/>
              </a:spcAft>
              <a:buClr>
                <a:schemeClr val="dk1"/>
              </a:buClr>
              <a:buSzPts val="1100"/>
              <a:buFont typeface="Arial"/>
              <a:buNone/>
            </a:pPr>
            <a:r>
              <a:rPr lang="en" sz="1200">
                <a:solidFill>
                  <a:srgbClr val="555555"/>
                </a:solidFill>
                <a:latin typeface="Georgia"/>
                <a:ea typeface="Georgia"/>
                <a:cs typeface="Georgia"/>
                <a:sym typeface="Georgia"/>
              </a:rPr>
              <a:t>Dennis Gannon, Indiana University &amp; Formerly Microsoft Research </a:t>
            </a:r>
            <a:endParaRPr sz="1200">
              <a:solidFill>
                <a:srgbClr val="555555"/>
              </a:solidFill>
              <a:latin typeface="Georgia"/>
              <a:ea typeface="Georgia"/>
              <a:cs typeface="Georgia"/>
              <a:sym typeface="Georgia"/>
            </a:endParaRPr>
          </a:p>
          <a:p>
            <a:pPr indent="0" lvl="0" marL="0" rtl="0">
              <a:spcBef>
                <a:spcPts val="800"/>
              </a:spcBef>
              <a:spcAft>
                <a:spcPts val="800"/>
              </a:spcAft>
              <a:buClr>
                <a:schemeClr val="dk1"/>
              </a:buClr>
              <a:buSzPts val="1100"/>
              <a:buFont typeface="Arial"/>
              <a:buNone/>
            </a:pPr>
            <a:r>
              <a:rPr lang="en" sz="1200">
                <a:solidFill>
                  <a:srgbClr val="555555"/>
                </a:solidFill>
                <a:latin typeface="Georgia"/>
                <a:ea typeface="Georgia"/>
                <a:cs typeface="Georgia"/>
                <a:sym typeface="Georgia"/>
              </a:rPr>
              <a:t>Arno Jacobsen, MSRG (Middleware Systems Research Group)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lang="en"/>
              <a:t>Program Committee</a:t>
            </a:r>
            <a:endParaRPr/>
          </a:p>
        </p:txBody>
      </p:sp>
      <p:sp>
        <p:nvSpPr>
          <p:cNvPr id="262" name="Shape 26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350">
                <a:solidFill>
                  <a:srgbClr val="555555"/>
                </a:solidFill>
                <a:latin typeface="Georgia"/>
                <a:ea typeface="Georgia"/>
                <a:cs typeface="Georgia"/>
                <a:sym typeface="Georgia"/>
              </a:rPr>
              <a:t>Gul Agha, University of Illinois at Urbana-Champaign </a:t>
            </a:r>
            <a:endParaRPr sz="1350">
              <a:solidFill>
                <a:srgbClr val="555555"/>
              </a:solidFill>
              <a:latin typeface="Georgia"/>
              <a:ea typeface="Georgia"/>
              <a:cs typeface="Georgia"/>
              <a:sym typeface="Georgia"/>
            </a:endParaRPr>
          </a:p>
          <a:p>
            <a:pPr indent="0" lvl="0" marL="0" rtl="0">
              <a:spcBef>
                <a:spcPts val="800"/>
              </a:spcBef>
              <a:spcAft>
                <a:spcPts val="0"/>
              </a:spcAft>
              <a:buClr>
                <a:schemeClr val="dk1"/>
              </a:buClr>
              <a:buSzPts val="1100"/>
              <a:buFont typeface="Arial"/>
              <a:buNone/>
            </a:pPr>
            <a:r>
              <a:rPr lang="en" sz="1350">
                <a:solidFill>
                  <a:srgbClr val="555555"/>
                </a:solidFill>
                <a:latin typeface="Georgia"/>
                <a:ea typeface="Georgia"/>
                <a:cs typeface="Georgia"/>
                <a:sym typeface="Georgia"/>
              </a:rPr>
              <a:t>Azer Bestavros, Boston University </a:t>
            </a:r>
            <a:endParaRPr sz="1350">
              <a:solidFill>
                <a:srgbClr val="555555"/>
              </a:solidFill>
              <a:latin typeface="Georgia"/>
              <a:ea typeface="Georgia"/>
              <a:cs typeface="Georgia"/>
              <a:sym typeface="Georgia"/>
            </a:endParaRPr>
          </a:p>
          <a:p>
            <a:pPr indent="0" lvl="0" marL="0" rtl="0">
              <a:spcBef>
                <a:spcPts val="800"/>
              </a:spcBef>
              <a:spcAft>
                <a:spcPts val="0"/>
              </a:spcAft>
              <a:buClr>
                <a:schemeClr val="dk1"/>
              </a:buClr>
              <a:buSzPts val="1100"/>
              <a:buFont typeface="Arial"/>
              <a:buNone/>
            </a:pPr>
            <a:r>
              <a:rPr lang="en" sz="1350">
                <a:solidFill>
                  <a:srgbClr val="555555"/>
                </a:solidFill>
                <a:latin typeface="Georgia"/>
                <a:ea typeface="Georgia"/>
                <a:cs typeface="Georgia"/>
                <a:sym typeface="Georgia"/>
              </a:rPr>
              <a:t>Flavio Esposito, Saint Louis University </a:t>
            </a:r>
            <a:endParaRPr sz="1350">
              <a:solidFill>
                <a:srgbClr val="555555"/>
              </a:solidFill>
              <a:latin typeface="Georgia"/>
              <a:ea typeface="Georgia"/>
              <a:cs typeface="Georgia"/>
              <a:sym typeface="Georgia"/>
            </a:endParaRPr>
          </a:p>
          <a:p>
            <a:pPr indent="0" lvl="0" marL="0" rtl="0">
              <a:spcBef>
                <a:spcPts val="800"/>
              </a:spcBef>
              <a:spcAft>
                <a:spcPts val="0"/>
              </a:spcAft>
              <a:buClr>
                <a:schemeClr val="dk1"/>
              </a:buClr>
              <a:buSzPts val="1100"/>
              <a:buFont typeface="Arial"/>
              <a:buNone/>
            </a:pPr>
            <a:r>
              <a:rPr lang="en" sz="1350">
                <a:solidFill>
                  <a:srgbClr val="555555"/>
                </a:solidFill>
                <a:latin typeface="Georgia"/>
                <a:ea typeface="Georgia"/>
                <a:cs typeface="Georgia"/>
                <a:sym typeface="Georgia"/>
              </a:rPr>
              <a:t>Rodrigo Fonseca, Brown University </a:t>
            </a:r>
            <a:endParaRPr sz="1350">
              <a:solidFill>
                <a:srgbClr val="555555"/>
              </a:solidFill>
              <a:latin typeface="Georgia"/>
              <a:ea typeface="Georgia"/>
              <a:cs typeface="Georgia"/>
              <a:sym typeface="Georgia"/>
            </a:endParaRPr>
          </a:p>
          <a:p>
            <a:pPr indent="0" lvl="0" marL="0" rtl="0">
              <a:spcBef>
                <a:spcPts val="800"/>
              </a:spcBef>
              <a:spcAft>
                <a:spcPts val="0"/>
              </a:spcAft>
              <a:buClr>
                <a:schemeClr val="dk1"/>
              </a:buClr>
              <a:buSzPts val="1100"/>
              <a:buFont typeface="Arial"/>
              <a:buNone/>
            </a:pPr>
            <a:r>
              <a:rPr lang="en" sz="1350">
                <a:solidFill>
                  <a:srgbClr val="555555"/>
                </a:solidFill>
                <a:latin typeface="Georgia"/>
                <a:ea typeface="Georgia"/>
                <a:cs typeface="Georgia"/>
                <a:sym typeface="Georgia"/>
              </a:rPr>
              <a:t>Ian Foster, University of Chicago and Argonne National Laboratory </a:t>
            </a:r>
            <a:endParaRPr sz="1350">
              <a:solidFill>
                <a:srgbClr val="555555"/>
              </a:solidFill>
              <a:latin typeface="Georgia"/>
              <a:ea typeface="Georgia"/>
              <a:cs typeface="Georgia"/>
              <a:sym typeface="Georgia"/>
            </a:endParaRPr>
          </a:p>
          <a:p>
            <a:pPr indent="0" lvl="0" marL="0" rtl="0">
              <a:spcBef>
                <a:spcPts val="800"/>
              </a:spcBef>
              <a:spcAft>
                <a:spcPts val="0"/>
              </a:spcAft>
              <a:buClr>
                <a:schemeClr val="dk1"/>
              </a:buClr>
              <a:buSzPts val="1100"/>
              <a:buFont typeface="Arial"/>
              <a:buNone/>
            </a:pPr>
            <a:r>
              <a:rPr lang="en" sz="1350">
                <a:solidFill>
                  <a:srgbClr val="555555"/>
                </a:solidFill>
                <a:latin typeface="Georgia"/>
                <a:ea typeface="Georgia"/>
                <a:cs typeface="Georgia"/>
                <a:sym typeface="Georgia"/>
              </a:rPr>
              <a:t>Geoffrey Fox, Indiana University </a:t>
            </a:r>
            <a:endParaRPr sz="1350">
              <a:solidFill>
                <a:srgbClr val="555555"/>
              </a:solidFill>
              <a:latin typeface="Georgia"/>
              <a:ea typeface="Georgia"/>
              <a:cs typeface="Georgia"/>
              <a:sym typeface="Georgia"/>
            </a:endParaRPr>
          </a:p>
          <a:p>
            <a:pPr indent="0" lvl="0" marL="0" rtl="0">
              <a:spcBef>
                <a:spcPts val="800"/>
              </a:spcBef>
              <a:spcAft>
                <a:spcPts val="800"/>
              </a:spcAft>
              <a:buClr>
                <a:schemeClr val="dk1"/>
              </a:buClr>
              <a:buSzPts val="1100"/>
              <a:buFont typeface="Arial"/>
              <a:buNone/>
            </a:pPr>
            <a:r>
              <a:rPr lang="en" sz="1350">
                <a:solidFill>
                  <a:srgbClr val="555555"/>
                </a:solidFill>
                <a:latin typeface="Georgia"/>
                <a:ea typeface="Georgia"/>
                <a:cs typeface="Georgia"/>
                <a:sym typeface="Georgia"/>
              </a:rPr>
              <a:t>Dennis Gannon, Indiana University &amp; Formerly Microsoft Research </a:t>
            </a:r>
            <a:endParaRPr/>
          </a:p>
        </p:txBody>
      </p:sp>
      <p:sp>
        <p:nvSpPr>
          <p:cNvPr id="263" name="Shape 26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350">
                <a:solidFill>
                  <a:srgbClr val="555555"/>
                </a:solidFill>
                <a:latin typeface="Georgia"/>
                <a:ea typeface="Georgia"/>
                <a:cs typeface="Georgia"/>
                <a:sym typeface="Georgia"/>
              </a:rPr>
              <a:t>Arno Jacobsen, MSRG (Middleware Systems Research Group) </a:t>
            </a:r>
            <a:endParaRPr sz="1350">
              <a:solidFill>
                <a:srgbClr val="555555"/>
              </a:solidFill>
              <a:latin typeface="Georgia"/>
              <a:ea typeface="Georgia"/>
              <a:cs typeface="Georgia"/>
              <a:sym typeface="Georgia"/>
            </a:endParaRPr>
          </a:p>
          <a:p>
            <a:pPr indent="0" lvl="0" marL="0" rtl="0">
              <a:spcBef>
                <a:spcPts val="800"/>
              </a:spcBef>
              <a:spcAft>
                <a:spcPts val="0"/>
              </a:spcAft>
              <a:buNone/>
            </a:pPr>
            <a:r>
              <a:rPr lang="en" sz="1350">
                <a:solidFill>
                  <a:srgbClr val="555555"/>
                </a:solidFill>
                <a:latin typeface="Georgia"/>
                <a:ea typeface="Georgia"/>
                <a:cs typeface="Georgia"/>
                <a:sym typeface="Georgia"/>
              </a:rPr>
              <a:t>Tyler Harter, GSL, Microsoft </a:t>
            </a:r>
            <a:endParaRPr sz="1350">
              <a:solidFill>
                <a:srgbClr val="555555"/>
              </a:solidFill>
              <a:latin typeface="Georgia"/>
              <a:ea typeface="Georgia"/>
              <a:cs typeface="Georgia"/>
              <a:sym typeface="Georgia"/>
            </a:endParaRPr>
          </a:p>
          <a:p>
            <a:pPr indent="0" lvl="0" marL="0" rtl="0">
              <a:spcBef>
                <a:spcPts val="800"/>
              </a:spcBef>
              <a:spcAft>
                <a:spcPts val="0"/>
              </a:spcAft>
              <a:buNone/>
            </a:pPr>
            <a:r>
              <a:rPr lang="en" sz="1350">
                <a:solidFill>
                  <a:srgbClr val="555555"/>
                </a:solidFill>
                <a:latin typeface="Georgia"/>
                <a:ea typeface="Georgia"/>
                <a:cs typeface="Georgia"/>
                <a:sym typeface="Georgia"/>
              </a:rPr>
              <a:t>Pietro Michiardi, Eurecom </a:t>
            </a:r>
            <a:endParaRPr sz="1350">
              <a:solidFill>
                <a:srgbClr val="555555"/>
              </a:solidFill>
              <a:latin typeface="Georgia"/>
              <a:ea typeface="Georgia"/>
              <a:cs typeface="Georgia"/>
              <a:sym typeface="Georgia"/>
            </a:endParaRPr>
          </a:p>
          <a:p>
            <a:pPr indent="0" lvl="0" marL="0" rtl="0">
              <a:spcBef>
                <a:spcPts val="800"/>
              </a:spcBef>
              <a:spcAft>
                <a:spcPts val="0"/>
              </a:spcAft>
              <a:buNone/>
            </a:pPr>
            <a:r>
              <a:rPr lang="en" sz="1350">
                <a:solidFill>
                  <a:srgbClr val="555555"/>
                </a:solidFill>
                <a:latin typeface="Georgia"/>
                <a:ea typeface="Georgia"/>
                <a:cs typeface="Georgia"/>
                <a:sym typeface="Georgia"/>
              </a:rPr>
              <a:t>Peter Pietzuch, Imperial College </a:t>
            </a:r>
            <a:endParaRPr sz="1350">
              <a:solidFill>
                <a:srgbClr val="555555"/>
              </a:solidFill>
              <a:latin typeface="Georgia"/>
              <a:ea typeface="Georgia"/>
              <a:cs typeface="Georgia"/>
              <a:sym typeface="Georgia"/>
            </a:endParaRPr>
          </a:p>
          <a:p>
            <a:pPr indent="0" lvl="0" marL="0" rtl="0">
              <a:spcBef>
                <a:spcPts val="800"/>
              </a:spcBef>
              <a:spcAft>
                <a:spcPts val="0"/>
              </a:spcAft>
              <a:buNone/>
            </a:pPr>
            <a:r>
              <a:rPr lang="en" sz="1350">
                <a:solidFill>
                  <a:srgbClr val="555555"/>
                </a:solidFill>
                <a:latin typeface="Georgia"/>
                <a:ea typeface="Georgia"/>
                <a:cs typeface="Georgia"/>
                <a:sym typeface="Georgia"/>
              </a:rPr>
              <a:t>Rodric Rabbah, IBM Research </a:t>
            </a:r>
            <a:endParaRPr sz="1350">
              <a:solidFill>
                <a:srgbClr val="555555"/>
              </a:solidFill>
              <a:latin typeface="Georgia"/>
              <a:ea typeface="Georgia"/>
              <a:cs typeface="Georgia"/>
              <a:sym typeface="Georgia"/>
            </a:endParaRPr>
          </a:p>
          <a:p>
            <a:pPr indent="0" lvl="0" marL="0" rtl="0">
              <a:spcBef>
                <a:spcPts val="800"/>
              </a:spcBef>
              <a:spcAft>
                <a:spcPts val="0"/>
              </a:spcAft>
              <a:buNone/>
            </a:pPr>
            <a:r>
              <a:rPr lang="en" sz="1350">
                <a:solidFill>
                  <a:srgbClr val="555555"/>
                </a:solidFill>
                <a:latin typeface="Georgia"/>
                <a:ea typeface="Georgia"/>
                <a:cs typeface="Georgia"/>
                <a:sym typeface="Georgia"/>
              </a:rPr>
              <a:t>Rich Wolski, University of California, Santa Barbara</a:t>
            </a:r>
            <a:endParaRPr sz="1350">
              <a:solidFill>
                <a:srgbClr val="555555"/>
              </a:solidFill>
              <a:latin typeface="Georgia"/>
              <a:ea typeface="Georgia"/>
              <a:cs typeface="Georgia"/>
              <a:sym typeface="Georgia"/>
            </a:endParaRPr>
          </a:p>
          <a:p>
            <a:pPr indent="0" lvl="0" marL="0" rtl="0">
              <a:spcBef>
                <a:spcPts val="8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lang="en"/>
              <a:t>Fourth International Workshop on Serverless Computing </a:t>
            </a:r>
            <a:r>
              <a:rPr lang="en"/>
              <a:t>(WoSC)</a:t>
            </a:r>
            <a:endParaRPr/>
          </a:p>
        </p:txBody>
      </p:sp>
      <p:pic>
        <p:nvPicPr>
          <p:cNvPr id="269" name="Shape 269"/>
          <p:cNvPicPr preferRelativeResize="0"/>
          <p:nvPr/>
        </p:nvPicPr>
        <p:blipFill>
          <a:blip r:embed="rId3">
            <a:alphaModFix/>
          </a:blip>
          <a:stretch>
            <a:fillRect/>
          </a:stretch>
        </p:blipFill>
        <p:spPr>
          <a:xfrm>
            <a:off x="259800" y="2560975"/>
            <a:ext cx="8572500" cy="2571750"/>
          </a:xfrm>
          <a:prstGeom prst="rect">
            <a:avLst/>
          </a:prstGeom>
          <a:noFill/>
          <a:ln>
            <a:noFill/>
          </a:ln>
        </p:spPr>
      </p:pic>
      <p:sp>
        <p:nvSpPr>
          <p:cNvPr id="270" name="Shape 2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100">
                <a:solidFill>
                  <a:schemeClr val="dk1"/>
                </a:solidFill>
              </a:rPr>
              <a:t>Part of </a:t>
            </a:r>
            <a:r>
              <a:rPr lang="en" sz="1100" u="sng">
                <a:solidFill>
                  <a:schemeClr val="hlink"/>
                </a:solidFill>
                <a:hlinkClick r:id="rId4"/>
              </a:rPr>
              <a:t>11th IEEE/ACM International Conference on Utility and Cloud Computing (UCC)</a:t>
            </a:r>
            <a:r>
              <a:rPr lang="en" sz="1100">
                <a:solidFill>
                  <a:schemeClr val="dk1"/>
                </a:solidFill>
              </a:rPr>
              <a:t>  and </a:t>
            </a:r>
            <a:r>
              <a:rPr lang="en" sz="1100" u="sng">
                <a:solidFill>
                  <a:schemeClr val="hlink"/>
                </a:solidFill>
                <a:hlinkClick r:id="rId5"/>
              </a:rPr>
              <a:t>5th IEEE/ACM International Conference on Big Data Computing, Applications and Technologies (BDCAT)</a:t>
            </a:r>
            <a:endParaRPr/>
          </a:p>
          <a:p>
            <a:pPr indent="0" lvl="0" marL="0" rtl="0">
              <a:lnSpc>
                <a:spcPct val="100000"/>
              </a:lnSpc>
              <a:spcBef>
                <a:spcPts val="1600"/>
              </a:spcBef>
              <a:spcAft>
                <a:spcPts val="0"/>
              </a:spcAft>
              <a:buNone/>
            </a:pPr>
            <a:r>
              <a:rPr lang="en" sz="1100"/>
              <a:t>Paper Submission: September 01, 2018</a:t>
            </a:r>
            <a:endParaRPr sz="1100"/>
          </a:p>
          <a:p>
            <a:pPr indent="0" lvl="0" marL="0">
              <a:lnSpc>
                <a:spcPct val="100000"/>
              </a:lnSpc>
              <a:spcBef>
                <a:spcPts val="1600"/>
              </a:spcBef>
              <a:spcAft>
                <a:spcPts val="0"/>
              </a:spcAft>
              <a:buClr>
                <a:schemeClr val="dk1"/>
              </a:buClr>
              <a:buSzPts val="1100"/>
              <a:buFont typeface="Arial"/>
              <a:buNone/>
            </a:pPr>
            <a:r>
              <a:rPr lang="en" sz="1100"/>
              <a:t>Conference: December 17-20, 2018 in Zurich, Switzerland</a:t>
            </a:r>
            <a:endParaRPr sz="1100"/>
          </a:p>
          <a:p>
            <a:pPr indent="0" lvl="0" marL="0">
              <a:lnSpc>
                <a:spcPct val="100000"/>
              </a:lnSpc>
              <a:spcBef>
                <a:spcPts val="1600"/>
              </a:spcBef>
              <a:spcAft>
                <a:spcPts val="0"/>
              </a:spcAft>
              <a:buClr>
                <a:schemeClr val="dk1"/>
              </a:buClr>
              <a:buSzPts val="1100"/>
              <a:buFont typeface="Arial"/>
              <a:buNone/>
            </a:pPr>
            <a:r>
              <a:t/>
            </a:r>
            <a:endParaRPr sz="1100"/>
          </a:p>
          <a:p>
            <a:pPr indent="0" lvl="0" marL="0">
              <a:lnSpc>
                <a:spcPct val="100000"/>
              </a:lnSpc>
              <a:spcBef>
                <a:spcPts val="1600"/>
              </a:spcBef>
              <a:spcAft>
                <a:spcPts val="0"/>
              </a:spcAft>
              <a:buNone/>
            </a:pPr>
            <a:r>
              <a:t/>
            </a:r>
            <a:endParaRPr sz="1100"/>
          </a:p>
          <a:p>
            <a:pPr indent="0" lvl="0" marL="0">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628650" y="273844"/>
            <a:ext cx="7886700" cy="994200"/>
          </a:xfrm>
          <a:prstGeom prst="rect">
            <a:avLst/>
          </a:prstGeom>
        </p:spPr>
        <p:txBody>
          <a:bodyPr anchorCtr="0" anchor="ctr" bIns="68575" lIns="68575" spcFirstLastPara="1" rIns="68575" wrap="square" tIns="68575">
            <a:noAutofit/>
          </a:bodyPr>
          <a:lstStyle/>
          <a:p>
            <a:pPr indent="0" lvl="0" marL="0">
              <a:spcBef>
                <a:spcPts val="0"/>
              </a:spcBef>
              <a:spcAft>
                <a:spcPts val="0"/>
              </a:spcAft>
              <a:buNone/>
            </a:pPr>
            <a:r>
              <a:rPr lang="en"/>
              <a:t>Serverless in 5 minutes</a:t>
            </a:r>
            <a:endParaRPr/>
          </a:p>
        </p:txBody>
      </p:sp>
      <p:sp>
        <p:nvSpPr>
          <p:cNvPr id="276" name="Shape 276"/>
          <p:cNvSpPr txBox="1"/>
          <p:nvPr>
            <p:ph idx="1" type="body"/>
          </p:nvPr>
        </p:nvSpPr>
        <p:spPr>
          <a:xfrm>
            <a:off x="628650" y="1369219"/>
            <a:ext cx="7886700" cy="3263400"/>
          </a:xfrm>
          <a:prstGeom prst="rect">
            <a:avLst/>
          </a:prstGeom>
        </p:spPr>
        <p:txBody>
          <a:bodyPr anchorCtr="0" anchor="t" bIns="68575" lIns="68575" spcFirstLastPara="1" rIns="68575" wrap="square" tIns="68575">
            <a:noAutofit/>
          </a:bodyPr>
          <a:lstStyle/>
          <a:p>
            <a:pPr indent="-38100" lvl="0" marL="177800">
              <a:spcBef>
                <a:spcPts val="8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