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Agency FB" panose="020B0503020202020204" pitchFamily="34" charset="0"/>
      <p:regular r:id="rId13"/>
      <p:bold r:id="rId14"/>
    </p:embeddedFont>
    <p:embeddedFont>
      <p:font typeface="Algerian" panose="04020705040A02060702" pitchFamily="82" charset="0"/>
      <p:regular r:id="rId15"/>
    </p:embeddedFont>
    <p:embeddedFont>
      <p:font typeface="Calibri" panose="020F0502020204030204" pitchFamily="34" charset="0"/>
      <p:regular r:id="rId16"/>
      <p:bold r:id="rId17"/>
      <p:italic r:id="rId18"/>
      <p:boldItalic r:id="rId19"/>
    </p:embeddedFont>
    <p:embeddedFont>
      <p:font typeface="Clear Sans Regular Bold" panose="020B0604020202020204" charset="0"/>
      <p:regular r:id="rId20"/>
    </p:embeddedFont>
    <p:embeddedFont>
      <p:font typeface="Forte" panose="03060902040502070203" pitchFamily="66" charset="0"/>
      <p:regular r:id="rId21"/>
    </p:embeddedFont>
    <p:embeddedFont>
      <p:font typeface="Gadugi" panose="020B0502040204020203" pitchFamily="34" charset="0"/>
      <p:regular r:id="rId22"/>
      <p:bold r:id="rId23"/>
    </p:embeddedFont>
    <p:embeddedFont>
      <p:font typeface="Georgia" panose="02040502050405020303" pitchFamily="18"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la" initials="l" lastIdx="2" clrIdx="0">
    <p:extLst>
      <p:ext uri="{19B8F6BF-5375-455C-9EA6-DF929625EA0E}">
        <p15:presenceInfo xmlns:p15="http://schemas.microsoft.com/office/powerpoint/2012/main" userId="le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43" d="100"/>
          <a:sy n="43" d="100"/>
        </p:scale>
        <p:origin x="82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02.12.2023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63908"/>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p:spPr>
            <p:style>
              <a:lnRef idx="0">
                <a:schemeClr val="accent5"/>
              </a:lnRef>
              <a:fillRef idx="3">
                <a:schemeClr val="accent5"/>
              </a:fillRef>
              <a:effectRef idx="3">
                <a:schemeClr val="accent5"/>
              </a:effectRef>
              <a:fontRef idx="minor">
                <a:schemeClr val="lt1"/>
              </a:fontRef>
            </p:style>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1424172"/>
          </a:xfrm>
          <a:prstGeom prst="rect">
            <a:avLst/>
          </a:prstGeom>
        </p:spPr>
        <p:txBody>
          <a:bodyPr lIns="0" tIns="0" rIns="0" bIns="0" rtlCol="0" anchor="t">
            <a:spAutoFit/>
          </a:bodyPr>
          <a:lstStyle/>
          <a:p>
            <a:pPr algn="ctr">
              <a:lnSpc>
                <a:spcPts val="11059"/>
              </a:lnSpc>
            </a:pPr>
            <a:endParaRPr lang="en-US" sz="10533" spc="-105" dirty="0">
              <a:solidFill>
                <a:srgbClr val="FFFFFF"/>
              </a:solidFill>
              <a:latin typeface="Graphik Regular" panose="020B0503030202060203" pitchFamily="34" charset="0"/>
            </a:endParaRPr>
          </a:p>
        </p:txBody>
      </p:sp>
      <p:sp>
        <p:nvSpPr>
          <p:cNvPr id="34" name="TextBox 33">
            <a:extLst>
              <a:ext uri="{FF2B5EF4-FFF2-40B4-BE49-F238E27FC236}">
                <a16:creationId xmlns:a16="http://schemas.microsoft.com/office/drawing/2014/main" id="{CBE7F8C3-7FD4-C6B3-CCC0-78B8C29EF2FE}"/>
              </a:ext>
            </a:extLst>
          </p:cNvPr>
          <p:cNvSpPr txBox="1"/>
          <p:nvPr/>
        </p:nvSpPr>
        <p:spPr>
          <a:xfrm>
            <a:off x="4032777" y="3636023"/>
            <a:ext cx="2253799" cy="1446550"/>
          </a:xfrm>
          <a:prstGeom prst="rect">
            <a:avLst/>
          </a:prstGeom>
          <a:noFill/>
        </p:spPr>
        <p:txBody>
          <a:bodyPr wrap="square" rtlCol="0">
            <a:spAutoFit/>
          </a:bodyPr>
          <a:lstStyle/>
          <a:p>
            <a:r>
              <a:rPr lang="en-US" sz="4400" dirty="0">
                <a:solidFill>
                  <a:srgbClr val="7030A0"/>
                </a:solidFill>
                <a:latin typeface="Agency FB" panose="020B0503020202020204" pitchFamily="34" charset="0"/>
              </a:rPr>
              <a:t>Data Analytics</a:t>
            </a:r>
            <a:endParaRPr lang="en-PK" sz="4400" dirty="0">
              <a:solidFill>
                <a:srgbClr val="7030A0"/>
              </a:solidFill>
              <a:latin typeface="Agency FB" panose="020B0503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rgbClr val="FFFFFF"/>
                </a:solidFill>
                <a:latin typeface="Gadugi" panose="020B0502040204020203" pitchFamily="34" charset="0"/>
                <a:ea typeface="Gadugi" panose="020B050204020402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eorgia" panose="02040502050405020303"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7030A0"/>
                  </a:solidFill>
                  <a:latin typeface="Georgia" panose="02040502050405020303" pitchFamily="18"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7030A0"/>
                  </a:solidFill>
                  <a:latin typeface="Graphik Regular" panose="020B0503030202060203" pitchFamily="34" charset="0"/>
                </a:rPr>
                <a:t>- Project recap</a:t>
              </a:r>
            </a:p>
            <a:p>
              <a:pPr>
                <a:lnSpc>
                  <a:spcPts val="2660"/>
                </a:lnSpc>
              </a:pPr>
              <a:r>
                <a:rPr lang="en-US" sz="2400" spc="-19" dirty="0">
                  <a:solidFill>
                    <a:srgbClr val="7030A0"/>
                  </a:solidFill>
                  <a:latin typeface="Graphik Regular" panose="020B0503030202060203" pitchFamily="34" charset="0"/>
                </a:rPr>
                <a:t>- Problem</a:t>
              </a:r>
            </a:p>
            <a:p>
              <a:pPr>
                <a:lnSpc>
                  <a:spcPts val="2660"/>
                </a:lnSpc>
              </a:pPr>
              <a:r>
                <a:rPr lang="en-US" sz="2400" spc="-19" dirty="0">
                  <a:solidFill>
                    <a:srgbClr val="7030A0"/>
                  </a:solidFill>
                  <a:latin typeface="Graphik Regular" panose="020B0503030202060203" pitchFamily="34" charset="0"/>
                </a:rPr>
                <a:t>- The Analytics team</a:t>
              </a:r>
            </a:p>
            <a:p>
              <a:pPr>
                <a:lnSpc>
                  <a:spcPts val="2660"/>
                </a:lnSpc>
              </a:pPr>
              <a:r>
                <a:rPr lang="en-US" sz="2400" spc="-19" dirty="0">
                  <a:solidFill>
                    <a:srgbClr val="7030A0"/>
                  </a:solidFill>
                  <a:latin typeface="Graphik Regular" panose="020B0503030202060203" pitchFamily="34" charset="0"/>
                </a:rPr>
                <a:t>- Process</a:t>
              </a:r>
            </a:p>
            <a:p>
              <a:pPr>
                <a:lnSpc>
                  <a:spcPts val="2660"/>
                </a:lnSpc>
              </a:pPr>
              <a:r>
                <a:rPr lang="en-US" sz="2400" spc="-19" dirty="0">
                  <a:solidFill>
                    <a:srgbClr val="7030A0"/>
                  </a:solidFill>
                  <a:latin typeface="Graphik Regular" panose="020B0503030202060203" pitchFamily="34" charset="0"/>
                </a:rPr>
                <a:t>- Insights</a:t>
              </a:r>
            </a:p>
            <a:p>
              <a:pPr>
                <a:lnSpc>
                  <a:spcPts val="2660"/>
                </a:lnSpc>
              </a:pPr>
              <a:r>
                <a:rPr lang="en-US" sz="2400" spc="-19" dirty="0">
                  <a:solidFill>
                    <a:srgbClr val="7030A0"/>
                  </a:solidFill>
                  <a:latin typeface="Graphik Regular" panose="020B0503030202060203" pitchFamily="34" charset="0"/>
                </a:rPr>
                <a:t>- 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Algerian" panose="04020705040A02060702" pitchFamily="82"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539430"/>
          </a:xfrm>
          <a:prstGeom prst="rect">
            <a:avLst/>
          </a:prstGeom>
          <a:noFill/>
        </p:spPr>
        <p:txBody>
          <a:bodyPr wrap="square" rtlCol="0">
            <a:spAutoFit/>
          </a:bodyPr>
          <a:lstStyle/>
          <a:p>
            <a:r>
              <a:rPr lang="en-US" sz="2800" dirty="0">
                <a:latin typeface="Agency FB" panose="020B0503020202020204" pitchFamily="34" charset="0"/>
              </a:rPr>
              <a:t>Social Buzz is a fast growing technology unicorn that need to adapt quickly to it’s </a:t>
            </a:r>
            <a:r>
              <a:rPr lang="en-US" sz="2800" dirty="0" err="1">
                <a:latin typeface="Agency FB" panose="020B0503020202020204" pitchFamily="34" charset="0"/>
              </a:rPr>
              <a:t>globle</a:t>
            </a:r>
            <a:r>
              <a:rPr lang="en-US" sz="2800" dirty="0">
                <a:latin typeface="Agency FB" panose="020B0503020202020204" pitchFamily="34" charset="0"/>
              </a:rPr>
              <a:t> scale.</a:t>
            </a:r>
          </a:p>
          <a:p>
            <a:r>
              <a:rPr lang="en-US" sz="2800" dirty="0">
                <a:latin typeface="Agency FB" panose="020B0503020202020204" pitchFamily="34" charset="0"/>
              </a:rPr>
              <a:t>Accenture has begun a 3 month POC focusing on these tasks:</a:t>
            </a:r>
          </a:p>
          <a:p>
            <a:endParaRPr lang="en-US" sz="2800" dirty="0">
              <a:latin typeface="Agency FB" panose="020B0503020202020204" pitchFamily="34" charset="0"/>
            </a:endParaRPr>
          </a:p>
          <a:p>
            <a:pPr marL="342900" indent="-342900">
              <a:buFont typeface="Arial" panose="020B0604020202020204" pitchFamily="34" charset="0"/>
              <a:buChar char="•"/>
            </a:pPr>
            <a:r>
              <a:rPr lang="en-US" sz="2800" dirty="0">
                <a:latin typeface="Agency FB" panose="020B0503020202020204" pitchFamily="34" charset="0"/>
              </a:rPr>
              <a:t>An audit of Social Buzz’s  big data practice </a:t>
            </a:r>
          </a:p>
          <a:p>
            <a:pPr marL="342900" indent="-342900">
              <a:buFont typeface="Arial" panose="020B0604020202020204" pitchFamily="34" charset="0"/>
              <a:buChar char="•"/>
            </a:pPr>
            <a:r>
              <a:rPr lang="en-US" sz="2800" dirty="0">
                <a:latin typeface="Agency FB" panose="020B0503020202020204" pitchFamily="34" charset="0"/>
              </a:rPr>
              <a:t>Recommendations for a successful IPO</a:t>
            </a:r>
          </a:p>
          <a:p>
            <a:pPr marL="342900" indent="-342900">
              <a:buFont typeface="Arial" panose="020B0604020202020204" pitchFamily="34" charset="0"/>
              <a:buChar char="•"/>
            </a:pPr>
            <a:r>
              <a:rPr lang="en-US" sz="2800" dirty="0">
                <a:latin typeface="Agency FB" panose="020B0503020202020204" pitchFamily="34" charset="0"/>
              </a:rPr>
              <a:t>Analysis to find Social Buzz’s top 5 most popular categories of content</a:t>
            </a:r>
            <a:endParaRPr lang="en-IN" sz="2800" dirty="0">
              <a:latin typeface="Agency FB" panose="020B05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26670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Forte" panose="03060902040502070203" pitchFamily="66"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3970318"/>
          </a:xfrm>
          <a:prstGeom prst="rect">
            <a:avLst/>
          </a:prstGeom>
          <a:noFill/>
        </p:spPr>
        <p:txBody>
          <a:bodyPr wrap="square" rtlCol="0">
            <a:spAutoFit/>
          </a:bodyPr>
          <a:lstStyle/>
          <a:p>
            <a:r>
              <a:rPr lang="en-US" sz="3600" dirty="0">
                <a:solidFill>
                  <a:schemeClr val="bg1"/>
                </a:solidFill>
                <a:latin typeface="Agency FB" panose="020B0503020202020204" pitchFamily="34" charset="0"/>
              </a:rPr>
              <a:t>Over </a:t>
            </a:r>
            <a:r>
              <a:rPr lang="en-US" sz="3600" u="sng" dirty="0">
                <a:solidFill>
                  <a:schemeClr val="bg1"/>
                </a:solidFill>
                <a:latin typeface="Agency FB" panose="020B0503020202020204" pitchFamily="34" charset="0"/>
              </a:rPr>
              <a:t>100000</a:t>
            </a:r>
            <a:r>
              <a:rPr lang="en-US" sz="3600" dirty="0">
                <a:solidFill>
                  <a:schemeClr val="bg1"/>
                </a:solidFill>
                <a:latin typeface="Agency FB" panose="020B0503020202020204" pitchFamily="34" charset="0"/>
              </a:rPr>
              <a:t> posts per day</a:t>
            </a:r>
          </a:p>
          <a:p>
            <a:endParaRPr lang="en-US" sz="3600" dirty="0">
              <a:solidFill>
                <a:schemeClr val="bg1"/>
              </a:solidFill>
              <a:latin typeface="Agency FB" panose="020B0503020202020204" pitchFamily="34" charset="0"/>
            </a:endParaRPr>
          </a:p>
          <a:p>
            <a:r>
              <a:rPr lang="en-US" sz="3600" u="sng" dirty="0">
                <a:solidFill>
                  <a:schemeClr val="bg1"/>
                </a:solidFill>
                <a:latin typeface="Agency FB" panose="020B0503020202020204" pitchFamily="34" charset="0"/>
              </a:rPr>
              <a:t>36,500,000 </a:t>
            </a:r>
            <a:r>
              <a:rPr lang="en-US" sz="3600" dirty="0">
                <a:solidFill>
                  <a:schemeClr val="bg1"/>
                </a:solidFill>
                <a:latin typeface="Agency FB" panose="020B0503020202020204" pitchFamily="34" charset="0"/>
              </a:rPr>
              <a:t>pieces of content per year!</a:t>
            </a:r>
          </a:p>
          <a:p>
            <a:endParaRPr lang="en-US" sz="3600" dirty="0">
              <a:solidFill>
                <a:schemeClr val="bg1"/>
              </a:solidFill>
              <a:latin typeface="Agency FB" panose="020B0503020202020204" pitchFamily="34" charset="0"/>
            </a:endParaRPr>
          </a:p>
          <a:p>
            <a:endParaRPr lang="en-US" sz="3600" dirty="0">
              <a:solidFill>
                <a:schemeClr val="bg1"/>
              </a:solidFill>
              <a:latin typeface="Agency FB" panose="020B0503020202020204" pitchFamily="34" charset="0"/>
            </a:endParaRPr>
          </a:p>
          <a:p>
            <a:r>
              <a:rPr lang="en-US" sz="2400" dirty="0">
                <a:solidFill>
                  <a:schemeClr val="bg1"/>
                </a:solidFill>
                <a:latin typeface="Agency FB" panose="020B0503020202020204" pitchFamily="34" charset="0"/>
              </a:rPr>
              <a:t>But how to Capitalize on it when there is so much?</a:t>
            </a:r>
          </a:p>
          <a:p>
            <a:endParaRPr lang="en-US" sz="2400" dirty="0">
              <a:solidFill>
                <a:schemeClr val="bg1"/>
              </a:solidFill>
              <a:latin typeface="Agency FB" panose="020B0503020202020204" pitchFamily="34" charset="0"/>
            </a:endParaRPr>
          </a:p>
          <a:p>
            <a:r>
              <a:rPr lang="en-US" sz="2400" u="sng" dirty="0">
                <a:solidFill>
                  <a:schemeClr val="bg1"/>
                </a:solidFill>
                <a:latin typeface="Agency FB" panose="020B0503020202020204" pitchFamily="34" charset="0"/>
              </a:rPr>
              <a:t>Analysis to find Social Buzz’s top 5 most popular categories of content</a:t>
            </a:r>
            <a:endParaRPr lang="en-IN" sz="2400" u="sng" dirty="0">
              <a:solidFill>
                <a:schemeClr val="bg1"/>
              </a:solidFill>
              <a:latin typeface="Agency FB" panose="020B0503020202020204" pitchFamily="34" charset="0"/>
            </a:endParaRPr>
          </a:p>
        </p:txBody>
      </p:sp>
      <p:pic>
        <p:nvPicPr>
          <p:cNvPr id="24" name="Picture 23">
            <a:extLst>
              <a:ext uri="{FF2B5EF4-FFF2-40B4-BE49-F238E27FC236}">
                <a16:creationId xmlns:a16="http://schemas.microsoft.com/office/drawing/2014/main" id="{4620A9AD-D146-09A1-C3B8-BDACA4415C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60338" y="1975995"/>
            <a:ext cx="7927661" cy="63350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Forte" panose="03060902040502070203" pitchFamily="66"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Data Understanding</a:t>
            </a:r>
            <a:endParaRPr lang="en-IN" sz="2800" dirty="0">
              <a:solidFill>
                <a:schemeClr val="bg1"/>
              </a:solidFill>
              <a:latin typeface="Agency FB" panose="020B0503020202020204" pitchFamily="34" charset="0"/>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Data Cleaning</a:t>
            </a:r>
            <a:endParaRPr lang="en-IN" sz="2800" dirty="0">
              <a:solidFill>
                <a:schemeClr val="bg1"/>
              </a:solidFill>
              <a:latin typeface="Agency FB" panose="020B0503020202020204" pitchFamily="34" charset="0"/>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Data Modelling</a:t>
            </a:r>
            <a:endParaRPr lang="en-IN" sz="2800" dirty="0">
              <a:solidFill>
                <a:schemeClr val="bg1"/>
              </a:solidFill>
              <a:latin typeface="Agency FB" panose="020B0503020202020204" pitchFamily="34" charset="0"/>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Data Analysis</a:t>
            </a:r>
            <a:endParaRPr lang="en-IN" sz="2800" dirty="0">
              <a:solidFill>
                <a:schemeClr val="bg1"/>
              </a:solidFill>
              <a:latin typeface="Agency FB" panose="020B0503020202020204" pitchFamily="34" charset="0"/>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latin typeface="Agency FB" panose="020B0503020202020204" pitchFamily="34" charset="0"/>
              </a:rPr>
              <a:t>Uncover Insights</a:t>
            </a:r>
            <a:endParaRPr lang="en-IN" sz="2800" dirty="0">
              <a:solidFill>
                <a:schemeClr val="bg1"/>
              </a:solidFill>
              <a:latin typeface="Agency FB" panose="020B05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Forte" panose="03060902040502070203" pitchFamily="66"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latin typeface="Agency FB" panose="020B0503020202020204" pitchFamily="34" charset="0"/>
              </a:rPr>
              <a:t>Unique Categories</a:t>
            </a:r>
            <a:endParaRPr lang="en-IN" sz="2400" dirty="0">
              <a:latin typeface="Agency FB" panose="020B0503020202020204" pitchFamily="34" charset="0"/>
            </a:endParaRPr>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latin typeface="Agency FB" panose="020B0503020202020204" pitchFamily="34" charset="0"/>
              </a:rPr>
              <a:t>Reactions to  “Food” posts</a:t>
            </a:r>
            <a:endParaRPr lang="en-IN" sz="2400" dirty="0">
              <a:latin typeface="Agency FB" panose="020B0503020202020204" pitchFamily="34" charset="0"/>
            </a:endParaRPr>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latin typeface="Agency FB" panose="020B0503020202020204" pitchFamily="34" charset="0"/>
              </a:rPr>
              <a:t>Month with</a:t>
            </a:r>
          </a:p>
          <a:p>
            <a:pPr algn="ctr"/>
            <a:r>
              <a:rPr lang="en-US" sz="2400" dirty="0">
                <a:latin typeface="Agency FB" panose="020B0503020202020204" pitchFamily="34" charset="0"/>
              </a:rPr>
              <a:t> most posts</a:t>
            </a:r>
            <a:endParaRPr lang="en-IN" sz="2400" dirty="0">
              <a:latin typeface="Agency FB" panose="020B05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77DD9D34-0202-9C7C-EA0F-264D88363B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199" y="1685151"/>
            <a:ext cx="14089319" cy="716616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B1F90BDE-C63F-4E0E-3656-8E0748CE5C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9074" y="69589"/>
            <a:ext cx="15468925" cy="10285128"/>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7030A0"/>
                </a:solidFill>
                <a:latin typeface="Georgia" panose="02040502050405020303"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solidFill>
                  <a:srgbClr val="7030A0"/>
                </a:solidFill>
                <a:latin typeface="Agency FB" panose="020B0503020202020204" pitchFamily="34" charset="0"/>
              </a:rPr>
              <a:t>ANALYSIS</a:t>
            </a:r>
          </a:p>
          <a:p>
            <a:endParaRPr lang="en-US" sz="2400" dirty="0">
              <a:solidFill>
                <a:srgbClr val="7030A0"/>
              </a:solidFill>
            </a:endParaRPr>
          </a:p>
          <a:p>
            <a:pPr algn="just"/>
            <a:r>
              <a:rPr lang="en-US" sz="2400" dirty="0">
                <a:solidFill>
                  <a:srgbClr val="7030A0"/>
                </a:solidFill>
              </a:rPr>
              <a:t>Science and Technology  are the most popular categories of content showing that people enjoy “real-life” and “factual” content the most.</a:t>
            </a:r>
            <a:endParaRPr lang="en-IN" sz="2400" dirty="0">
              <a:solidFill>
                <a:srgbClr val="7030A0"/>
              </a:solidFill>
            </a:endParaRP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solidFill>
                  <a:srgbClr val="7030A0"/>
                </a:solidFill>
                <a:latin typeface="Agency FB" panose="020B0503020202020204" pitchFamily="34" charset="0"/>
              </a:rPr>
              <a:t>INSIGHT</a:t>
            </a:r>
          </a:p>
          <a:p>
            <a:endParaRPr lang="en-US" sz="2400" dirty="0">
              <a:solidFill>
                <a:srgbClr val="7030A0"/>
              </a:solidFill>
            </a:endParaRPr>
          </a:p>
          <a:p>
            <a:pPr algn="just"/>
            <a:r>
              <a:rPr lang="en-US" sz="2400" dirty="0">
                <a:solidFill>
                  <a:srgbClr val="7030A0"/>
                </a:solidFill>
              </a:rPr>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solidFill>
                  <a:srgbClr val="7030A0"/>
                </a:solidFill>
                <a:latin typeface="Agency FB" panose="020B0503020202020204" pitchFamily="34" charset="0"/>
              </a:rPr>
              <a:t>NEXT STEPS</a:t>
            </a:r>
          </a:p>
          <a:p>
            <a:endParaRPr lang="en-US" sz="2400" dirty="0">
              <a:solidFill>
                <a:srgbClr val="7030A0"/>
              </a:solidFill>
            </a:endParaRPr>
          </a:p>
          <a:p>
            <a:pPr algn="just"/>
            <a:r>
              <a:rPr lang="en-US" sz="2400" dirty="0">
                <a:solidFill>
                  <a:srgbClr val="7030A0"/>
                </a:solidFill>
              </a:rPr>
              <a:t>This  ad-hoc analysis is insightful, but it’s time to take this analysis into large scale production for real-time understanding of your business. We can show you how to do this.</a:t>
            </a:r>
            <a:endParaRPr lang="en-IN" sz="2400" dirty="0">
              <a:solidFill>
                <a:srgbClr val="7030A0"/>
              </a:solidFill>
            </a:endParaRPr>
          </a:p>
        </p:txBody>
      </p:sp>
      <p:pic>
        <p:nvPicPr>
          <p:cNvPr id="18" name="Picture 17">
            <a:extLst>
              <a:ext uri="{FF2B5EF4-FFF2-40B4-BE49-F238E27FC236}">
                <a16:creationId xmlns:a16="http://schemas.microsoft.com/office/drawing/2014/main" id="{B93E8C50-B80F-8A54-18B5-7F34B530A3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60753" y="1028700"/>
            <a:ext cx="5163625" cy="8730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1537</Words>
  <Application>Microsoft Office PowerPoint</Application>
  <PresentationFormat>Custom</PresentationFormat>
  <Paragraphs>144</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Forte</vt:lpstr>
      <vt:lpstr>Clear Sans Regular Bold</vt:lpstr>
      <vt:lpstr>Gadugi</vt:lpstr>
      <vt:lpstr>Graphik Regular</vt:lpstr>
      <vt:lpstr>Georgia</vt:lpstr>
      <vt:lpstr>Calibri</vt:lpstr>
      <vt:lpstr>Arial</vt:lpstr>
      <vt:lpstr>Agency FB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lela</cp:lastModifiedBy>
  <cp:revision>30</cp:revision>
  <dcterms:created xsi:type="dcterms:W3CDTF">2006-08-16T00:00:00Z</dcterms:created>
  <dcterms:modified xsi:type="dcterms:W3CDTF">2023-12-02T16:21:05Z</dcterms:modified>
  <dc:identifier>DAEhDyfaYKE</dc:identifier>
</cp:coreProperties>
</file>