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60" r:id="rId5"/>
    <p:sldId id="261" r:id="rId6"/>
    <p:sldId id="283" r:id="rId7"/>
    <p:sldId id="284" r:id="rId8"/>
    <p:sldId id="285" r:id="rId9"/>
    <p:sldId id="286" r:id="rId10"/>
    <p:sldId id="287" r:id="rId11"/>
    <p:sldId id="288" r:id="rId12"/>
    <p:sldId id="262" r:id="rId13"/>
    <p:sldId id="263" r:id="rId14"/>
    <p:sldId id="264" r:id="rId15"/>
    <p:sldId id="265" r:id="rId16"/>
    <p:sldId id="266" r:id="rId17"/>
    <p:sldId id="267" r:id="rId18"/>
    <p:sldId id="272" r:id="rId19"/>
    <p:sldId id="268" r:id="rId20"/>
    <p:sldId id="269" r:id="rId21"/>
    <p:sldId id="270" r:id="rId22"/>
    <p:sldId id="271"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933181-6625-4746-85DD-8F7B1CB0CE6B}" v="2" dt="2025-02-05T15:38:36.8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4660"/>
  </p:normalViewPr>
  <p:slideViewPr>
    <p:cSldViewPr snapToGrid="0">
      <p:cViewPr varScale="1">
        <p:scale>
          <a:sx n="106" d="100"/>
          <a:sy n="106"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yyeba Sadaq" userId="17cc9c5a9ca23c07" providerId="LiveId" clId="{E1933181-6625-4746-85DD-8F7B1CB0CE6B}"/>
    <pc:docChg chg="custSel addSld modSld">
      <pc:chgData name="Tayyeba Sadaq" userId="17cc9c5a9ca23c07" providerId="LiveId" clId="{E1933181-6625-4746-85DD-8F7B1CB0CE6B}" dt="2025-02-05T19:58:38.125" v="248" actId="20577"/>
      <pc:docMkLst>
        <pc:docMk/>
      </pc:docMkLst>
      <pc:sldChg chg="delSp modSp new mod">
        <pc:chgData name="Tayyeba Sadaq" userId="17cc9c5a9ca23c07" providerId="LiveId" clId="{E1933181-6625-4746-85DD-8F7B1CB0CE6B}" dt="2025-02-05T15:38:53.524" v="28" actId="20577"/>
        <pc:sldMkLst>
          <pc:docMk/>
          <pc:sldMk cId="1599824146" sldId="283"/>
        </pc:sldMkLst>
        <pc:spChg chg="mod">
          <ac:chgData name="Tayyeba Sadaq" userId="17cc9c5a9ca23c07" providerId="LiveId" clId="{E1933181-6625-4746-85DD-8F7B1CB0CE6B}" dt="2025-02-05T15:38:53.524" v="28" actId="20577"/>
          <ac:spMkLst>
            <pc:docMk/>
            <pc:sldMk cId="1599824146" sldId="283"/>
            <ac:spMk id="2" creationId="{2F64FEE4-3D5B-D040-C177-08A39F2831D1}"/>
          </ac:spMkLst>
        </pc:spChg>
        <pc:spChg chg="del">
          <ac:chgData name="Tayyeba Sadaq" userId="17cc9c5a9ca23c07" providerId="LiveId" clId="{E1933181-6625-4746-85DD-8F7B1CB0CE6B}" dt="2025-02-05T15:38:09.300" v="15" actId="478"/>
          <ac:spMkLst>
            <pc:docMk/>
            <pc:sldMk cId="1599824146" sldId="283"/>
            <ac:spMk id="3" creationId="{34D129CB-3D0E-13E2-40FC-A13793A47A8B}"/>
          </ac:spMkLst>
        </pc:spChg>
      </pc:sldChg>
      <pc:sldChg chg="modSp new mod">
        <pc:chgData name="Tayyeba Sadaq" userId="17cc9c5a9ca23c07" providerId="LiveId" clId="{E1933181-6625-4746-85DD-8F7B1CB0CE6B}" dt="2025-02-05T19:58:38.125" v="248" actId="20577"/>
        <pc:sldMkLst>
          <pc:docMk/>
          <pc:sldMk cId="1446666332" sldId="284"/>
        </pc:sldMkLst>
        <pc:spChg chg="mod">
          <ac:chgData name="Tayyeba Sadaq" userId="17cc9c5a9ca23c07" providerId="LiveId" clId="{E1933181-6625-4746-85DD-8F7B1CB0CE6B}" dt="2025-02-05T15:39:12.862" v="69" actId="2711"/>
          <ac:spMkLst>
            <pc:docMk/>
            <pc:sldMk cId="1446666332" sldId="284"/>
            <ac:spMk id="2" creationId="{F17AFD5C-6647-3E25-2B45-C861EBE643A6}"/>
          </ac:spMkLst>
        </pc:spChg>
        <pc:spChg chg="mod">
          <ac:chgData name="Tayyeba Sadaq" userId="17cc9c5a9ca23c07" providerId="LiveId" clId="{E1933181-6625-4746-85DD-8F7B1CB0CE6B}" dt="2025-02-05T19:58:38.125" v="248" actId="20577"/>
          <ac:spMkLst>
            <pc:docMk/>
            <pc:sldMk cId="1446666332" sldId="284"/>
            <ac:spMk id="3" creationId="{0B1E0196-9529-A894-1828-AF0E6BCC4327}"/>
          </ac:spMkLst>
        </pc:spChg>
      </pc:sldChg>
      <pc:sldChg chg="modSp new mod">
        <pc:chgData name="Tayyeba Sadaq" userId="17cc9c5a9ca23c07" providerId="LiveId" clId="{E1933181-6625-4746-85DD-8F7B1CB0CE6B}" dt="2025-02-05T15:40:06.569" v="183" actId="2711"/>
        <pc:sldMkLst>
          <pc:docMk/>
          <pc:sldMk cId="3123931095" sldId="285"/>
        </pc:sldMkLst>
        <pc:spChg chg="mod">
          <ac:chgData name="Tayyeba Sadaq" userId="17cc9c5a9ca23c07" providerId="LiveId" clId="{E1933181-6625-4746-85DD-8F7B1CB0CE6B}" dt="2025-02-05T15:40:06.569" v="183" actId="2711"/>
          <ac:spMkLst>
            <pc:docMk/>
            <pc:sldMk cId="3123931095" sldId="285"/>
            <ac:spMk id="2" creationId="{EEF92195-A7C1-263E-7DA1-ECEF58E103C3}"/>
          </ac:spMkLst>
        </pc:spChg>
      </pc:sldChg>
      <pc:sldChg chg="modSp new mod">
        <pc:chgData name="Tayyeba Sadaq" userId="17cc9c5a9ca23c07" providerId="LiveId" clId="{E1933181-6625-4746-85DD-8F7B1CB0CE6B}" dt="2025-02-05T15:40:19.114" v="212" actId="20577"/>
        <pc:sldMkLst>
          <pc:docMk/>
          <pc:sldMk cId="1901120834" sldId="286"/>
        </pc:sldMkLst>
        <pc:spChg chg="mod">
          <ac:chgData name="Tayyeba Sadaq" userId="17cc9c5a9ca23c07" providerId="LiveId" clId="{E1933181-6625-4746-85DD-8F7B1CB0CE6B}" dt="2025-02-05T15:40:19.114" v="212" actId="20577"/>
          <ac:spMkLst>
            <pc:docMk/>
            <pc:sldMk cId="1901120834" sldId="286"/>
            <ac:spMk id="2" creationId="{1546EF2C-D98E-D12C-2B63-D7835447FAD5}"/>
          </ac:spMkLst>
        </pc:spChg>
      </pc:sldChg>
      <pc:sldChg chg="modSp new mod">
        <pc:chgData name="Tayyeba Sadaq" userId="17cc9c5a9ca23c07" providerId="LiveId" clId="{E1933181-6625-4746-85DD-8F7B1CB0CE6B}" dt="2025-02-05T15:40:28.964" v="232" actId="20577"/>
        <pc:sldMkLst>
          <pc:docMk/>
          <pc:sldMk cId="3101783173" sldId="287"/>
        </pc:sldMkLst>
        <pc:spChg chg="mod">
          <ac:chgData name="Tayyeba Sadaq" userId="17cc9c5a9ca23c07" providerId="LiveId" clId="{E1933181-6625-4746-85DD-8F7B1CB0CE6B}" dt="2025-02-05T15:40:28.964" v="232" actId="20577"/>
          <ac:spMkLst>
            <pc:docMk/>
            <pc:sldMk cId="3101783173" sldId="287"/>
            <ac:spMk id="2" creationId="{BFBBDBF7-1CD0-616B-F0EB-152EEBBEDFB5}"/>
          </ac:spMkLst>
        </pc:spChg>
      </pc:sldChg>
      <pc:sldChg chg="modSp new mod">
        <pc:chgData name="Tayyeba Sadaq" userId="17cc9c5a9ca23c07" providerId="LiveId" clId="{E1933181-6625-4746-85DD-8F7B1CB0CE6B}" dt="2025-02-05T15:40:37.321" v="247" actId="20577"/>
        <pc:sldMkLst>
          <pc:docMk/>
          <pc:sldMk cId="3948345794" sldId="288"/>
        </pc:sldMkLst>
        <pc:spChg chg="mod">
          <ac:chgData name="Tayyeba Sadaq" userId="17cc9c5a9ca23c07" providerId="LiveId" clId="{E1933181-6625-4746-85DD-8F7B1CB0CE6B}" dt="2025-02-05T15:40:37.321" v="247" actId="20577"/>
          <ac:spMkLst>
            <pc:docMk/>
            <pc:sldMk cId="3948345794" sldId="288"/>
            <ac:spMk id="2" creationId="{537E5F06-0942-4ACB-E769-C07E0E80EE60}"/>
          </ac:spMkLst>
        </pc:spChg>
      </pc:sldChg>
    </pc:docChg>
  </pc:docChgLst>
  <pc:docChgLst>
    <pc:chgData name="Tayyeba Sadaq" userId="17cc9c5a9ca23c07" providerId="LiveId" clId="{882F0A16-3C83-493E-88C1-A07A7E25407C}"/>
    <pc:docChg chg="custSel addSld modSld">
      <pc:chgData name="Tayyeba Sadaq" userId="17cc9c5a9ca23c07" providerId="LiveId" clId="{882F0A16-3C83-493E-88C1-A07A7E25407C}" dt="2025-02-04T11:03:20.247" v="106" actId="2711"/>
      <pc:docMkLst>
        <pc:docMk/>
      </pc:docMkLst>
      <pc:sldChg chg="modSp mod">
        <pc:chgData name="Tayyeba Sadaq" userId="17cc9c5a9ca23c07" providerId="LiveId" clId="{882F0A16-3C83-493E-88C1-A07A7E25407C}" dt="2025-02-04T11:02:14.926" v="100" actId="20577"/>
        <pc:sldMkLst>
          <pc:docMk/>
          <pc:sldMk cId="3983919103" sldId="256"/>
        </pc:sldMkLst>
        <pc:spChg chg="mod">
          <ac:chgData name="Tayyeba Sadaq" userId="17cc9c5a9ca23c07" providerId="LiveId" clId="{882F0A16-3C83-493E-88C1-A07A7E25407C}" dt="2025-02-04T11:02:14.926" v="100" actId="20577"/>
          <ac:spMkLst>
            <pc:docMk/>
            <pc:sldMk cId="3983919103" sldId="256"/>
            <ac:spMk id="2" creationId="{C2FF6A74-24D7-7F19-4DE1-C6F97636D368}"/>
          </ac:spMkLst>
        </pc:spChg>
      </pc:sldChg>
      <pc:sldChg chg="modSp mod">
        <pc:chgData name="Tayyeba Sadaq" userId="17cc9c5a9ca23c07" providerId="LiveId" clId="{882F0A16-3C83-493E-88C1-A07A7E25407C}" dt="2025-02-04T10:54:44.240" v="1" actId="5793"/>
        <pc:sldMkLst>
          <pc:docMk/>
          <pc:sldMk cId="3649366483" sldId="276"/>
        </pc:sldMkLst>
        <pc:spChg chg="mod">
          <ac:chgData name="Tayyeba Sadaq" userId="17cc9c5a9ca23c07" providerId="LiveId" clId="{882F0A16-3C83-493E-88C1-A07A7E25407C}" dt="2025-02-04T10:54:40.527" v="0" actId="2711"/>
          <ac:spMkLst>
            <pc:docMk/>
            <pc:sldMk cId="3649366483" sldId="276"/>
            <ac:spMk id="2" creationId="{230DB2D1-5376-9394-A2EE-84484AD267A1}"/>
          </ac:spMkLst>
        </pc:spChg>
        <pc:spChg chg="mod">
          <ac:chgData name="Tayyeba Sadaq" userId="17cc9c5a9ca23c07" providerId="LiveId" clId="{882F0A16-3C83-493E-88C1-A07A7E25407C}" dt="2025-02-04T10:54:44.240" v="1" actId="5793"/>
          <ac:spMkLst>
            <pc:docMk/>
            <pc:sldMk cId="3649366483" sldId="276"/>
            <ac:spMk id="3" creationId="{4B1D5A2D-3F5F-A625-F52F-F221D1004128}"/>
          </ac:spMkLst>
        </pc:spChg>
      </pc:sldChg>
      <pc:sldChg chg="delSp modSp new mod">
        <pc:chgData name="Tayyeba Sadaq" userId="17cc9c5a9ca23c07" providerId="LiveId" clId="{882F0A16-3C83-493E-88C1-A07A7E25407C}" dt="2025-02-04T10:55:05.369" v="10" actId="478"/>
        <pc:sldMkLst>
          <pc:docMk/>
          <pc:sldMk cId="2965663008" sldId="277"/>
        </pc:sldMkLst>
        <pc:spChg chg="mod">
          <ac:chgData name="Tayyeba Sadaq" userId="17cc9c5a9ca23c07" providerId="LiveId" clId="{882F0A16-3C83-493E-88C1-A07A7E25407C}" dt="2025-02-04T10:55:02.310" v="9" actId="2711"/>
          <ac:spMkLst>
            <pc:docMk/>
            <pc:sldMk cId="2965663008" sldId="277"/>
            <ac:spMk id="2" creationId="{60B1C63A-38FF-B122-E130-3B3B86B6F9CF}"/>
          </ac:spMkLst>
        </pc:spChg>
        <pc:spChg chg="del">
          <ac:chgData name="Tayyeba Sadaq" userId="17cc9c5a9ca23c07" providerId="LiveId" clId="{882F0A16-3C83-493E-88C1-A07A7E25407C}" dt="2025-02-04T10:55:05.369" v="10" actId="478"/>
          <ac:spMkLst>
            <pc:docMk/>
            <pc:sldMk cId="2965663008" sldId="277"/>
            <ac:spMk id="3" creationId="{8DFAEA1F-E16D-AEBF-555A-22BD52F9B380}"/>
          </ac:spMkLst>
        </pc:spChg>
      </pc:sldChg>
      <pc:sldChg chg="modSp new mod">
        <pc:chgData name="Tayyeba Sadaq" userId="17cc9c5a9ca23c07" providerId="LiveId" clId="{882F0A16-3C83-493E-88C1-A07A7E25407C}" dt="2025-02-04T10:55:19.576" v="27" actId="5793"/>
        <pc:sldMkLst>
          <pc:docMk/>
          <pc:sldMk cId="2508217115" sldId="278"/>
        </pc:sldMkLst>
        <pc:spChg chg="mod">
          <ac:chgData name="Tayyeba Sadaq" userId="17cc9c5a9ca23c07" providerId="LiveId" clId="{882F0A16-3C83-493E-88C1-A07A7E25407C}" dt="2025-02-04T10:55:18.198" v="26" actId="2711"/>
          <ac:spMkLst>
            <pc:docMk/>
            <pc:sldMk cId="2508217115" sldId="278"/>
            <ac:spMk id="2" creationId="{CD2889CC-C1B7-42C9-9828-9DA02B2AD405}"/>
          </ac:spMkLst>
        </pc:spChg>
        <pc:spChg chg="mod">
          <ac:chgData name="Tayyeba Sadaq" userId="17cc9c5a9ca23c07" providerId="LiveId" clId="{882F0A16-3C83-493E-88C1-A07A7E25407C}" dt="2025-02-04T10:55:19.576" v="27" actId="5793"/>
          <ac:spMkLst>
            <pc:docMk/>
            <pc:sldMk cId="2508217115" sldId="278"/>
            <ac:spMk id="3" creationId="{A264D19B-4111-ECB5-597B-9E2A5D0DFE46}"/>
          </ac:spMkLst>
        </pc:spChg>
      </pc:sldChg>
      <pc:sldChg chg="delSp modSp new mod">
        <pc:chgData name="Tayyeba Sadaq" userId="17cc9c5a9ca23c07" providerId="LiveId" clId="{882F0A16-3C83-493E-88C1-A07A7E25407C}" dt="2025-02-04T10:55:36.824" v="65" actId="478"/>
        <pc:sldMkLst>
          <pc:docMk/>
          <pc:sldMk cId="4212735330" sldId="279"/>
        </pc:sldMkLst>
        <pc:spChg chg="mod">
          <ac:chgData name="Tayyeba Sadaq" userId="17cc9c5a9ca23c07" providerId="LiveId" clId="{882F0A16-3C83-493E-88C1-A07A7E25407C}" dt="2025-02-04T10:55:34.263" v="64" actId="2711"/>
          <ac:spMkLst>
            <pc:docMk/>
            <pc:sldMk cId="4212735330" sldId="279"/>
            <ac:spMk id="2" creationId="{DFC50F33-4F06-6D6A-A3A3-2E6DC603D574}"/>
          </ac:spMkLst>
        </pc:spChg>
        <pc:spChg chg="del">
          <ac:chgData name="Tayyeba Sadaq" userId="17cc9c5a9ca23c07" providerId="LiveId" clId="{882F0A16-3C83-493E-88C1-A07A7E25407C}" dt="2025-02-04T10:55:36.824" v="65" actId="478"/>
          <ac:spMkLst>
            <pc:docMk/>
            <pc:sldMk cId="4212735330" sldId="279"/>
            <ac:spMk id="3" creationId="{F453EE38-1CD6-B41D-1189-D7D664E18F92}"/>
          </ac:spMkLst>
        </pc:spChg>
      </pc:sldChg>
      <pc:sldChg chg="modSp new mod">
        <pc:chgData name="Tayyeba Sadaq" userId="17cc9c5a9ca23c07" providerId="LiveId" clId="{882F0A16-3C83-493E-88C1-A07A7E25407C}" dt="2025-02-04T10:55:54.110" v="77" actId="2711"/>
        <pc:sldMkLst>
          <pc:docMk/>
          <pc:sldMk cId="3500278681" sldId="280"/>
        </pc:sldMkLst>
        <pc:spChg chg="mod">
          <ac:chgData name="Tayyeba Sadaq" userId="17cc9c5a9ca23c07" providerId="LiveId" clId="{882F0A16-3C83-493E-88C1-A07A7E25407C}" dt="2025-02-04T10:55:54.110" v="77" actId="2711"/>
          <ac:spMkLst>
            <pc:docMk/>
            <pc:sldMk cId="3500278681" sldId="280"/>
            <ac:spMk id="2" creationId="{0CADC0C9-8C4F-E760-D367-A726FD9204D8}"/>
          </ac:spMkLst>
        </pc:spChg>
      </pc:sldChg>
      <pc:sldChg chg="modSp new mod">
        <pc:chgData name="Tayyeba Sadaq" userId="17cc9c5a9ca23c07" providerId="LiveId" clId="{882F0A16-3C83-493E-88C1-A07A7E25407C}" dt="2025-02-04T10:56:06.646" v="98" actId="2711"/>
        <pc:sldMkLst>
          <pc:docMk/>
          <pc:sldMk cId="882379621" sldId="281"/>
        </pc:sldMkLst>
        <pc:spChg chg="mod">
          <ac:chgData name="Tayyeba Sadaq" userId="17cc9c5a9ca23c07" providerId="LiveId" clId="{882F0A16-3C83-493E-88C1-A07A7E25407C}" dt="2025-02-04T10:56:06.646" v="98" actId="2711"/>
          <ac:spMkLst>
            <pc:docMk/>
            <pc:sldMk cId="882379621" sldId="281"/>
            <ac:spMk id="2" creationId="{D7184DDB-7DDC-1EB1-2BAC-FE421A32497B}"/>
          </ac:spMkLst>
        </pc:spChg>
      </pc:sldChg>
      <pc:sldChg chg="modSp new mod">
        <pc:chgData name="Tayyeba Sadaq" userId="17cc9c5a9ca23c07" providerId="LiveId" clId="{882F0A16-3C83-493E-88C1-A07A7E25407C}" dt="2025-02-04T11:03:20.247" v="106" actId="2711"/>
        <pc:sldMkLst>
          <pc:docMk/>
          <pc:sldMk cId="67883858" sldId="282"/>
        </pc:sldMkLst>
        <pc:spChg chg="mod">
          <ac:chgData name="Tayyeba Sadaq" userId="17cc9c5a9ca23c07" providerId="LiveId" clId="{882F0A16-3C83-493E-88C1-A07A7E25407C}" dt="2025-02-04T11:03:20.247" v="106" actId="2711"/>
          <ac:spMkLst>
            <pc:docMk/>
            <pc:sldMk cId="67883858" sldId="282"/>
            <ac:spMk id="2" creationId="{CE76BF5C-2B5E-F37C-C1B0-A72EDAD700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62202-4602-4A80-AA5A-C601C1519D47}" type="datetimeFigureOut">
              <a:rPr lang="en-GB" smtClean="0"/>
              <a:t>05/02/2025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4EEB75-3A09-4AD9-8A43-BC4C0BC80EFB}" type="slidenum">
              <a:rPr lang="en-GB" smtClean="0"/>
              <a:t>‹#›</a:t>
            </a:fld>
            <a:endParaRPr lang="en-GB"/>
          </a:p>
        </p:txBody>
      </p:sp>
    </p:spTree>
    <p:extLst>
      <p:ext uri="{BB962C8B-B14F-4D97-AF65-F5344CB8AC3E}">
        <p14:creationId xmlns:p14="http://schemas.microsoft.com/office/powerpoint/2010/main" val="2107675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3</a:t>
            </a:fld>
            <a:endParaRPr lang="en-GB"/>
          </a:p>
        </p:txBody>
      </p:sp>
    </p:spTree>
    <p:extLst>
      <p:ext uri="{BB962C8B-B14F-4D97-AF65-F5344CB8AC3E}">
        <p14:creationId xmlns:p14="http://schemas.microsoft.com/office/powerpoint/2010/main" val="675782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44EEB75-3A09-4AD9-8A43-BC4C0BC80EFB}" type="slidenum">
              <a:rPr lang="en-GB" smtClean="0"/>
              <a:t>19</a:t>
            </a:fld>
            <a:endParaRPr lang="en-GB"/>
          </a:p>
        </p:txBody>
      </p:sp>
    </p:spTree>
    <p:extLst>
      <p:ext uri="{BB962C8B-B14F-4D97-AF65-F5344CB8AC3E}">
        <p14:creationId xmlns:p14="http://schemas.microsoft.com/office/powerpoint/2010/main" val="443527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15624-2EA0-A01A-2892-C1E3A6A68A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DB4471C-374B-1E8D-168B-7279CBB4D9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684967E-FB01-D31D-4BC3-3AC9F2284810}"/>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5" name="Footer Placeholder 4">
            <a:extLst>
              <a:ext uri="{FF2B5EF4-FFF2-40B4-BE49-F238E27FC236}">
                <a16:creationId xmlns:a16="http://schemas.microsoft.com/office/drawing/2014/main" id="{7ADF00EC-A179-5125-4C2F-45D09F561B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AC76D1E-6FE6-115A-E209-5F36B6E3694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61403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D6A2-1C50-F253-5933-0E3BAEAD5F2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5B76ACC-AFBC-0928-66A9-0B98981870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4D37A50-7FF0-B6ED-96ED-7FF99A7A578E}"/>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5" name="Footer Placeholder 4">
            <a:extLst>
              <a:ext uri="{FF2B5EF4-FFF2-40B4-BE49-F238E27FC236}">
                <a16:creationId xmlns:a16="http://schemas.microsoft.com/office/drawing/2014/main" id="{3093FBFB-0256-40B9-9E2D-49CCEBF7EF2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93E01E-A0A9-BADE-03D4-D750F4B7FC45}"/>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7392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F3BD9F-600A-C7ED-B1A7-C54ADE6544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22A5E3E-5F4B-73AD-EA5D-99CC235A9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1D377D-938D-8126-4608-74E54522FD6A}"/>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5" name="Footer Placeholder 4">
            <a:extLst>
              <a:ext uri="{FF2B5EF4-FFF2-40B4-BE49-F238E27FC236}">
                <a16:creationId xmlns:a16="http://schemas.microsoft.com/office/drawing/2014/main" id="{F3B4E8A7-B351-75EC-7CF2-A2EF7D0E9A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2851C4-8AE3-5C6C-3DB6-B1D7F86FB082}"/>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89783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1F9DA-B283-C4AB-4D44-12C2E53CE55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54107F9-BF94-53D2-ED25-CC168F0082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E67FA3-902B-A3DA-A6DE-5D735D046F58}"/>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5" name="Footer Placeholder 4">
            <a:extLst>
              <a:ext uri="{FF2B5EF4-FFF2-40B4-BE49-F238E27FC236}">
                <a16:creationId xmlns:a16="http://schemas.microsoft.com/office/drawing/2014/main" id="{6EF87BD8-29AB-E329-703E-7656A0F4F4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0CC2B3-C0E7-81D9-AB00-D4865D71FBD8}"/>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943016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14DD-537A-7CF5-FF60-930AFE7ACB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3F4F918-C4EF-EE77-2FBE-09081CD52B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44EE6F-B15E-E891-983A-3006800DD6E3}"/>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5" name="Footer Placeholder 4">
            <a:extLst>
              <a:ext uri="{FF2B5EF4-FFF2-40B4-BE49-F238E27FC236}">
                <a16:creationId xmlns:a16="http://schemas.microsoft.com/office/drawing/2014/main" id="{427AC03D-4A90-0565-EFDF-E0DAA7CE0D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50E7C6-B03A-AE16-19A4-9040EF23308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606795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8F0B-E74D-62FF-EA43-5F6973B5220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372184-69C8-88EF-FE6B-7A5E797004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EE55300-3FF8-A255-FEAC-BCC2336EDA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8EB546B-F6BA-042D-285D-4E365B03D51A}"/>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6" name="Footer Placeholder 5">
            <a:extLst>
              <a:ext uri="{FF2B5EF4-FFF2-40B4-BE49-F238E27FC236}">
                <a16:creationId xmlns:a16="http://schemas.microsoft.com/office/drawing/2014/main" id="{9C1FED0C-9459-DC48-A9C0-D2A411E6D12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DA9286-FE80-B51B-66F8-1B581F3B9F0C}"/>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74629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36B3A-EC07-5EF2-BCA8-AEB8EB6480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B05805E-C38B-3453-CA7E-A5A6EAE827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47EFDA-FA81-43A5-7D2A-8D2469ED0A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9F8EED3-A95A-AB11-4A99-170E128D98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8AE26D-52D4-6CAE-4051-BA80BC950C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7300FF-023D-2D1A-D6BC-85B193264BB1}"/>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8" name="Footer Placeholder 7">
            <a:extLst>
              <a:ext uri="{FF2B5EF4-FFF2-40B4-BE49-F238E27FC236}">
                <a16:creationId xmlns:a16="http://schemas.microsoft.com/office/drawing/2014/main" id="{902206A9-CD09-9510-A7E5-E82783552E7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9BFA30-B92A-860A-DE3F-A5B69EB77741}"/>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818797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99C1-9302-B1EB-D35E-E6E3DB31064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27556BE-F2AA-B62E-7D0A-F6B57B7F4B09}"/>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4" name="Footer Placeholder 3">
            <a:extLst>
              <a:ext uri="{FF2B5EF4-FFF2-40B4-BE49-F238E27FC236}">
                <a16:creationId xmlns:a16="http://schemas.microsoft.com/office/drawing/2014/main" id="{F44F1D26-E684-8118-38C6-0C69394945C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CFE6AED-E7B5-81F6-E9AB-5E87D028A28B}"/>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519474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35F901-8ADE-DCBF-CF59-7AB4277A42A2}"/>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3" name="Footer Placeholder 2">
            <a:extLst>
              <a:ext uri="{FF2B5EF4-FFF2-40B4-BE49-F238E27FC236}">
                <a16:creationId xmlns:a16="http://schemas.microsoft.com/office/drawing/2014/main" id="{083CFDE1-BC10-FD7C-43F4-2CD7482C650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A27187B-7919-8990-8846-EED45D7076BF}"/>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313529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12FB4-2980-4A3D-1700-161D903C9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D3FAAD-E99D-C407-E11D-24967AE1D0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4CB2670-79E2-8239-9B6D-48640AFA0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FA3295-95E7-B98F-D16D-ABADFE43DEB7}"/>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6" name="Footer Placeholder 5">
            <a:extLst>
              <a:ext uri="{FF2B5EF4-FFF2-40B4-BE49-F238E27FC236}">
                <a16:creationId xmlns:a16="http://schemas.microsoft.com/office/drawing/2014/main" id="{927D7887-7411-6209-64D6-0245DB6499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FE73502-A8CA-1E31-B1C7-D6AC3B101CCB}"/>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270410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5ED6-FB7C-ECBC-652E-C527819EE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F9808DE-CBF6-463A-E873-2BD0C2DA43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6E745BC-0364-5FBD-FE6E-5F8838548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684E2-2D11-C360-0ED4-9C7F051E6156}"/>
              </a:ext>
            </a:extLst>
          </p:cNvPr>
          <p:cNvSpPr>
            <a:spLocks noGrp="1"/>
          </p:cNvSpPr>
          <p:nvPr>
            <p:ph type="dt" sz="half" idx="10"/>
          </p:nvPr>
        </p:nvSpPr>
        <p:spPr/>
        <p:txBody>
          <a:bodyPr/>
          <a:lstStyle/>
          <a:p>
            <a:fld id="{AF8979C9-B5CC-471D-815B-CFB8B5F67837}" type="datetimeFigureOut">
              <a:rPr lang="en-GB" smtClean="0"/>
              <a:t>05/02/2025</a:t>
            </a:fld>
            <a:endParaRPr lang="en-GB"/>
          </a:p>
        </p:txBody>
      </p:sp>
      <p:sp>
        <p:nvSpPr>
          <p:cNvPr id="6" name="Footer Placeholder 5">
            <a:extLst>
              <a:ext uri="{FF2B5EF4-FFF2-40B4-BE49-F238E27FC236}">
                <a16:creationId xmlns:a16="http://schemas.microsoft.com/office/drawing/2014/main" id="{C0999633-6C42-5E4B-0ED6-9702AD9E63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26B62D-168E-8FE6-284E-06558AFADA20}"/>
              </a:ext>
            </a:extLst>
          </p:cNvPr>
          <p:cNvSpPr>
            <a:spLocks noGrp="1"/>
          </p:cNvSpPr>
          <p:nvPr>
            <p:ph type="sldNum" sz="quarter" idx="12"/>
          </p:nvPr>
        </p:nvSpPr>
        <p:spPr/>
        <p:txBody>
          <a:bodyPr/>
          <a:lstStyle/>
          <a:p>
            <a:fld id="{DA9B6C19-C9D6-4759-A955-C88869B223A5}" type="slidenum">
              <a:rPr lang="en-GB" smtClean="0"/>
              <a:t>‹#›</a:t>
            </a:fld>
            <a:endParaRPr lang="en-GB"/>
          </a:p>
        </p:txBody>
      </p:sp>
    </p:spTree>
    <p:extLst>
      <p:ext uri="{BB962C8B-B14F-4D97-AF65-F5344CB8AC3E}">
        <p14:creationId xmlns:p14="http://schemas.microsoft.com/office/powerpoint/2010/main" val="194811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5BDBDC-DE87-9C54-50FF-B5F48C6BE4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99DE820-AD72-0EAB-64B9-0DF29E9BF2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82C1772-97F7-CD20-68B9-5A87BB62F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8979C9-B5CC-471D-815B-CFB8B5F67837}" type="datetimeFigureOut">
              <a:rPr lang="en-GB" smtClean="0"/>
              <a:t>05/02/2025</a:t>
            </a:fld>
            <a:endParaRPr lang="en-GB"/>
          </a:p>
        </p:txBody>
      </p:sp>
      <p:sp>
        <p:nvSpPr>
          <p:cNvPr id="5" name="Footer Placeholder 4">
            <a:extLst>
              <a:ext uri="{FF2B5EF4-FFF2-40B4-BE49-F238E27FC236}">
                <a16:creationId xmlns:a16="http://schemas.microsoft.com/office/drawing/2014/main" id="{B5D08455-43FF-14B4-24EA-9DD6CFC4C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B632ED-0553-DAB3-D2AF-F3B9169C59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9B6C19-C9D6-4759-A955-C88869B223A5}" type="slidenum">
              <a:rPr lang="en-GB" smtClean="0"/>
              <a:t>‹#›</a:t>
            </a:fld>
            <a:endParaRPr lang="en-GB"/>
          </a:p>
        </p:txBody>
      </p:sp>
    </p:spTree>
    <p:extLst>
      <p:ext uri="{BB962C8B-B14F-4D97-AF65-F5344CB8AC3E}">
        <p14:creationId xmlns:p14="http://schemas.microsoft.com/office/powerpoint/2010/main" val="1125456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F6A74-24D7-7F19-4DE1-C6F97636D368}"/>
              </a:ext>
            </a:extLst>
          </p:cNvPr>
          <p:cNvSpPr>
            <a:spLocks noGrp="1"/>
          </p:cNvSpPr>
          <p:nvPr>
            <p:ph type="ctrTitle"/>
          </p:nvPr>
        </p:nvSpPr>
        <p:spPr>
          <a:xfrm>
            <a:off x="1524000" y="2235200"/>
            <a:ext cx="9144000" cy="2387600"/>
          </a:xfrm>
        </p:spPr>
        <p:txBody>
          <a:bodyPr>
            <a:normAutofit fontScale="90000"/>
          </a:bodyPr>
          <a:lstStyle/>
          <a:p>
            <a:r>
              <a:rPr lang="en-GB" dirty="0">
                <a:latin typeface="Jumping Unicorn" panose="02000600000000000000" pitchFamily="2" charset="0"/>
              </a:rPr>
              <a:t>Diabetes Prediction with Machine Learning ML and Explainable AI (XAI) </a:t>
            </a:r>
          </a:p>
        </p:txBody>
      </p:sp>
      <p:sp>
        <p:nvSpPr>
          <p:cNvPr id="3" name="Subtitle 2">
            <a:extLst>
              <a:ext uri="{FF2B5EF4-FFF2-40B4-BE49-F238E27FC236}">
                <a16:creationId xmlns:a16="http://schemas.microsoft.com/office/drawing/2014/main" id="{3894FC32-95F9-D180-8ED7-08840C736A05}"/>
              </a:ext>
            </a:extLst>
          </p:cNvPr>
          <p:cNvSpPr>
            <a:spLocks noGrp="1"/>
          </p:cNvSpPr>
          <p:nvPr>
            <p:ph type="subTitle" idx="1"/>
          </p:nvPr>
        </p:nvSpPr>
        <p:spPr>
          <a:xfrm>
            <a:off x="1524000" y="4612232"/>
            <a:ext cx="9144000" cy="1152842"/>
          </a:xfrm>
          <a:solidFill>
            <a:schemeClr val="accent1">
              <a:lumMod val="20000"/>
              <a:lumOff val="80000"/>
            </a:schemeClr>
          </a:solidFill>
          <a:ln>
            <a:solidFill>
              <a:schemeClr val="accent1">
                <a:lumMod val="20000"/>
                <a:lumOff val="80000"/>
              </a:schemeClr>
            </a:solidFill>
          </a:ln>
        </p:spPr>
        <p:txBody>
          <a:bodyPr>
            <a:normAutofit/>
          </a:bodyPr>
          <a:lstStyle/>
          <a:p>
            <a:r>
              <a:rPr lang="en-GB" sz="1800" dirty="0">
                <a:latin typeface="Times New Roman" panose="02020603050405020304" pitchFamily="18" charset="0"/>
                <a:cs typeface="Times New Roman" panose="02020603050405020304" pitchFamily="18" charset="0"/>
              </a:rPr>
              <a:t>Progress Report</a:t>
            </a:r>
          </a:p>
          <a:p>
            <a:r>
              <a:rPr lang="en-GB" sz="1800" dirty="0">
                <a:latin typeface="Times New Roman" panose="02020603050405020304" pitchFamily="18" charset="0"/>
                <a:cs typeface="Times New Roman" panose="02020603050405020304" pitchFamily="18" charset="0"/>
              </a:rPr>
              <a:t>Tayyeba Sadaq</a:t>
            </a:r>
          </a:p>
          <a:p>
            <a:r>
              <a:rPr lang="en-GB" sz="1800" dirty="0">
                <a:latin typeface="Times New Roman" panose="02020603050405020304" pitchFamily="18" charset="0"/>
                <a:cs typeface="Times New Roman" panose="02020603050405020304" pitchFamily="18" charset="0"/>
              </a:rPr>
              <a:t>BSc Computer Science</a:t>
            </a:r>
          </a:p>
        </p:txBody>
      </p:sp>
    </p:spTree>
    <p:extLst>
      <p:ext uri="{BB962C8B-B14F-4D97-AF65-F5344CB8AC3E}">
        <p14:creationId xmlns:p14="http://schemas.microsoft.com/office/powerpoint/2010/main" val="3983919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DBF7-1CD0-616B-F0EB-152EEBBEDFB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Transformation</a:t>
            </a:r>
          </a:p>
        </p:txBody>
      </p:sp>
      <p:sp>
        <p:nvSpPr>
          <p:cNvPr id="3" name="Content Placeholder 2">
            <a:extLst>
              <a:ext uri="{FF2B5EF4-FFF2-40B4-BE49-F238E27FC236}">
                <a16:creationId xmlns:a16="http://schemas.microsoft.com/office/drawing/2014/main" id="{6E9D3B52-9459-647A-9D48-6E9866682DC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0178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5F06-0942-4ACB-E769-C07E0E80EE6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Reduction</a:t>
            </a:r>
          </a:p>
        </p:txBody>
      </p:sp>
      <p:sp>
        <p:nvSpPr>
          <p:cNvPr id="3" name="Content Placeholder 2">
            <a:extLst>
              <a:ext uri="{FF2B5EF4-FFF2-40B4-BE49-F238E27FC236}">
                <a16:creationId xmlns:a16="http://schemas.microsoft.com/office/drawing/2014/main" id="{15AD1405-6DD0-7521-3B6C-6DD98B2BBBF4}"/>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948345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F77BC-5A1F-DDB8-1412-FA441F96667F}"/>
              </a:ext>
            </a:extLst>
          </p:cNvPr>
          <p:cNvSpPr>
            <a:spLocks noGrp="1"/>
          </p:cNvSpPr>
          <p:nvPr>
            <p:ph type="title"/>
          </p:nvPr>
        </p:nvSpPr>
        <p:spPr/>
        <p:txBody>
          <a:bodyPr/>
          <a:lstStyle/>
          <a:p>
            <a:r>
              <a:rPr lang="en-GB" dirty="0">
                <a:latin typeface="Jumping Unicorn" panose="02000600000000000000" pitchFamily="2" charset="0"/>
              </a:rPr>
              <a:t>Machine Learning Models</a:t>
            </a:r>
          </a:p>
        </p:txBody>
      </p:sp>
    </p:spTree>
    <p:extLst>
      <p:ext uri="{BB962C8B-B14F-4D97-AF65-F5344CB8AC3E}">
        <p14:creationId xmlns:p14="http://schemas.microsoft.com/office/powerpoint/2010/main" val="4170179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D2C82-8590-1FC9-D413-811E2CF3B44A}"/>
              </a:ext>
            </a:extLst>
          </p:cNvPr>
          <p:cNvSpPr>
            <a:spLocks noGrp="1"/>
          </p:cNvSpPr>
          <p:nvPr>
            <p:ph type="title"/>
          </p:nvPr>
        </p:nvSpPr>
        <p:spPr/>
        <p:txBody>
          <a:bodyPr/>
          <a:lstStyle/>
          <a:p>
            <a:r>
              <a:rPr lang="en-GB" dirty="0">
                <a:latin typeface="Jumping Unicorn" panose="02000600000000000000" pitchFamily="2" charset="0"/>
              </a:rPr>
              <a:t>Logistic Regression</a:t>
            </a:r>
          </a:p>
        </p:txBody>
      </p:sp>
      <p:sp>
        <p:nvSpPr>
          <p:cNvPr id="3" name="Content Placeholder 2">
            <a:extLst>
              <a:ext uri="{FF2B5EF4-FFF2-40B4-BE49-F238E27FC236}">
                <a16:creationId xmlns:a16="http://schemas.microsoft.com/office/drawing/2014/main" id="{13B0DCF2-F516-C70D-02E8-89E1FD622426}"/>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A linear model used for binary classification tasks </a:t>
            </a:r>
          </a:p>
          <a:p>
            <a:pPr lvl="1"/>
            <a:r>
              <a:rPr lang="en-GB" sz="1400" dirty="0">
                <a:latin typeface="Times New Roman" panose="02020603050405020304" pitchFamily="18" charset="0"/>
                <a:cs typeface="Times New Roman" panose="02020603050405020304" pitchFamily="18" charset="0"/>
              </a:rPr>
              <a:t>Diabetes = 1, No Diabetes = 0</a:t>
            </a:r>
          </a:p>
          <a:p>
            <a:r>
              <a:rPr lang="en-GB" sz="1800" dirty="0">
                <a:latin typeface="Times New Roman" panose="02020603050405020304" pitchFamily="18" charset="0"/>
                <a:cs typeface="Times New Roman" panose="02020603050405020304" pitchFamily="18" charset="0"/>
              </a:rPr>
              <a:t>Predicts the probability of an outcome using logistic function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Simple and interpretable making it a good baseline</a:t>
            </a:r>
          </a:p>
          <a:p>
            <a:r>
              <a:rPr lang="en-GB" sz="1800" dirty="0">
                <a:latin typeface="Times New Roman" panose="02020603050405020304" pitchFamily="18" charset="0"/>
                <a:cs typeface="Times New Roman" panose="02020603050405020304" pitchFamily="18" charset="0"/>
              </a:rPr>
              <a:t>Effective for linearly separable data</a:t>
            </a:r>
          </a:p>
          <a:p>
            <a:r>
              <a:rPr lang="en-GB" sz="1800" dirty="0">
                <a:latin typeface="Times New Roman" panose="02020603050405020304" pitchFamily="18" charset="0"/>
                <a:cs typeface="Times New Roman" panose="02020603050405020304" pitchFamily="18" charset="0"/>
              </a:rPr>
              <a:t>Provides insight into feature importance (which features contributes most to diagnosis) through coefficients.</a:t>
            </a:r>
          </a:p>
        </p:txBody>
      </p:sp>
      <p:pic>
        <p:nvPicPr>
          <p:cNvPr id="5" name="Picture 4">
            <a:extLst>
              <a:ext uri="{FF2B5EF4-FFF2-40B4-BE49-F238E27FC236}">
                <a16:creationId xmlns:a16="http://schemas.microsoft.com/office/drawing/2014/main" id="{7AC548A3-95BF-C9C0-837D-297C681550CA}"/>
              </a:ext>
            </a:extLst>
          </p:cNvPr>
          <p:cNvPicPr>
            <a:picLocks noChangeAspect="1"/>
          </p:cNvPicPr>
          <p:nvPr/>
        </p:nvPicPr>
        <p:blipFill>
          <a:blip r:embed="rId2"/>
          <a:stretch>
            <a:fillRect/>
          </a:stretch>
        </p:blipFill>
        <p:spPr>
          <a:xfrm>
            <a:off x="6191796" y="2515826"/>
            <a:ext cx="5667292" cy="2970935"/>
          </a:xfrm>
          <a:prstGeom prst="rect">
            <a:avLst/>
          </a:prstGeom>
        </p:spPr>
      </p:pic>
    </p:spTree>
    <p:extLst>
      <p:ext uri="{BB962C8B-B14F-4D97-AF65-F5344CB8AC3E}">
        <p14:creationId xmlns:p14="http://schemas.microsoft.com/office/powerpoint/2010/main" val="205306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A170B-6DA5-107E-C7DD-8D28BDA37476}"/>
              </a:ext>
            </a:extLst>
          </p:cNvPr>
          <p:cNvSpPr>
            <a:spLocks noGrp="1"/>
          </p:cNvSpPr>
          <p:nvPr>
            <p:ph type="title"/>
          </p:nvPr>
        </p:nvSpPr>
        <p:spPr/>
        <p:txBody>
          <a:bodyPr/>
          <a:lstStyle/>
          <a:p>
            <a:r>
              <a:rPr lang="en-GB" dirty="0">
                <a:latin typeface="Jumping Unicorn" panose="02000600000000000000" pitchFamily="2" charset="0"/>
              </a:rPr>
              <a:t>Random Forest</a:t>
            </a:r>
          </a:p>
        </p:txBody>
      </p:sp>
      <p:sp>
        <p:nvSpPr>
          <p:cNvPr id="5" name="Content Placeholder 2">
            <a:extLst>
              <a:ext uri="{FF2B5EF4-FFF2-40B4-BE49-F238E27FC236}">
                <a16:creationId xmlns:a16="http://schemas.microsoft.com/office/drawing/2014/main" id="{D41DD49B-AB9E-681C-7B53-CCF6884E73BA}"/>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Ensemble learning methods that builds multiple decision trees and combines their output into the final prediction/diagnosis</a:t>
            </a:r>
          </a:p>
          <a:p>
            <a:r>
              <a:rPr lang="en-GB" sz="1800" dirty="0">
                <a:latin typeface="Times New Roman" panose="02020603050405020304" pitchFamily="18" charset="0"/>
                <a:cs typeface="Times New Roman" panose="02020603050405020304" pitchFamily="18" charset="0"/>
              </a:rPr>
              <a:t>Using bagging to reduce overfitting</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Handles relationships and interactions between features (good for explainability implementation)</a:t>
            </a:r>
          </a:p>
          <a:p>
            <a:r>
              <a:rPr lang="en-GB" sz="1800" dirty="0">
                <a:latin typeface="Times New Roman" panose="02020603050405020304" pitchFamily="18" charset="0"/>
                <a:cs typeface="Times New Roman" panose="02020603050405020304" pitchFamily="18" charset="0"/>
              </a:rPr>
              <a:t>Good for handling outliers and missing data (given it works through multiple decision trees to make final decision)</a:t>
            </a:r>
          </a:p>
        </p:txBody>
      </p:sp>
      <p:pic>
        <p:nvPicPr>
          <p:cNvPr id="7" name="Picture 6">
            <a:extLst>
              <a:ext uri="{FF2B5EF4-FFF2-40B4-BE49-F238E27FC236}">
                <a16:creationId xmlns:a16="http://schemas.microsoft.com/office/drawing/2014/main" id="{4102497E-DB1C-BF59-B5F2-9F8EC813FAEC}"/>
              </a:ext>
            </a:extLst>
          </p:cNvPr>
          <p:cNvPicPr>
            <a:picLocks noChangeAspect="1"/>
          </p:cNvPicPr>
          <p:nvPr/>
        </p:nvPicPr>
        <p:blipFill>
          <a:blip r:embed="rId2"/>
          <a:stretch>
            <a:fillRect/>
          </a:stretch>
        </p:blipFill>
        <p:spPr>
          <a:xfrm>
            <a:off x="6413671" y="1825625"/>
            <a:ext cx="5162007" cy="3326262"/>
          </a:xfrm>
          <a:prstGeom prst="rect">
            <a:avLst/>
          </a:prstGeom>
        </p:spPr>
      </p:pic>
    </p:spTree>
    <p:extLst>
      <p:ext uri="{BB962C8B-B14F-4D97-AF65-F5344CB8AC3E}">
        <p14:creationId xmlns:p14="http://schemas.microsoft.com/office/powerpoint/2010/main" val="3360597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ABF3-11F4-E7BE-80D0-B301672A25DF}"/>
              </a:ext>
            </a:extLst>
          </p:cNvPr>
          <p:cNvSpPr>
            <a:spLocks noGrp="1"/>
          </p:cNvSpPr>
          <p:nvPr>
            <p:ph type="title"/>
          </p:nvPr>
        </p:nvSpPr>
        <p:spPr/>
        <p:txBody>
          <a:bodyPr/>
          <a:lstStyle/>
          <a:p>
            <a:r>
              <a:rPr lang="en-GB" dirty="0">
                <a:latin typeface="Jumping Unicorn" panose="02000600000000000000" pitchFamily="2" charset="0"/>
              </a:rPr>
              <a:t>Gradient Boosting Model</a:t>
            </a:r>
          </a:p>
        </p:txBody>
      </p:sp>
      <p:sp>
        <p:nvSpPr>
          <p:cNvPr id="4" name="Content Placeholder 2">
            <a:extLst>
              <a:ext uri="{FF2B5EF4-FFF2-40B4-BE49-F238E27FC236}">
                <a16:creationId xmlns:a16="http://schemas.microsoft.com/office/drawing/2014/main" id="{CC50FBAF-EA32-DF36-4FC0-859DA39E80F1}"/>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Ensemble technique similar to random forest, but builds the trees sequentially</a:t>
            </a:r>
          </a:p>
          <a:p>
            <a:r>
              <a:rPr lang="en-GB" sz="1800" dirty="0">
                <a:latin typeface="Times New Roman" panose="02020603050405020304" pitchFamily="18" charset="0"/>
                <a:cs typeface="Times New Roman" panose="02020603050405020304" pitchFamily="18" charset="0"/>
              </a:rPr>
              <a:t>Building sequentially makes it correct errors from previous trees</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High predictive accuracy</a:t>
            </a:r>
          </a:p>
          <a:p>
            <a:r>
              <a:rPr lang="en-GB" sz="1800" dirty="0">
                <a:latin typeface="Times New Roman" panose="02020603050405020304" pitchFamily="18" charset="0"/>
                <a:cs typeface="Times New Roman" panose="02020603050405020304" pitchFamily="18" charset="0"/>
              </a:rPr>
              <a:t>Handles imbalanced datasets (common in healthcare)</a:t>
            </a:r>
          </a:p>
          <a:p>
            <a:r>
              <a:rPr lang="en-GB" sz="1800" dirty="0">
                <a:latin typeface="Times New Roman" panose="02020603050405020304" pitchFamily="18" charset="0"/>
                <a:cs typeface="Times New Roman" panose="02020603050405020304" pitchFamily="18" charset="0"/>
              </a:rPr>
              <a:t>Offers feature importance and partial dependence plots to help with interpretability</a:t>
            </a:r>
          </a:p>
        </p:txBody>
      </p:sp>
      <p:pic>
        <p:nvPicPr>
          <p:cNvPr id="6" name="Picture 5">
            <a:extLst>
              <a:ext uri="{FF2B5EF4-FFF2-40B4-BE49-F238E27FC236}">
                <a16:creationId xmlns:a16="http://schemas.microsoft.com/office/drawing/2014/main" id="{16642150-FB08-6653-7B16-86394648A317}"/>
              </a:ext>
            </a:extLst>
          </p:cNvPr>
          <p:cNvPicPr>
            <a:picLocks noChangeAspect="1"/>
          </p:cNvPicPr>
          <p:nvPr/>
        </p:nvPicPr>
        <p:blipFill>
          <a:blip r:embed="rId2"/>
          <a:stretch>
            <a:fillRect/>
          </a:stretch>
        </p:blipFill>
        <p:spPr>
          <a:xfrm>
            <a:off x="6374674" y="1825625"/>
            <a:ext cx="5596018" cy="3224117"/>
          </a:xfrm>
          <a:prstGeom prst="rect">
            <a:avLst/>
          </a:prstGeom>
        </p:spPr>
      </p:pic>
    </p:spTree>
    <p:extLst>
      <p:ext uri="{BB962C8B-B14F-4D97-AF65-F5344CB8AC3E}">
        <p14:creationId xmlns:p14="http://schemas.microsoft.com/office/powerpoint/2010/main" val="1928362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5ECCA-E20B-D780-6A9B-2D0E1ADB5233}"/>
              </a:ext>
            </a:extLst>
          </p:cNvPr>
          <p:cNvSpPr>
            <a:spLocks noGrp="1"/>
          </p:cNvSpPr>
          <p:nvPr>
            <p:ph type="title"/>
          </p:nvPr>
        </p:nvSpPr>
        <p:spPr/>
        <p:txBody>
          <a:bodyPr/>
          <a:lstStyle/>
          <a:p>
            <a:r>
              <a:rPr lang="en-GB" dirty="0">
                <a:latin typeface="Jumping Unicorn" panose="02000600000000000000" pitchFamily="2" charset="0"/>
              </a:rPr>
              <a:t>Neural Network</a:t>
            </a:r>
          </a:p>
        </p:txBody>
      </p:sp>
      <p:sp>
        <p:nvSpPr>
          <p:cNvPr id="4" name="Content Placeholder 2">
            <a:extLst>
              <a:ext uri="{FF2B5EF4-FFF2-40B4-BE49-F238E27FC236}">
                <a16:creationId xmlns:a16="http://schemas.microsoft.com/office/drawing/2014/main" id="{75484C36-8774-3EE4-0B53-1A0BF22C490B}"/>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Description:</a:t>
            </a:r>
          </a:p>
          <a:p>
            <a:r>
              <a:rPr lang="en-GB" sz="1800" dirty="0">
                <a:latin typeface="Times New Roman" panose="02020603050405020304" pitchFamily="18" charset="0"/>
                <a:cs typeface="Times New Roman" panose="02020603050405020304" pitchFamily="18" charset="0"/>
              </a:rPr>
              <a:t>Deep learning model inspired by human brain and consists of layers of interconnected nodes</a:t>
            </a:r>
          </a:p>
          <a:p>
            <a:r>
              <a:rPr lang="en-GB" sz="1800" dirty="0">
                <a:latin typeface="Times New Roman" panose="02020603050405020304" pitchFamily="18" charset="0"/>
                <a:cs typeface="Times New Roman" panose="02020603050405020304" pitchFamily="18" charset="0"/>
              </a:rPr>
              <a:t>Capable of learning complex patterns in data</a:t>
            </a:r>
            <a:endParaRPr lang="en-GB" sz="1800" b="1" u="sng" dirty="0">
              <a:latin typeface="Times New Roman" panose="02020603050405020304" pitchFamily="18" charset="0"/>
              <a:cs typeface="Times New Roman" panose="02020603050405020304" pitchFamily="18" charset="0"/>
            </a:endParaRP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Can capture intricate relationships in data between features</a:t>
            </a:r>
          </a:p>
          <a:p>
            <a:r>
              <a:rPr lang="en-GB" sz="1800" dirty="0">
                <a:latin typeface="Times New Roman" panose="02020603050405020304" pitchFamily="18" charset="0"/>
                <a:cs typeface="Times New Roman" panose="02020603050405020304" pitchFamily="18" charset="0"/>
              </a:rPr>
              <a:t>Flexible and scalable to datasets</a:t>
            </a:r>
          </a:p>
          <a:p>
            <a:r>
              <a:rPr lang="en-GB" sz="1800" dirty="0">
                <a:latin typeface="Times New Roman" panose="02020603050405020304" pitchFamily="18" charset="0"/>
                <a:cs typeface="Times New Roman" panose="02020603050405020304" pitchFamily="18" charset="0"/>
              </a:rPr>
              <a:t>Less interpretable however can still be combined with XAI techniques like LIME to explain predictions</a:t>
            </a:r>
          </a:p>
        </p:txBody>
      </p:sp>
      <p:sp>
        <p:nvSpPr>
          <p:cNvPr id="5" name="TextBox 4">
            <a:extLst>
              <a:ext uri="{FF2B5EF4-FFF2-40B4-BE49-F238E27FC236}">
                <a16:creationId xmlns:a16="http://schemas.microsoft.com/office/drawing/2014/main" id="{BA817F8D-F4FB-D49D-727F-CD699F5D318E}"/>
              </a:ext>
            </a:extLst>
          </p:cNvPr>
          <p:cNvSpPr txBox="1"/>
          <p:nvPr/>
        </p:nvSpPr>
        <p:spPr>
          <a:xfrm>
            <a:off x="6923315" y="1825625"/>
            <a:ext cx="3600000" cy="360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dirty="0"/>
              <a:t>NOT YET IMPLEMENTED</a:t>
            </a:r>
          </a:p>
        </p:txBody>
      </p:sp>
    </p:spTree>
    <p:extLst>
      <p:ext uri="{BB962C8B-B14F-4D97-AF65-F5344CB8AC3E}">
        <p14:creationId xmlns:p14="http://schemas.microsoft.com/office/powerpoint/2010/main" val="2729979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2195-C359-FBC0-09CC-3B6AEB7A6257}"/>
              </a:ext>
            </a:extLst>
          </p:cNvPr>
          <p:cNvSpPr>
            <a:spLocks noGrp="1"/>
          </p:cNvSpPr>
          <p:nvPr>
            <p:ph type="title"/>
          </p:nvPr>
        </p:nvSpPr>
        <p:spPr/>
        <p:txBody>
          <a:bodyPr/>
          <a:lstStyle/>
          <a:p>
            <a:r>
              <a:rPr lang="en-GB" dirty="0">
                <a:latin typeface="Jumping Unicorn" panose="02000600000000000000" pitchFamily="2" charset="0"/>
              </a:rPr>
              <a:t>Explainable AI implementation</a:t>
            </a:r>
          </a:p>
        </p:txBody>
      </p:sp>
    </p:spTree>
    <p:extLst>
      <p:ext uri="{BB962C8B-B14F-4D97-AF65-F5344CB8AC3E}">
        <p14:creationId xmlns:p14="http://schemas.microsoft.com/office/powerpoint/2010/main" val="3724010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A91AD-C873-50D3-D311-74E9ECEF4B05}"/>
              </a:ext>
            </a:extLst>
          </p:cNvPr>
          <p:cNvSpPr>
            <a:spLocks noGrp="1"/>
          </p:cNvSpPr>
          <p:nvPr>
            <p:ph type="title"/>
          </p:nvPr>
        </p:nvSpPr>
        <p:spPr/>
        <p:txBody>
          <a:bodyPr/>
          <a:lstStyle/>
          <a:p>
            <a:r>
              <a:rPr lang="en-GB" dirty="0">
                <a:latin typeface="Jumping Unicorn" panose="02000600000000000000" pitchFamily="2" charset="0"/>
              </a:rPr>
              <a:t>Local interpretable Model Agnostic Explanations</a:t>
            </a:r>
          </a:p>
        </p:txBody>
      </p:sp>
      <p:sp>
        <p:nvSpPr>
          <p:cNvPr id="3" name="Content Placeholder 2">
            <a:extLst>
              <a:ext uri="{FF2B5EF4-FFF2-40B4-BE49-F238E27FC236}">
                <a16:creationId xmlns:a16="http://schemas.microsoft.com/office/drawing/2014/main" id="{984FDB7C-E902-4812-D3E0-76102915CE01}"/>
              </a:ext>
            </a:extLst>
          </p:cNvPr>
          <p:cNvSpPr>
            <a:spLocks noGrp="1"/>
          </p:cNvSpPr>
          <p:nvPr>
            <p:ph idx="1"/>
          </p:nvPr>
        </p:nvSpPr>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What is LIME:</a:t>
            </a:r>
          </a:p>
          <a:p>
            <a:r>
              <a:rPr lang="en-GB" sz="1800" dirty="0">
                <a:latin typeface="Times New Roman" panose="02020603050405020304" pitchFamily="18" charset="0"/>
                <a:cs typeface="Times New Roman" panose="02020603050405020304" pitchFamily="18" charset="0"/>
              </a:rPr>
              <a:t>A technique used to explain individual predictions of machine learning models</a:t>
            </a:r>
          </a:p>
          <a:p>
            <a:r>
              <a:rPr lang="en-GB" sz="1800" dirty="0">
                <a:latin typeface="Times New Roman" panose="02020603050405020304" pitchFamily="18" charset="0"/>
                <a:cs typeface="Times New Roman" panose="02020603050405020304" pitchFamily="18" charset="0"/>
              </a:rPr>
              <a:t>Works by approximating the model locally around a specific prediction</a:t>
            </a:r>
          </a:p>
          <a:p>
            <a:pPr marL="0" indent="0">
              <a:buNone/>
            </a:pPr>
            <a:r>
              <a:rPr lang="en-GB" sz="1800" b="1" u="sng" dirty="0">
                <a:latin typeface="Times New Roman" panose="02020603050405020304" pitchFamily="18" charset="0"/>
                <a:cs typeface="Times New Roman" panose="02020603050405020304" pitchFamily="18" charset="0"/>
              </a:rPr>
              <a:t>Why LIME:</a:t>
            </a:r>
          </a:p>
          <a:p>
            <a:r>
              <a:rPr lang="en-GB" sz="1800" dirty="0">
                <a:latin typeface="Times New Roman" panose="02020603050405020304" pitchFamily="18" charset="0"/>
                <a:cs typeface="Times New Roman" panose="02020603050405020304" pitchFamily="18" charset="0"/>
              </a:rPr>
              <a:t>Provides transparency and interpretability to the model diagnosis which is critical in healthcare fields given the sensitive nature of diagnosis health conditions</a:t>
            </a:r>
          </a:p>
          <a:p>
            <a:r>
              <a:rPr lang="en-GB" sz="1800" dirty="0">
                <a:latin typeface="Times New Roman" panose="02020603050405020304" pitchFamily="18" charset="0"/>
                <a:cs typeface="Times New Roman" panose="02020603050405020304" pitchFamily="18" charset="0"/>
              </a:rPr>
              <a:t>It can help both professionals and patients understand why a prediction has been made given the simplicity of the visuals it offers (when paired with explanation of what each part means)</a:t>
            </a:r>
          </a:p>
        </p:txBody>
      </p:sp>
      <p:pic>
        <p:nvPicPr>
          <p:cNvPr id="5" name="Picture 4">
            <a:extLst>
              <a:ext uri="{FF2B5EF4-FFF2-40B4-BE49-F238E27FC236}">
                <a16:creationId xmlns:a16="http://schemas.microsoft.com/office/drawing/2014/main" id="{48D4C741-86D3-9553-07A3-8E3482D1C75A}"/>
              </a:ext>
            </a:extLst>
          </p:cNvPr>
          <p:cNvPicPr>
            <a:picLocks noChangeAspect="1"/>
          </p:cNvPicPr>
          <p:nvPr/>
        </p:nvPicPr>
        <p:blipFill>
          <a:blip r:embed="rId2"/>
          <a:stretch>
            <a:fillRect/>
          </a:stretch>
        </p:blipFill>
        <p:spPr>
          <a:xfrm>
            <a:off x="2937918" y="4685316"/>
            <a:ext cx="6702471" cy="1973022"/>
          </a:xfrm>
          <a:prstGeom prst="rect">
            <a:avLst/>
          </a:prstGeom>
          <a:ln>
            <a:noFill/>
          </a:ln>
        </p:spPr>
      </p:pic>
      <p:sp>
        <p:nvSpPr>
          <p:cNvPr id="6" name="TextBox 5">
            <a:extLst>
              <a:ext uri="{FF2B5EF4-FFF2-40B4-BE49-F238E27FC236}">
                <a16:creationId xmlns:a16="http://schemas.microsoft.com/office/drawing/2014/main" id="{8F476919-4E69-DA18-2FB6-37FC4D6BA172}"/>
              </a:ext>
            </a:extLst>
          </p:cNvPr>
          <p:cNvSpPr txBox="1"/>
          <p:nvPr/>
        </p:nvSpPr>
        <p:spPr>
          <a:xfrm>
            <a:off x="2937918" y="6311900"/>
            <a:ext cx="6702471" cy="369332"/>
          </a:xfrm>
          <a:prstGeom prst="rect">
            <a:avLst/>
          </a:prstGeom>
          <a:solidFill>
            <a:schemeClr val="accent1">
              <a:lumMod val="20000"/>
              <a:lumOff val="80000"/>
            </a:schemeClr>
          </a:solidFill>
          <a:ln>
            <a:solidFill>
              <a:schemeClr val="accent1">
                <a:lumMod val="20000"/>
                <a:lumOff val="80000"/>
              </a:schemeClr>
            </a:solidFill>
          </a:ln>
        </p:spPr>
        <p:txBody>
          <a:bodyPr wrap="square" rtlCol="0">
            <a:spAutoFit/>
          </a:bodyPr>
          <a:lstStyle/>
          <a:p>
            <a:r>
              <a:rPr lang="en-GB" dirty="0">
                <a:latin typeface="Times New Roman" panose="02020603050405020304" pitchFamily="18" charset="0"/>
                <a:cs typeface="Times New Roman" panose="02020603050405020304" pitchFamily="18" charset="0"/>
              </a:rPr>
              <a:t>Visual Example</a:t>
            </a:r>
          </a:p>
        </p:txBody>
      </p:sp>
    </p:spTree>
    <p:extLst>
      <p:ext uri="{BB962C8B-B14F-4D97-AF65-F5344CB8AC3E}">
        <p14:creationId xmlns:p14="http://schemas.microsoft.com/office/powerpoint/2010/main" val="304297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F5571-8548-7252-A1ED-D09D70513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B471D-B33C-831F-C07D-9002AB41A97F}"/>
              </a:ext>
            </a:extLst>
          </p:cNvPr>
          <p:cNvSpPr>
            <a:spLocks noGrp="1"/>
          </p:cNvSpPr>
          <p:nvPr>
            <p:ph type="title"/>
          </p:nvPr>
        </p:nvSpPr>
        <p:spPr/>
        <p:txBody>
          <a:bodyPr/>
          <a:lstStyle/>
          <a:p>
            <a:r>
              <a:rPr lang="en-GB">
                <a:latin typeface="Jumping Unicorn" panose="02000600000000000000" pitchFamily="2" charset="0"/>
              </a:rPr>
              <a:t>Logistic Regression and LIME</a:t>
            </a:r>
            <a:endParaRPr lang="en-GB" dirty="0">
              <a:latin typeface="Jumping Unicorn" panose="02000600000000000000" pitchFamily="2" charset="0"/>
            </a:endParaRPr>
          </a:p>
        </p:txBody>
      </p:sp>
      <p:sp>
        <p:nvSpPr>
          <p:cNvPr id="3" name="Content Placeholder 2">
            <a:extLst>
              <a:ext uri="{FF2B5EF4-FFF2-40B4-BE49-F238E27FC236}">
                <a16:creationId xmlns:a16="http://schemas.microsoft.com/office/drawing/2014/main" id="{9ABCC236-0F0A-12FC-1386-30044AA31B87}"/>
              </a:ext>
            </a:extLst>
          </p:cNvPr>
          <p:cNvSpPr>
            <a:spLocks noGrp="1"/>
          </p:cNvSpPr>
          <p:nvPr>
            <p:ph idx="1"/>
          </p:nvPr>
        </p:nvSpPr>
        <p:spPr>
          <a:xfrm>
            <a:off x="838200" y="1825625"/>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Highlights each key feature for specific prediction</a:t>
            </a:r>
          </a:p>
          <a:p>
            <a:r>
              <a:rPr lang="en-GB" sz="1800" dirty="0">
                <a:latin typeface="Times New Roman" panose="02020603050405020304" pitchFamily="18" charset="0"/>
                <a:cs typeface="Times New Roman" panose="02020603050405020304" pitchFamily="18" charset="0"/>
              </a:rPr>
              <a:t>Generates linear explanation to show most influential features in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LR is inherently interpretable, but LIME adds more interpretability for specific cases</a:t>
            </a:r>
          </a:p>
        </p:txBody>
      </p:sp>
      <p:pic>
        <p:nvPicPr>
          <p:cNvPr id="10" name="Picture 9">
            <a:extLst>
              <a:ext uri="{FF2B5EF4-FFF2-40B4-BE49-F238E27FC236}">
                <a16:creationId xmlns:a16="http://schemas.microsoft.com/office/drawing/2014/main" id="{FAE28EE7-C94B-6C43-DB09-D2F20FFC6BB5}"/>
              </a:ext>
            </a:extLst>
          </p:cNvPr>
          <p:cNvPicPr>
            <a:picLocks noChangeAspect="1"/>
          </p:cNvPicPr>
          <p:nvPr/>
        </p:nvPicPr>
        <p:blipFill>
          <a:blip r:embed="rId3"/>
          <a:stretch>
            <a:fillRect/>
          </a:stretch>
        </p:blipFill>
        <p:spPr>
          <a:xfrm>
            <a:off x="1942991" y="4359336"/>
            <a:ext cx="8306017" cy="2264288"/>
          </a:xfrm>
          <a:prstGeom prst="rect">
            <a:avLst/>
          </a:prstGeom>
        </p:spPr>
      </p:pic>
    </p:spTree>
    <p:extLst>
      <p:ext uri="{BB962C8B-B14F-4D97-AF65-F5344CB8AC3E}">
        <p14:creationId xmlns:p14="http://schemas.microsoft.com/office/powerpoint/2010/main" val="832846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42166-66F0-EA53-72C8-032AA6F17E84}"/>
              </a:ext>
            </a:extLst>
          </p:cNvPr>
          <p:cNvSpPr>
            <a:spLocks noGrp="1"/>
          </p:cNvSpPr>
          <p:nvPr>
            <p:ph type="title"/>
          </p:nvPr>
        </p:nvSpPr>
        <p:spPr/>
        <p:txBody>
          <a:bodyPr/>
          <a:lstStyle/>
          <a:p>
            <a:r>
              <a:rPr lang="en-GB" dirty="0">
                <a:latin typeface="Jumping Unicorn" panose="02000600000000000000" pitchFamily="2" charset="0"/>
              </a:rPr>
              <a:t>Introduction</a:t>
            </a:r>
          </a:p>
        </p:txBody>
      </p:sp>
      <p:sp>
        <p:nvSpPr>
          <p:cNvPr id="3" name="Content Placeholder 2">
            <a:extLst>
              <a:ext uri="{FF2B5EF4-FFF2-40B4-BE49-F238E27FC236}">
                <a16:creationId xmlns:a16="http://schemas.microsoft.com/office/drawing/2014/main" id="{1CEA2B84-5D0A-2A32-1ADA-8847B3598131}"/>
              </a:ext>
            </a:extLst>
          </p:cNvPr>
          <p:cNvSpPr>
            <a:spLocks noGrp="1"/>
          </p:cNvSpPr>
          <p:nvPr>
            <p:ph idx="1"/>
          </p:nvPr>
        </p:nvSpPr>
        <p:spPr>
          <a:xfrm>
            <a:off x="838200" y="1825625"/>
            <a:ext cx="5257800" cy="4351338"/>
          </a:xfrm>
        </p:spPr>
        <p:txBody>
          <a:bodyPr/>
          <a:lstStyle/>
          <a:p>
            <a:pPr algn="just">
              <a:lnSpc>
                <a:spcPct val="115000"/>
              </a:lnSpc>
              <a:spcAft>
                <a:spcPts val="800"/>
              </a:spcAft>
            </a:pPr>
            <a:r>
              <a:rPr lang="en-GB" sz="1800" kern="100" dirty="0">
                <a:effectLst/>
                <a:latin typeface="Times New Roman" panose="02020603050405020304" pitchFamily="18" charset="0"/>
                <a:ea typeface="Aptos" panose="020B0004020202020204" pitchFamily="34" charset="0"/>
              </a:rPr>
              <a:t>Diabetes is a chronic illness characterised by consistent hyperglycaemia. It arises from the pancreas’ inability to produce sufficient insulin or the body’s ineffectiveness in utilising the produced insulin. In both cases, the condition’s long-term implications underline a critical need for timely diagnosis. Timely intervention as a result of early diagnosis means that the condition’s risks can often be significantly mitigated, and while there’s no real prevention to the disease, there are ways to adjust and manage one’s lifestyle  in order to prevent complications and avoid a premature death.</a:t>
            </a:r>
          </a:p>
        </p:txBody>
      </p:sp>
      <p:sp>
        <p:nvSpPr>
          <p:cNvPr id="6" name="Content Placeholder 2">
            <a:extLst>
              <a:ext uri="{FF2B5EF4-FFF2-40B4-BE49-F238E27FC236}">
                <a16:creationId xmlns:a16="http://schemas.microsoft.com/office/drawing/2014/main" id="{F6E0C0F9-BD68-DFB1-048C-8BBCFF7BC4E2}"/>
              </a:ext>
            </a:extLst>
          </p:cNvPr>
          <p:cNvSpPr txBox="1">
            <a:spLocks/>
          </p:cNvSpPr>
          <p:nvPr/>
        </p:nvSpPr>
        <p:spPr>
          <a:xfrm>
            <a:off x="6096000" y="1825625"/>
            <a:ext cx="52578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15000"/>
              </a:lnSpc>
              <a:spcAft>
                <a:spcPts val="800"/>
              </a:spcAft>
            </a:pPr>
            <a:r>
              <a:rPr lang="en-GB" sz="1800" kern="100" dirty="0">
                <a:effectLst/>
                <a:latin typeface="Times New Roman" panose="02020603050405020304" pitchFamily="18" charset="0"/>
                <a:ea typeface="Aptos" panose="020B0004020202020204" pitchFamily="34" charset="0"/>
              </a:rPr>
              <a:t>Traditional diagnostic methods often rely on clinical tests such as fasting blood sugar levels, glucose tolerance tests and glycated haemoglobin (HbA1c) measurements to determine the presence and severity of diabetes. While effective, these are resource intensive methods and may not be as accessible to low-resource populations. Recent years have seen a development in Machine Learning (ML) and Artificial Intelligence (AI) as promising tools to enhance diabetes diagnosis and predictions, surpassing the traditional methods in both efficiency and scalability. </a:t>
            </a:r>
          </a:p>
        </p:txBody>
      </p:sp>
    </p:spTree>
    <p:extLst>
      <p:ext uri="{BB962C8B-B14F-4D97-AF65-F5344CB8AC3E}">
        <p14:creationId xmlns:p14="http://schemas.microsoft.com/office/powerpoint/2010/main" val="7937529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2D8D0-712F-5CCE-1064-17278A4DD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6AA73-B2D4-55D7-EB15-65E3C3A5496D}"/>
              </a:ext>
            </a:extLst>
          </p:cNvPr>
          <p:cNvSpPr>
            <a:spLocks noGrp="1"/>
          </p:cNvSpPr>
          <p:nvPr>
            <p:ph type="title"/>
          </p:nvPr>
        </p:nvSpPr>
        <p:spPr/>
        <p:txBody>
          <a:bodyPr/>
          <a:lstStyle/>
          <a:p>
            <a:r>
              <a:rPr lang="en-GB" dirty="0">
                <a:latin typeface="Jumping Unicorn" panose="02000600000000000000" pitchFamily="2" charset="0"/>
              </a:rPr>
              <a:t>Random Forest and LIME</a:t>
            </a:r>
          </a:p>
        </p:txBody>
      </p:sp>
      <p:sp>
        <p:nvSpPr>
          <p:cNvPr id="5" name="Content Placeholder 2">
            <a:extLst>
              <a:ext uri="{FF2B5EF4-FFF2-40B4-BE49-F238E27FC236}">
                <a16:creationId xmlns:a16="http://schemas.microsoft.com/office/drawing/2014/main" id="{871B3C5D-E7A9-B800-D589-4742CCDBBE57}"/>
              </a:ext>
            </a:extLst>
          </p:cNvPr>
          <p:cNvSpPr>
            <a:spLocks noGrp="1"/>
          </p:cNvSpPr>
          <p:nvPr>
            <p:ph idx="1"/>
          </p:nvPr>
        </p:nvSpPr>
        <p:spPr>
          <a:xfrm>
            <a:off x="838200" y="1825625"/>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LIME creates simplified explanations by approximating the complex group of decision trees</a:t>
            </a:r>
          </a:p>
          <a:p>
            <a:r>
              <a:rPr lang="en-GB" sz="1800" dirty="0">
                <a:latin typeface="Times New Roman" panose="02020603050405020304" pitchFamily="18" charset="0"/>
                <a:cs typeface="Times New Roman" panose="02020603050405020304" pitchFamily="18" charset="0"/>
              </a:rPr>
              <a:t>It identifies the features that contribute the most to the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Due to the several decision trees, RF is less interpretable, but LIME bridges the gap by giving local, instance level explanations for the individual prediction</a:t>
            </a:r>
          </a:p>
        </p:txBody>
      </p:sp>
      <p:pic>
        <p:nvPicPr>
          <p:cNvPr id="4" name="Picture 3">
            <a:extLst>
              <a:ext uri="{FF2B5EF4-FFF2-40B4-BE49-F238E27FC236}">
                <a16:creationId xmlns:a16="http://schemas.microsoft.com/office/drawing/2014/main" id="{95C4D004-9960-3473-AD46-EC0EC40BE82D}"/>
              </a:ext>
            </a:extLst>
          </p:cNvPr>
          <p:cNvPicPr>
            <a:picLocks noChangeAspect="1"/>
          </p:cNvPicPr>
          <p:nvPr/>
        </p:nvPicPr>
        <p:blipFill>
          <a:blip r:embed="rId2"/>
          <a:stretch>
            <a:fillRect/>
          </a:stretch>
        </p:blipFill>
        <p:spPr>
          <a:xfrm>
            <a:off x="2337787" y="4389090"/>
            <a:ext cx="7739945" cy="2286060"/>
          </a:xfrm>
          <a:prstGeom prst="rect">
            <a:avLst/>
          </a:prstGeom>
        </p:spPr>
      </p:pic>
    </p:spTree>
    <p:extLst>
      <p:ext uri="{BB962C8B-B14F-4D97-AF65-F5344CB8AC3E}">
        <p14:creationId xmlns:p14="http://schemas.microsoft.com/office/powerpoint/2010/main" val="392943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91DDC-818C-9463-D5A2-FD219C1B9D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57302-D8A4-973F-0E48-C6C501B2099D}"/>
              </a:ext>
            </a:extLst>
          </p:cNvPr>
          <p:cNvSpPr>
            <a:spLocks noGrp="1"/>
          </p:cNvSpPr>
          <p:nvPr>
            <p:ph type="title"/>
          </p:nvPr>
        </p:nvSpPr>
        <p:spPr/>
        <p:txBody>
          <a:bodyPr/>
          <a:lstStyle/>
          <a:p>
            <a:r>
              <a:rPr lang="en-GB" dirty="0">
                <a:latin typeface="Jumping Unicorn" panose="02000600000000000000" pitchFamily="2" charset="0"/>
              </a:rPr>
              <a:t>Gradient Boosting Model and LIME</a:t>
            </a:r>
          </a:p>
        </p:txBody>
      </p:sp>
      <p:sp>
        <p:nvSpPr>
          <p:cNvPr id="4" name="Content Placeholder 2">
            <a:extLst>
              <a:ext uri="{FF2B5EF4-FFF2-40B4-BE49-F238E27FC236}">
                <a16:creationId xmlns:a16="http://schemas.microsoft.com/office/drawing/2014/main" id="{0A551F2D-E41C-3391-8FAA-ADBA746D9566}"/>
              </a:ext>
            </a:extLst>
          </p:cNvPr>
          <p:cNvSpPr>
            <a:spLocks noGrp="1"/>
          </p:cNvSpPr>
          <p:nvPr>
            <p:ph idx="1"/>
          </p:nvPr>
        </p:nvSpPr>
        <p:spPr>
          <a:xfrm>
            <a:off x="838200" y="1825625"/>
            <a:ext cx="10515600"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r>
              <a:rPr lang="en-GB" sz="1800" dirty="0">
                <a:latin typeface="Times New Roman" panose="02020603050405020304" pitchFamily="18" charset="0"/>
                <a:cs typeface="Times New Roman" panose="02020603050405020304" pitchFamily="18" charset="0"/>
              </a:rPr>
              <a:t>LIME explains the predictions by approximating the GBM behaviour locally</a:t>
            </a:r>
          </a:p>
          <a:p>
            <a:r>
              <a:rPr lang="en-GB" sz="1800" dirty="0">
                <a:latin typeface="Times New Roman" panose="02020603050405020304" pitchFamily="18" charset="0"/>
                <a:cs typeface="Times New Roman" panose="02020603050405020304" pitchFamily="18" charset="0"/>
              </a:rPr>
              <a:t>Highlights the contributing features to for the specific prediction</a:t>
            </a:r>
          </a:p>
          <a:p>
            <a:pPr marL="0" indent="0">
              <a:buNone/>
            </a:pPr>
            <a:r>
              <a:rPr lang="en-GB" sz="1800" b="1" u="sng" dirty="0">
                <a:latin typeface="Times New Roman" panose="02020603050405020304" pitchFamily="18" charset="0"/>
                <a:cs typeface="Times New Roman" panose="02020603050405020304" pitchFamily="18" charset="0"/>
              </a:rPr>
              <a:t>Why is it suitable:</a:t>
            </a:r>
          </a:p>
          <a:p>
            <a:r>
              <a:rPr lang="en-GB" sz="1800" dirty="0">
                <a:latin typeface="Times New Roman" panose="02020603050405020304" pitchFamily="18" charset="0"/>
                <a:cs typeface="Times New Roman" panose="02020603050405020304" pitchFamily="18" charset="0"/>
              </a:rPr>
              <a:t>GBM is complex with the sequential decision trees making but with individual predictions LIME can provide clarity like in the following case</a:t>
            </a:r>
          </a:p>
        </p:txBody>
      </p:sp>
      <p:pic>
        <p:nvPicPr>
          <p:cNvPr id="5" name="Picture 4">
            <a:extLst>
              <a:ext uri="{FF2B5EF4-FFF2-40B4-BE49-F238E27FC236}">
                <a16:creationId xmlns:a16="http://schemas.microsoft.com/office/drawing/2014/main" id="{897E5E16-CE95-375A-954A-FFC0CEA7FDA8}"/>
              </a:ext>
            </a:extLst>
          </p:cNvPr>
          <p:cNvPicPr>
            <a:picLocks noChangeAspect="1"/>
          </p:cNvPicPr>
          <p:nvPr/>
        </p:nvPicPr>
        <p:blipFill>
          <a:blip r:embed="rId2"/>
          <a:stretch>
            <a:fillRect/>
          </a:stretch>
        </p:blipFill>
        <p:spPr>
          <a:xfrm>
            <a:off x="2727315" y="4414853"/>
            <a:ext cx="7712730" cy="2275174"/>
          </a:xfrm>
          <a:prstGeom prst="rect">
            <a:avLst/>
          </a:prstGeom>
        </p:spPr>
      </p:pic>
    </p:spTree>
    <p:extLst>
      <p:ext uri="{BB962C8B-B14F-4D97-AF65-F5344CB8AC3E}">
        <p14:creationId xmlns:p14="http://schemas.microsoft.com/office/powerpoint/2010/main" val="32484106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D102B-3093-23E1-D0AE-166AA2268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4B0847-B4BB-1C42-5E3F-D66FF250050B}"/>
              </a:ext>
            </a:extLst>
          </p:cNvPr>
          <p:cNvSpPr>
            <a:spLocks noGrp="1"/>
          </p:cNvSpPr>
          <p:nvPr>
            <p:ph type="title"/>
          </p:nvPr>
        </p:nvSpPr>
        <p:spPr/>
        <p:txBody>
          <a:bodyPr/>
          <a:lstStyle/>
          <a:p>
            <a:r>
              <a:rPr lang="en-GB" dirty="0">
                <a:latin typeface="Jumping Unicorn" panose="02000600000000000000" pitchFamily="2" charset="0"/>
              </a:rPr>
              <a:t>Neural Network and LIME</a:t>
            </a:r>
          </a:p>
        </p:txBody>
      </p:sp>
      <p:sp>
        <p:nvSpPr>
          <p:cNvPr id="4" name="Content Placeholder 2">
            <a:extLst>
              <a:ext uri="{FF2B5EF4-FFF2-40B4-BE49-F238E27FC236}">
                <a16:creationId xmlns:a16="http://schemas.microsoft.com/office/drawing/2014/main" id="{0E9EE105-6184-464E-5B38-138CC14CA2E5}"/>
              </a:ext>
            </a:extLst>
          </p:cNvPr>
          <p:cNvSpPr>
            <a:spLocks noGrp="1"/>
          </p:cNvSpPr>
          <p:nvPr>
            <p:ph idx="1"/>
          </p:nvPr>
        </p:nvSpPr>
        <p:spPr>
          <a:xfrm>
            <a:off x="838200" y="1825625"/>
            <a:ext cx="5162006" cy="4351338"/>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How it works:</a:t>
            </a:r>
          </a:p>
          <a:p>
            <a:endParaRPr lang="en-GB" sz="1800" dirty="0">
              <a:latin typeface="Times New Roman" panose="02020603050405020304" pitchFamily="18" charset="0"/>
              <a:cs typeface="Times New Roman" panose="02020603050405020304" pitchFamily="18" charset="0"/>
            </a:endParaRPr>
          </a:p>
          <a:p>
            <a:pPr marL="0" indent="0">
              <a:buNone/>
            </a:pPr>
            <a:r>
              <a:rPr lang="en-GB" sz="1800" b="1" u="sng" dirty="0">
                <a:latin typeface="Times New Roman" panose="02020603050405020304" pitchFamily="18" charset="0"/>
                <a:cs typeface="Times New Roman" panose="02020603050405020304" pitchFamily="18" charset="0"/>
              </a:rPr>
              <a:t>Why is it suitable:</a:t>
            </a:r>
          </a:p>
          <a:p>
            <a:endParaRPr lang="en-GB"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56ECC2C-129D-C067-C0E2-2A547515E0F9}"/>
              </a:ext>
            </a:extLst>
          </p:cNvPr>
          <p:cNvSpPr txBox="1"/>
          <p:nvPr/>
        </p:nvSpPr>
        <p:spPr>
          <a:xfrm>
            <a:off x="6923315" y="1825625"/>
            <a:ext cx="3600000" cy="3600000"/>
          </a:xfrm>
          <a:prstGeom prst="rect">
            <a:avLst/>
          </a:prstGeom>
        </p:spPr>
        <p:style>
          <a:lnRef idx="2">
            <a:schemeClr val="dk1"/>
          </a:lnRef>
          <a:fillRef idx="1">
            <a:schemeClr val="lt1"/>
          </a:fillRef>
          <a:effectRef idx="0">
            <a:schemeClr val="dk1"/>
          </a:effectRef>
          <a:fontRef idx="minor">
            <a:schemeClr val="dk1"/>
          </a:fontRef>
        </p:style>
        <p:txBody>
          <a:bodyPr wrap="square" rtlCol="0" anchor="ctr">
            <a:spAutoFit/>
          </a:bodyPr>
          <a:lstStyle/>
          <a:p>
            <a:pPr algn="ctr"/>
            <a:r>
              <a:rPr lang="en-GB" dirty="0"/>
              <a:t>NOT YET IMPLEMENTED</a:t>
            </a:r>
          </a:p>
        </p:txBody>
      </p:sp>
    </p:spTree>
    <p:extLst>
      <p:ext uri="{BB962C8B-B14F-4D97-AF65-F5344CB8AC3E}">
        <p14:creationId xmlns:p14="http://schemas.microsoft.com/office/powerpoint/2010/main" val="3729551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9FE4D-114C-9554-8BE9-A82CFE2AA1FB}"/>
              </a:ext>
            </a:extLst>
          </p:cNvPr>
          <p:cNvSpPr>
            <a:spLocks noGrp="1"/>
          </p:cNvSpPr>
          <p:nvPr>
            <p:ph type="title"/>
          </p:nvPr>
        </p:nvSpPr>
        <p:spPr/>
        <p:txBody>
          <a:bodyPr/>
          <a:lstStyle/>
          <a:p>
            <a:r>
              <a:rPr lang="en-GB" dirty="0">
                <a:latin typeface="Jumping Unicorn" panose="02000600000000000000" pitchFamily="2" charset="0"/>
              </a:rPr>
              <a:t>Frontend Development</a:t>
            </a:r>
          </a:p>
        </p:txBody>
      </p:sp>
    </p:spTree>
    <p:extLst>
      <p:ext uri="{BB962C8B-B14F-4D97-AF65-F5344CB8AC3E}">
        <p14:creationId xmlns:p14="http://schemas.microsoft.com/office/powerpoint/2010/main" val="1610814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CD8D8-61F1-6156-63AE-604AD98510B0}"/>
              </a:ext>
            </a:extLst>
          </p:cNvPr>
          <p:cNvSpPr>
            <a:spLocks noGrp="1"/>
          </p:cNvSpPr>
          <p:nvPr>
            <p:ph type="title"/>
          </p:nvPr>
        </p:nvSpPr>
        <p:spPr/>
        <p:txBody>
          <a:bodyPr/>
          <a:lstStyle/>
          <a:p>
            <a:r>
              <a:rPr lang="en-GB" dirty="0">
                <a:latin typeface="Jumping Unicorn" panose="02000600000000000000" pitchFamily="2" charset="0"/>
              </a:rPr>
              <a:t>Frontend Development Overview</a:t>
            </a:r>
          </a:p>
        </p:txBody>
      </p:sp>
      <p:sp>
        <p:nvSpPr>
          <p:cNvPr id="3" name="Content Placeholder 2">
            <a:extLst>
              <a:ext uri="{FF2B5EF4-FFF2-40B4-BE49-F238E27FC236}">
                <a16:creationId xmlns:a16="http://schemas.microsoft.com/office/drawing/2014/main" id="{107E96CC-057B-CE1E-129E-DFD6352364D1}"/>
              </a:ext>
            </a:extLst>
          </p:cNvPr>
          <p:cNvSpPr>
            <a:spLocks noGrp="1"/>
          </p:cNvSpPr>
          <p:nvPr>
            <p:ph idx="1"/>
          </p:nvPr>
        </p:nvSpPr>
        <p:spPr>
          <a:xfrm>
            <a:off x="838200" y="1825625"/>
            <a:ext cx="10515600" cy="4667250"/>
          </a:xfrm>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Purpose of the Frontend:</a:t>
            </a:r>
          </a:p>
          <a:p>
            <a:r>
              <a:rPr lang="en-GB" sz="1800" dirty="0">
                <a:latin typeface="Times New Roman" panose="02020603050405020304" pitchFamily="18" charset="0"/>
                <a:cs typeface="Times New Roman" panose="02020603050405020304" pitchFamily="18" charset="0"/>
              </a:rPr>
              <a:t>User friendly interface</a:t>
            </a:r>
          </a:p>
          <a:p>
            <a:r>
              <a:rPr lang="en-GB" sz="1800" dirty="0">
                <a:latin typeface="Times New Roman" panose="02020603050405020304" pitchFamily="18" charset="0"/>
                <a:cs typeface="Times New Roman" panose="02020603050405020304" pitchFamily="18" charset="0"/>
              </a:rPr>
              <a:t>Visualisation of predictions</a:t>
            </a:r>
          </a:p>
          <a:p>
            <a:r>
              <a:rPr lang="en-GB" sz="1800" dirty="0">
                <a:latin typeface="Times New Roman" panose="02020603050405020304" pitchFamily="18" charset="0"/>
                <a:cs typeface="Times New Roman" panose="02020603050405020304" pitchFamily="18" charset="0"/>
              </a:rPr>
              <a:t>Real time interaction and diagnosis predictions</a:t>
            </a:r>
          </a:p>
          <a:p>
            <a:pPr marL="0" indent="0">
              <a:buNone/>
            </a:pPr>
            <a:r>
              <a:rPr lang="en-GB" sz="1800" b="1" u="sng" dirty="0">
                <a:latin typeface="Times New Roman" panose="02020603050405020304" pitchFamily="18" charset="0"/>
                <a:cs typeface="Times New Roman" panose="02020603050405020304" pitchFamily="18" charset="0"/>
              </a:rPr>
              <a:t>Key Features:</a:t>
            </a:r>
          </a:p>
          <a:p>
            <a:pPr marL="342900" indent="-342900">
              <a:buAutoNum type="arabicPeriod"/>
            </a:pPr>
            <a:r>
              <a:rPr lang="en-GB" sz="1800" dirty="0">
                <a:latin typeface="Times New Roman" panose="02020603050405020304" pitchFamily="18" charset="0"/>
                <a:cs typeface="Times New Roman" panose="02020603050405020304" pitchFamily="18" charset="0"/>
              </a:rPr>
              <a:t>Input form</a:t>
            </a:r>
          </a:p>
          <a:p>
            <a:pPr marL="342900" indent="-342900">
              <a:buAutoNum type="arabicPeriod"/>
            </a:pPr>
            <a:r>
              <a:rPr lang="en-GB" sz="1800" dirty="0">
                <a:latin typeface="Times New Roman" panose="02020603050405020304" pitchFamily="18" charset="0"/>
                <a:cs typeface="Times New Roman" panose="02020603050405020304" pitchFamily="18" charset="0"/>
              </a:rPr>
              <a:t>Prediction Output</a:t>
            </a:r>
          </a:p>
          <a:p>
            <a:pPr marL="342900" indent="-342900">
              <a:buAutoNum type="arabicPeriod"/>
            </a:pPr>
            <a:r>
              <a:rPr lang="en-GB" sz="1800" dirty="0">
                <a:latin typeface="Times New Roman" panose="02020603050405020304" pitchFamily="18" charset="0"/>
                <a:cs typeface="Times New Roman" panose="02020603050405020304" pitchFamily="18" charset="0"/>
              </a:rPr>
              <a:t>LIME explanation</a:t>
            </a:r>
          </a:p>
          <a:p>
            <a:pPr marL="342900" indent="-342900">
              <a:buAutoNum type="arabicPeriod"/>
            </a:pPr>
            <a:r>
              <a:rPr lang="en-GB" sz="1800" dirty="0">
                <a:latin typeface="Times New Roman" panose="02020603050405020304" pitchFamily="18" charset="0"/>
                <a:cs typeface="Times New Roman" panose="02020603050405020304" pitchFamily="18" charset="0"/>
              </a:rPr>
              <a:t>Model Selection</a:t>
            </a:r>
          </a:p>
          <a:p>
            <a:pPr marL="342900" indent="-342900">
              <a:buAutoNum type="arabicPeriod"/>
            </a:pPr>
            <a:r>
              <a:rPr lang="en-GB" sz="1800" dirty="0">
                <a:latin typeface="Times New Roman" panose="02020603050405020304" pitchFamily="18" charset="0"/>
                <a:cs typeface="Times New Roman" panose="02020603050405020304" pitchFamily="18" charset="0"/>
              </a:rPr>
              <a:t>Responsive Design</a:t>
            </a:r>
          </a:p>
          <a:p>
            <a:pPr marL="342900" indent="-342900">
              <a:buAutoNum type="arabicPeriod"/>
            </a:pPr>
            <a:r>
              <a:rPr lang="en-GB" sz="1800" dirty="0">
                <a:latin typeface="Times New Roman" panose="02020603050405020304" pitchFamily="18" charset="0"/>
                <a:cs typeface="Times New Roman" panose="02020603050405020304" pitchFamily="18" charset="0"/>
              </a:rPr>
              <a:t>Advice to manage condition (based on diagnosis)</a:t>
            </a:r>
          </a:p>
          <a:p>
            <a:pPr marL="342900" indent="-342900">
              <a:buAutoNum type="arabicPeriod"/>
            </a:pPr>
            <a:r>
              <a:rPr lang="en-GB" sz="1800" dirty="0">
                <a:latin typeface="Times New Roman" panose="02020603050405020304" pitchFamily="18" charset="0"/>
                <a:cs typeface="Times New Roman" panose="02020603050405020304" pitchFamily="18" charset="0"/>
              </a:rPr>
              <a:t>Updated real world news on diabetes and global prevalence map</a:t>
            </a:r>
          </a:p>
        </p:txBody>
      </p:sp>
    </p:spTree>
    <p:extLst>
      <p:ext uri="{BB962C8B-B14F-4D97-AF65-F5344CB8AC3E}">
        <p14:creationId xmlns:p14="http://schemas.microsoft.com/office/powerpoint/2010/main" val="25928879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B4E5-2B02-F324-2F8E-5ACB2F078280}"/>
              </a:ext>
            </a:extLst>
          </p:cNvPr>
          <p:cNvSpPr>
            <a:spLocks noGrp="1"/>
          </p:cNvSpPr>
          <p:nvPr>
            <p:ph type="title"/>
          </p:nvPr>
        </p:nvSpPr>
        <p:spPr/>
        <p:txBody>
          <a:bodyPr/>
          <a:lstStyle/>
          <a:p>
            <a:r>
              <a:rPr lang="en-GB" dirty="0">
                <a:latin typeface="Jumping Unicorn" panose="02000600000000000000" pitchFamily="2" charset="0"/>
              </a:rPr>
              <a:t>Technologies</a:t>
            </a:r>
          </a:p>
        </p:txBody>
      </p:sp>
      <p:sp>
        <p:nvSpPr>
          <p:cNvPr id="3" name="Content Placeholder 2">
            <a:extLst>
              <a:ext uri="{FF2B5EF4-FFF2-40B4-BE49-F238E27FC236}">
                <a16:creationId xmlns:a16="http://schemas.microsoft.com/office/drawing/2014/main" id="{A8C46988-7E59-226D-CFB8-A4D8D0179095}"/>
              </a:ext>
            </a:extLst>
          </p:cNvPr>
          <p:cNvSpPr>
            <a:spLocks noGrp="1"/>
          </p:cNvSpPr>
          <p:nvPr>
            <p:ph idx="1"/>
          </p:nvPr>
        </p:nvSpPr>
        <p:spPr/>
        <p:txBody>
          <a:bodyPr>
            <a:normAutofit/>
          </a:bodyPr>
          <a:lstStyle/>
          <a:p>
            <a:pPr marL="0" indent="0">
              <a:buNone/>
            </a:pPr>
            <a:r>
              <a:rPr lang="en-GB" sz="1800" b="1" u="sng" dirty="0">
                <a:latin typeface="Times New Roman" panose="02020603050405020304" pitchFamily="18" charset="0"/>
                <a:cs typeface="Times New Roman" panose="02020603050405020304" pitchFamily="18" charset="0"/>
              </a:rPr>
              <a:t>Frontend Framework</a:t>
            </a:r>
          </a:p>
          <a:p>
            <a:r>
              <a:rPr lang="en-GB" sz="1800" dirty="0">
                <a:latin typeface="Times New Roman" panose="02020603050405020304" pitchFamily="18" charset="0"/>
                <a:cs typeface="Times New Roman" panose="02020603050405020304" pitchFamily="18" charset="0"/>
              </a:rPr>
              <a:t>React Native Expo (mobile and web development)</a:t>
            </a:r>
          </a:p>
          <a:p>
            <a:pPr marL="0" indent="0">
              <a:buNone/>
            </a:pPr>
            <a:r>
              <a:rPr lang="en-GB" sz="1800" b="1" u="sng" dirty="0">
                <a:latin typeface="Times New Roman" panose="02020603050405020304" pitchFamily="18" charset="0"/>
                <a:cs typeface="Times New Roman" panose="02020603050405020304" pitchFamily="18" charset="0"/>
              </a:rPr>
              <a:t>Visualisation Libraries</a:t>
            </a:r>
          </a:p>
          <a:p>
            <a:r>
              <a:rPr lang="en-GB" sz="1800" dirty="0">
                <a:latin typeface="Times New Roman" panose="02020603050405020304" pitchFamily="18" charset="0"/>
                <a:cs typeface="Times New Roman" panose="02020603050405020304" pitchFamily="18" charset="0"/>
              </a:rPr>
              <a:t>Chart.js and/or Plotly for displaying LIME explanation and homepage visualisation</a:t>
            </a:r>
          </a:p>
          <a:p>
            <a:pPr marL="0" indent="0">
              <a:buNone/>
            </a:pPr>
            <a:r>
              <a:rPr lang="en-GB" sz="1800" b="1" u="sng" dirty="0">
                <a:latin typeface="Times New Roman" panose="02020603050405020304" pitchFamily="18" charset="0"/>
                <a:cs typeface="Times New Roman" panose="02020603050405020304" pitchFamily="18" charset="0"/>
              </a:rPr>
              <a:t>Backend Integration</a:t>
            </a:r>
          </a:p>
          <a:p>
            <a:r>
              <a:rPr lang="en-GB" sz="1800" dirty="0">
                <a:latin typeface="Times New Roman" panose="02020603050405020304" pitchFamily="18" charset="0"/>
                <a:cs typeface="Times New Roman" panose="02020603050405020304" pitchFamily="18" charset="0"/>
              </a:rPr>
              <a:t>Flask Python Application to connect frontend to ML models and XAI components</a:t>
            </a:r>
          </a:p>
          <a:p>
            <a:pPr marL="0" indent="0">
              <a:buNone/>
            </a:pPr>
            <a:r>
              <a:rPr lang="en-GB" sz="1800" b="1" u="sng" dirty="0">
                <a:latin typeface="Times New Roman" panose="02020603050405020304" pitchFamily="18" charset="0"/>
                <a:cs typeface="Times New Roman" panose="02020603050405020304" pitchFamily="18" charset="0"/>
              </a:rPr>
              <a:t>Deployment</a:t>
            </a:r>
          </a:p>
          <a:p>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1720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B2D1-5376-9394-A2EE-84484AD267A1}"/>
              </a:ext>
            </a:extLst>
          </p:cNvPr>
          <p:cNvSpPr>
            <a:spLocks noGrp="1"/>
          </p:cNvSpPr>
          <p:nvPr>
            <p:ph type="title"/>
          </p:nvPr>
        </p:nvSpPr>
        <p:spPr/>
        <p:txBody>
          <a:bodyPr/>
          <a:lstStyle/>
          <a:p>
            <a:r>
              <a:rPr lang="en-GB" dirty="0">
                <a:latin typeface="Jumping Unicorn" panose="02000600000000000000" pitchFamily="2" charset="0"/>
              </a:rPr>
              <a:t>Workflow</a:t>
            </a:r>
          </a:p>
        </p:txBody>
      </p:sp>
      <p:sp>
        <p:nvSpPr>
          <p:cNvPr id="3" name="Content Placeholder 2">
            <a:extLst>
              <a:ext uri="{FF2B5EF4-FFF2-40B4-BE49-F238E27FC236}">
                <a16:creationId xmlns:a16="http://schemas.microsoft.com/office/drawing/2014/main" id="{4B1D5A2D-3F5F-A625-F52F-F221D1004128}"/>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3649366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1C63A-38FF-B122-E130-3B3B86B6F9CF}"/>
              </a:ext>
            </a:extLst>
          </p:cNvPr>
          <p:cNvSpPr>
            <a:spLocks noGrp="1"/>
          </p:cNvSpPr>
          <p:nvPr>
            <p:ph type="title"/>
          </p:nvPr>
        </p:nvSpPr>
        <p:spPr/>
        <p:txBody>
          <a:bodyPr/>
          <a:lstStyle/>
          <a:p>
            <a:r>
              <a:rPr lang="en-GB" dirty="0">
                <a:latin typeface="Jumping Unicorn" panose="02000600000000000000" pitchFamily="2" charset="0"/>
              </a:rPr>
              <a:t>Demo</a:t>
            </a:r>
          </a:p>
        </p:txBody>
      </p:sp>
    </p:spTree>
    <p:extLst>
      <p:ext uri="{BB962C8B-B14F-4D97-AF65-F5344CB8AC3E}">
        <p14:creationId xmlns:p14="http://schemas.microsoft.com/office/powerpoint/2010/main" val="2965663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89CC-C1B7-42C9-9828-9DA02B2AD405}"/>
              </a:ext>
            </a:extLst>
          </p:cNvPr>
          <p:cNvSpPr>
            <a:spLocks noGrp="1"/>
          </p:cNvSpPr>
          <p:nvPr>
            <p:ph type="title"/>
          </p:nvPr>
        </p:nvSpPr>
        <p:spPr/>
        <p:txBody>
          <a:bodyPr/>
          <a:lstStyle/>
          <a:p>
            <a:r>
              <a:rPr lang="en-GB" dirty="0">
                <a:latin typeface="Jumping Unicorn" panose="02000600000000000000" pitchFamily="2" charset="0"/>
              </a:rPr>
              <a:t>Video Demo</a:t>
            </a:r>
          </a:p>
        </p:txBody>
      </p:sp>
      <p:sp>
        <p:nvSpPr>
          <p:cNvPr id="3" name="Content Placeholder 2">
            <a:extLst>
              <a:ext uri="{FF2B5EF4-FFF2-40B4-BE49-F238E27FC236}">
                <a16:creationId xmlns:a16="http://schemas.microsoft.com/office/drawing/2014/main" id="{A264D19B-4111-ECB5-597B-9E2A5D0DFE46}"/>
              </a:ext>
            </a:extLst>
          </p:cNvPr>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508217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50F33-4F06-6D6A-A3A3-2E6DC603D574}"/>
              </a:ext>
            </a:extLst>
          </p:cNvPr>
          <p:cNvSpPr>
            <a:spLocks noGrp="1"/>
          </p:cNvSpPr>
          <p:nvPr>
            <p:ph type="title"/>
          </p:nvPr>
        </p:nvSpPr>
        <p:spPr/>
        <p:txBody>
          <a:bodyPr/>
          <a:lstStyle/>
          <a:p>
            <a:r>
              <a:rPr lang="en-GB" dirty="0">
                <a:latin typeface="Jumping Unicorn" panose="02000600000000000000" pitchFamily="2" charset="0"/>
              </a:rPr>
              <a:t>Challenges and future improvements</a:t>
            </a:r>
          </a:p>
        </p:txBody>
      </p:sp>
    </p:spTree>
    <p:extLst>
      <p:ext uri="{BB962C8B-B14F-4D97-AF65-F5344CB8AC3E}">
        <p14:creationId xmlns:p14="http://schemas.microsoft.com/office/powerpoint/2010/main" val="4212735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12B1C-3FD5-1B5F-9B8F-B60D5E729A58}"/>
              </a:ext>
            </a:extLst>
          </p:cNvPr>
          <p:cNvSpPr>
            <a:spLocks noGrp="1"/>
          </p:cNvSpPr>
          <p:nvPr>
            <p:ph type="title"/>
          </p:nvPr>
        </p:nvSpPr>
        <p:spPr>
          <a:xfrm>
            <a:off x="838200" y="365125"/>
            <a:ext cx="5181600" cy="1325563"/>
          </a:xfrm>
        </p:spPr>
        <p:txBody>
          <a:bodyPr/>
          <a:lstStyle/>
          <a:p>
            <a:pPr algn="ctr"/>
            <a:r>
              <a:rPr lang="en-GB" dirty="0">
                <a:latin typeface="Jumping Unicorn" panose="02000600000000000000" pitchFamily="2" charset="0"/>
              </a:rPr>
              <a:t>Objectives</a:t>
            </a:r>
          </a:p>
        </p:txBody>
      </p:sp>
      <p:sp>
        <p:nvSpPr>
          <p:cNvPr id="3" name="Content Placeholder 2">
            <a:extLst>
              <a:ext uri="{FF2B5EF4-FFF2-40B4-BE49-F238E27FC236}">
                <a16:creationId xmlns:a16="http://schemas.microsoft.com/office/drawing/2014/main" id="{D2A7E3D4-E069-7F24-0BEF-E8B6DE04051F}"/>
              </a:ext>
            </a:extLst>
          </p:cNvPr>
          <p:cNvSpPr>
            <a:spLocks noGrp="1"/>
          </p:cNvSpPr>
          <p:nvPr>
            <p:ph sz="half" idx="1"/>
          </p:nvPr>
        </p:nvSpPr>
        <p:spPr/>
        <p:txBody>
          <a:bodyPr>
            <a:normAutofit/>
          </a:bodyPr>
          <a:lstStyle/>
          <a:p>
            <a:pPr marL="457200" indent="-457200">
              <a:buAutoNum type="arabicPeriod"/>
            </a:pPr>
            <a:r>
              <a:rPr lang="en-GB" sz="1800" dirty="0">
                <a:latin typeface="Times New Roman" panose="02020603050405020304" pitchFamily="18" charset="0"/>
                <a:cs typeface="Times New Roman" panose="02020603050405020304" pitchFamily="18" charset="0"/>
              </a:rPr>
              <a:t>To develop accurate ML models for diabetes prediction</a:t>
            </a:r>
          </a:p>
          <a:p>
            <a:pPr marL="457200" indent="-457200">
              <a:buAutoNum type="arabicPeriod"/>
            </a:pPr>
            <a:r>
              <a:rPr lang="en-GB" sz="1800" dirty="0">
                <a:latin typeface="Times New Roman" panose="02020603050405020304" pitchFamily="18" charset="0"/>
                <a:cs typeface="Times New Roman" panose="02020603050405020304" pitchFamily="18" charset="0"/>
              </a:rPr>
              <a:t>To incorporate Explainable AI for interpretability</a:t>
            </a:r>
          </a:p>
          <a:p>
            <a:pPr marL="457200" indent="-457200">
              <a:buAutoNum type="arabicPeriod"/>
            </a:pPr>
            <a:r>
              <a:rPr lang="en-GB" sz="1800" dirty="0">
                <a:latin typeface="Times New Roman" panose="02020603050405020304" pitchFamily="18" charset="0"/>
                <a:cs typeface="Times New Roman" panose="02020603050405020304" pitchFamily="18" charset="0"/>
              </a:rPr>
              <a:t>To help determine the most suitable ML model for diabetes prediction</a:t>
            </a:r>
          </a:p>
          <a:p>
            <a:pPr marL="457200" indent="-457200">
              <a:buAutoNum type="arabicPeriod"/>
            </a:pPr>
            <a:r>
              <a:rPr lang="en-GB" sz="1800" dirty="0">
                <a:latin typeface="Times New Roman" panose="02020603050405020304" pitchFamily="18" charset="0"/>
                <a:cs typeface="Times New Roman" panose="02020603050405020304" pitchFamily="18" charset="0"/>
              </a:rPr>
              <a:t>To provide user friendly predictions for both patients and medical professionals</a:t>
            </a:r>
          </a:p>
        </p:txBody>
      </p:sp>
      <p:sp>
        <p:nvSpPr>
          <p:cNvPr id="4" name="Content Placeholder 3">
            <a:extLst>
              <a:ext uri="{FF2B5EF4-FFF2-40B4-BE49-F238E27FC236}">
                <a16:creationId xmlns:a16="http://schemas.microsoft.com/office/drawing/2014/main" id="{67E301C8-D02C-1FB9-7BE0-8800EC2D419D}"/>
              </a:ext>
            </a:extLst>
          </p:cNvPr>
          <p:cNvSpPr>
            <a:spLocks noGrp="1"/>
          </p:cNvSpPr>
          <p:nvPr>
            <p:ph sz="half" idx="2"/>
          </p:nvPr>
        </p:nvSpPr>
        <p:spPr/>
        <p:txBody>
          <a:bodyPr>
            <a:normAutofit/>
          </a:bodyPr>
          <a:lstStyle/>
          <a:p>
            <a:pPr marL="342900" indent="-342900">
              <a:buAutoNum type="arabicPeriod"/>
            </a:pPr>
            <a:r>
              <a:rPr lang="en-GB" sz="1800" dirty="0">
                <a:latin typeface="Times New Roman" panose="02020603050405020304" pitchFamily="18" charset="0"/>
                <a:cs typeface="Times New Roman" panose="02020603050405020304" pitchFamily="18" charset="0"/>
              </a:rPr>
              <a:t>How effective are machine learning models in predicting diabetes</a:t>
            </a:r>
          </a:p>
          <a:p>
            <a:pPr marL="342900" indent="-342900">
              <a:buAutoNum type="arabicPeriod"/>
            </a:pPr>
            <a:r>
              <a:rPr lang="en-GB" sz="1800" dirty="0">
                <a:latin typeface="Times New Roman" panose="02020603050405020304" pitchFamily="18" charset="0"/>
                <a:cs typeface="Times New Roman" panose="02020603050405020304" pitchFamily="18" charset="0"/>
              </a:rPr>
              <a:t>How can XAI improve the trust and understanding of predictions</a:t>
            </a:r>
          </a:p>
        </p:txBody>
      </p:sp>
      <p:sp>
        <p:nvSpPr>
          <p:cNvPr id="5" name="Title 1">
            <a:extLst>
              <a:ext uri="{FF2B5EF4-FFF2-40B4-BE49-F238E27FC236}">
                <a16:creationId xmlns:a16="http://schemas.microsoft.com/office/drawing/2014/main" id="{6B695BBC-8F1C-5304-0E0D-D6D1B802A993}"/>
              </a:ext>
            </a:extLst>
          </p:cNvPr>
          <p:cNvSpPr txBox="1">
            <a:spLocks/>
          </p:cNvSpPr>
          <p:nvPr/>
        </p:nvSpPr>
        <p:spPr>
          <a:xfrm>
            <a:off x="6172200" y="365125"/>
            <a:ext cx="518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dirty="0">
                <a:latin typeface="Jumping Unicorn" panose="02000600000000000000" pitchFamily="2" charset="0"/>
              </a:rPr>
              <a:t>Research Questions</a:t>
            </a:r>
          </a:p>
        </p:txBody>
      </p:sp>
      <p:cxnSp>
        <p:nvCxnSpPr>
          <p:cNvPr id="7" name="Straight Connector 6">
            <a:extLst>
              <a:ext uri="{FF2B5EF4-FFF2-40B4-BE49-F238E27FC236}">
                <a16:creationId xmlns:a16="http://schemas.microsoft.com/office/drawing/2014/main" id="{27340751-AAEE-C73F-E5D3-34BBB645539F}"/>
              </a:ext>
            </a:extLst>
          </p:cNvPr>
          <p:cNvCxnSpPr>
            <a:cxnSpLocks/>
          </p:cNvCxnSpPr>
          <p:nvPr/>
        </p:nvCxnSpPr>
        <p:spPr>
          <a:xfrm flipV="1">
            <a:off x="6072051" y="1027906"/>
            <a:ext cx="0" cy="5354003"/>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84162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DC0C9-8C4F-E760-D367-A726FD9204D8}"/>
              </a:ext>
            </a:extLst>
          </p:cNvPr>
          <p:cNvSpPr>
            <a:spLocks noGrp="1"/>
          </p:cNvSpPr>
          <p:nvPr>
            <p:ph type="title"/>
          </p:nvPr>
        </p:nvSpPr>
        <p:spPr/>
        <p:txBody>
          <a:bodyPr/>
          <a:lstStyle/>
          <a:p>
            <a:r>
              <a:rPr lang="en-GB" dirty="0">
                <a:latin typeface="Jumping Unicorn" panose="02000600000000000000" pitchFamily="2" charset="0"/>
              </a:rPr>
              <a:t>Challenges</a:t>
            </a:r>
          </a:p>
        </p:txBody>
      </p:sp>
      <p:sp>
        <p:nvSpPr>
          <p:cNvPr id="3" name="Content Placeholder 2">
            <a:extLst>
              <a:ext uri="{FF2B5EF4-FFF2-40B4-BE49-F238E27FC236}">
                <a16:creationId xmlns:a16="http://schemas.microsoft.com/office/drawing/2014/main" id="{85082A39-D889-A8DB-CA9F-CD3C7A3AA7AD}"/>
              </a:ext>
            </a:extLst>
          </p:cNvPr>
          <p:cNvSpPr>
            <a:spLocks noGrp="1"/>
          </p:cNvSpPr>
          <p:nvPr>
            <p:ph sz="half" idx="1"/>
          </p:nvPr>
        </p:nvSpPr>
        <p:spPr/>
        <p:txBody>
          <a:bodyPr/>
          <a:lstStyle/>
          <a:p>
            <a:endParaRPr lang="en-GB" dirty="0"/>
          </a:p>
        </p:txBody>
      </p:sp>
      <p:sp>
        <p:nvSpPr>
          <p:cNvPr id="4" name="Content Placeholder 3">
            <a:extLst>
              <a:ext uri="{FF2B5EF4-FFF2-40B4-BE49-F238E27FC236}">
                <a16:creationId xmlns:a16="http://schemas.microsoft.com/office/drawing/2014/main" id="{378B6130-6B0A-5D46-C51B-5E281F0927B1}"/>
              </a:ext>
            </a:extLst>
          </p:cNvPr>
          <p:cNvSpPr>
            <a:spLocks noGrp="1"/>
          </p:cNvSpPr>
          <p:nvPr>
            <p:ph sz="half" idx="2"/>
          </p:nvPr>
        </p:nvSpPr>
        <p:spPr/>
        <p:txBody>
          <a:bodyPr/>
          <a:lstStyle/>
          <a:p>
            <a:endParaRPr lang="en-GB" dirty="0"/>
          </a:p>
        </p:txBody>
      </p:sp>
    </p:spTree>
    <p:extLst>
      <p:ext uri="{BB962C8B-B14F-4D97-AF65-F5344CB8AC3E}">
        <p14:creationId xmlns:p14="http://schemas.microsoft.com/office/powerpoint/2010/main" val="3500278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84DDB-7DDC-1EB1-2BAC-FE421A32497B}"/>
              </a:ext>
            </a:extLst>
          </p:cNvPr>
          <p:cNvSpPr>
            <a:spLocks noGrp="1"/>
          </p:cNvSpPr>
          <p:nvPr>
            <p:ph type="title"/>
          </p:nvPr>
        </p:nvSpPr>
        <p:spPr/>
        <p:txBody>
          <a:bodyPr/>
          <a:lstStyle/>
          <a:p>
            <a:r>
              <a:rPr lang="en-GB" dirty="0">
                <a:latin typeface="Jumping Unicorn" panose="02000600000000000000" pitchFamily="2" charset="0"/>
              </a:rPr>
              <a:t>Future Improvements</a:t>
            </a:r>
          </a:p>
        </p:txBody>
      </p:sp>
      <p:sp>
        <p:nvSpPr>
          <p:cNvPr id="3" name="Content Placeholder 2">
            <a:extLst>
              <a:ext uri="{FF2B5EF4-FFF2-40B4-BE49-F238E27FC236}">
                <a16:creationId xmlns:a16="http://schemas.microsoft.com/office/drawing/2014/main" id="{D32F2E8C-ABE9-3362-4E7F-61808EC8503D}"/>
              </a:ext>
            </a:extLst>
          </p:cNvPr>
          <p:cNvSpPr>
            <a:spLocks noGrp="1"/>
          </p:cNvSpPr>
          <p:nvPr>
            <p:ph sz="half" idx="1"/>
          </p:nvPr>
        </p:nvSpPr>
        <p:spPr/>
        <p:txBody>
          <a:bodyPr/>
          <a:lstStyle/>
          <a:p>
            <a:endParaRPr lang="en-GB"/>
          </a:p>
        </p:txBody>
      </p:sp>
      <p:sp>
        <p:nvSpPr>
          <p:cNvPr id="4" name="Content Placeholder 3">
            <a:extLst>
              <a:ext uri="{FF2B5EF4-FFF2-40B4-BE49-F238E27FC236}">
                <a16:creationId xmlns:a16="http://schemas.microsoft.com/office/drawing/2014/main" id="{4426E673-CE21-01A8-1EE4-A467C3088057}"/>
              </a:ext>
            </a:extLst>
          </p:cNvPr>
          <p:cNvSpPr>
            <a:spLocks noGrp="1"/>
          </p:cNvSpPr>
          <p:nvPr>
            <p:ph sz="half" idx="2"/>
          </p:nvPr>
        </p:nvSpPr>
        <p:spPr/>
        <p:txBody>
          <a:bodyPr/>
          <a:lstStyle/>
          <a:p>
            <a:endParaRPr lang="en-GB"/>
          </a:p>
        </p:txBody>
      </p:sp>
    </p:spTree>
    <p:extLst>
      <p:ext uri="{BB962C8B-B14F-4D97-AF65-F5344CB8AC3E}">
        <p14:creationId xmlns:p14="http://schemas.microsoft.com/office/powerpoint/2010/main" val="8823796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6BF5C-2B5E-F37C-C1B0-A72EDAD7009E}"/>
              </a:ext>
            </a:extLst>
          </p:cNvPr>
          <p:cNvSpPr>
            <a:spLocks noGrp="1"/>
          </p:cNvSpPr>
          <p:nvPr>
            <p:ph type="title"/>
          </p:nvPr>
        </p:nvSpPr>
        <p:spPr>
          <a:xfrm>
            <a:off x="838200" y="2766218"/>
            <a:ext cx="10515600" cy="1325563"/>
          </a:xfrm>
        </p:spPr>
        <p:txBody>
          <a:bodyPr/>
          <a:lstStyle/>
          <a:p>
            <a:r>
              <a:rPr lang="en-GB" dirty="0">
                <a:latin typeface="Jumping Unicorn" panose="02000600000000000000" pitchFamily="2" charset="0"/>
              </a:rPr>
              <a:t>END</a:t>
            </a:r>
          </a:p>
        </p:txBody>
      </p:sp>
    </p:spTree>
    <p:extLst>
      <p:ext uri="{BB962C8B-B14F-4D97-AF65-F5344CB8AC3E}">
        <p14:creationId xmlns:p14="http://schemas.microsoft.com/office/powerpoint/2010/main" val="67883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2B33-651D-D2FB-607F-F451B8B1356C}"/>
              </a:ext>
            </a:extLst>
          </p:cNvPr>
          <p:cNvSpPr>
            <a:spLocks noGrp="1"/>
          </p:cNvSpPr>
          <p:nvPr>
            <p:ph type="title"/>
          </p:nvPr>
        </p:nvSpPr>
        <p:spPr/>
        <p:txBody>
          <a:bodyPr/>
          <a:lstStyle/>
          <a:p>
            <a:r>
              <a:rPr lang="en-GB" dirty="0">
                <a:latin typeface="Jumping Unicorn" panose="02000600000000000000" pitchFamily="2" charset="0"/>
              </a:rPr>
              <a:t>Background and motivations</a:t>
            </a:r>
          </a:p>
        </p:txBody>
      </p:sp>
      <p:sp>
        <p:nvSpPr>
          <p:cNvPr id="3" name="Content Placeholder 2">
            <a:extLst>
              <a:ext uri="{FF2B5EF4-FFF2-40B4-BE49-F238E27FC236}">
                <a16:creationId xmlns:a16="http://schemas.microsoft.com/office/drawing/2014/main" id="{1FC28C8B-4474-1799-9275-57ADB2B9E4BA}"/>
              </a:ext>
            </a:extLst>
          </p:cNvPr>
          <p:cNvSpPr>
            <a:spLocks noGrp="1"/>
          </p:cNvSpPr>
          <p:nvPr>
            <p:ph idx="1"/>
          </p:nvPr>
        </p:nvSpPr>
        <p:spPr>
          <a:xfrm>
            <a:off x="838200" y="1825625"/>
            <a:ext cx="10515600" cy="4836432"/>
          </a:xfrm>
        </p:spPr>
        <p:txBody>
          <a:bodyPr>
            <a:normAutofit fontScale="92500" lnSpcReduction="10000"/>
          </a:bodyPr>
          <a:lstStyle/>
          <a:p>
            <a:pPr marL="0" indent="0">
              <a:buNone/>
            </a:pPr>
            <a:r>
              <a:rPr lang="en-GB" sz="1800" b="1" u="sng" dirty="0">
                <a:latin typeface="Times New Roman" panose="02020603050405020304" pitchFamily="18" charset="0"/>
                <a:cs typeface="Times New Roman" panose="02020603050405020304" pitchFamily="18" charset="0"/>
              </a:rPr>
              <a:t>Global Impact:</a:t>
            </a:r>
          </a:p>
          <a:p>
            <a:r>
              <a:rPr lang="en-GB" sz="1800" dirty="0">
                <a:effectLst/>
                <a:latin typeface="Times New Roman" panose="02020603050405020304" pitchFamily="18" charset="0"/>
                <a:ea typeface="Aptos" panose="020B0004020202020204" pitchFamily="34" charset="0"/>
              </a:rPr>
              <a:t>According to the World Health Organisation, around 830 million people have diabetes, with over half not receiving treatment or a diagnosis. </a:t>
            </a:r>
          </a:p>
          <a:p>
            <a:r>
              <a:rPr lang="en-GB" sz="1800" dirty="0">
                <a:latin typeface="Times New Roman" panose="02020603050405020304" pitchFamily="18" charset="0"/>
                <a:cs typeface="Times New Roman" panose="02020603050405020304" pitchFamily="18" charset="0"/>
              </a:rPr>
              <a:t>Diabetes itself is a leading cause of several other medical issues such as: blindness, kidney failure and cardiovascular disease</a:t>
            </a:r>
          </a:p>
          <a:p>
            <a:pPr marL="0" indent="0">
              <a:buNone/>
            </a:pPr>
            <a:r>
              <a:rPr lang="en-GB" sz="1800" b="1" u="sng" dirty="0">
                <a:latin typeface="Times New Roman" panose="02020603050405020304" pitchFamily="18" charset="0"/>
                <a:cs typeface="Times New Roman" panose="02020603050405020304" pitchFamily="18" charset="0"/>
              </a:rPr>
              <a:t>Importance of Early Detection:</a:t>
            </a:r>
          </a:p>
          <a:p>
            <a:r>
              <a:rPr lang="en-GB" sz="1800" dirty="0">
                <a:latin typeface="Times New Roman" panose="02020603050405020304" pitchFamily="18" charset="0"/>
                <a:cs typeface="Times New Roman" panose="02020603050405020304" pitchFamily="18" charset="0"/>
              </a:rPr>
              <a:t>Early diagnosis reduce the complications diabetes causes on patient health as well as improve the quality of life with more management of lifestyle and other controllable factors</a:t>
            </a:r>
            <a:endParaRPr lang="en-GB" sz="1800" b="1" u="sng" dirty="0">
              <a:latin typeface="Times New Roman" panose="02020603050405020304" pitchFamily="18" charset="0"/>
              <a:cs typeface="Times New Roman" panose="02020603050405020304" pitchFamily="18" charset="0"/>
            </a:endParaRPr>
          </a:p>
          <a:p>
            <a:pPr marL="0" indent="0">
              <a:buNone/>
            </a:pPr>
            <a:r>
              <a:rPr lang="en-GB" sz="1800" b="1" u="sng" dirty="0">
                <a:latin typeface="Times New Roman" panose="02020603050405020304" pitchFamily="18" charset="0"/>
                <a:cs typeface="Times New Roman" panose="02020603050405020304" pitchFamily="18" charset="0"/>
              </a:rPr>
              <a:t>Machine Learning in Healthcare:</a:t>
            </a:r>
          </a:p>
          <a:p>
            <a:r>
              <a:rPr lang="en-GB" sz="1800" dirty="0">
                <a:latin typeface="Times New Roman" panose="02020603050405020304" pitchFamily="18" charset="0"/>
                <a:cs typeface="Times New Roman" panose="02020603050405020304" pitchFamily="18" charset="0"/>
              </a:rPr>
              <a:t>ML can analyse large datasets and establish patterns that correlate to certain diseases or health problems – helping predict diseases with high accuracy using patient data (unique diagnosis)</a:t>
            </a:r>
          </a:p>
          <a:p>
            <a:pPr marL="0" indent="0">
              <a:buNone/>
            </a:pPr>
            <a:r>
              <a:rPr lang="en-GB" sz="1800" b="1" u="sng" dirty="0">
                <a:latin typeface="Times New Roman" panose="02020603050405020304" pitchFamily="18" charset="0"/>
                <a:cs typeface="Times New Roman" panose="02020603050405020304" pitchFamily="18" charset="0"/>
              </a:rPr>
              <a:t>Explainable AI (XAI):</a:t>
            </a:r>
          </a:p>
          <a:p>
            <a:r>
              <a:rPr lang="en-GB" sz="1800" dirty="0">
                <a:latin typeface="Times New Roman" panose="02020603050405020304" pitchFamily="18" charset="0"/>
                <a:cs typeface="Times New Roman" panose="02020603050405020304" pitchFamily="18" charset="0"/>
              </a:rPr>
              <a:t>Healthcare decisions require transparency and trust. Alone, a ml diagnosis/prediction are very “black box” making it less likely to be adopted.</a:t>
            </a:r>
          </a:p>
          <a:p>
            <a:r>
              <a:rPr lang="en-GB" sz="1800" dirty="0">
                <a:latin typeface="Times New Roman" panose="02020603050405020304" pitchFamily="18" charset="0"/>
                <a:cs typeface="Times New Roman" panose="02020603050405020304" pitchFamily="18" charset="0"/>
              </a:rPr>
              <a:t>With explainability factors, a professional is more likely to adopt using ML to support diagnosis given they can clearly see how the model has come to a decision</a:t>
            </a:r>
          </a:p>
        </p:txBody>
      </p:sp>
    </p:spTree>
    <p:extLst>
      <p:ext uri="{BB962C8B-B14F-4D97-AF65-F5344CB8AC3E}">
        <p14:creationId xmlns:p14="http://schemas.microsoft.com/office/powerpoint/2010/main" val="1956922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166C-1133-ECD1-D00A-0C45F1A3B0B1}"/>
              </a:ext>
            </a:extLst>
          </p:cNvPr>
          <p:cNvSpPr>
            <a:spLocks noGrp="1"/>
          </p:cNvSpPr>
          <p:nvPr>
            <p:ph type="title"/>
          </p:nvPr>
        </p:nvSpPr>
        <p:spPr/>
        <p:txBody>
          <a:bodyPr/>
          <a:lstStyle/>
          <a:p>
            <a:r>
              <a:rPr lang="en-GB" dirty="0">
                <a:latin typeface="Jumping Unicorn" panose="02000600000000000000" pitchFamily="2" charset="0"/>
              </a:rPr>
              <a:t>Methodology overview</a:t>
            </a:r>
          </a:p>
        </p:txBody>
      </p:sp>
      <p:sp>
        <p:nvSpPr>
          <p:cNvPr id="3" name="Content Placeholder 2">
            <a:extLst>
              <a:ext uri="{FF2B5EF4-FFF2-40B4-BE49-F238E27FC236}">
                <a16:creationId xmlns:a16="http://schemas.microsoft.com/office/drawing/2014/main" id="{8298CF6D-A2A4-A998-D0DA-6F3EFD7D29BC}"/>
              </a:ext>
            </a:extLst>
          </p:cNvPr>
          <p:cNvSpPr>
            <a:spLocks noGrp="1"/>
          </p:cNvSpPr>
          <p:nvPr>
            <p:ph idx="1"/>
          </p:nvPr>
        </p:nvSpPr>
        <p:spPr>
          <a:xfrm>
            <a:off x="838200" y="1825625"/>
            <a:ext cx="10515600" cy="4827724"/>
          </a:xfrm>
        </p:spPr>
        <p:txBody>
          <a:bodyPr>
            <a:normAutofit fontScale="92500" lnSpcReduction="20000"/>
          </a:bodyPr>
          <a:lstStyle/>
          <a:p>
            <a:pPr marL="0" indent="0">
              <a:buNone/>
            </a:pPr>
            <a:r>
              <a:rPr lang="en-GB" sz="1800" b="1" u="sng" dirty="0">
                <a:latin typeface="Times New Roman" panose="02020603050405020304" pitchFamily="18" charset="0"/>
                <a:cs typeface="Times New Roman" panose="02020603050405020304" pitchFamily="18" charset="0"/>
              </a:rPr>
              <a:t>Data Source:</a:t>
            </a:r>
          </a:p>
          <a:p>
            <a:r>
              <a:rPr lang="en-GB" sz="1800" dirty="0">
                <a:latin typeface="Times New Roman" panose="02020603050405020304" pitchFamily="18" charset="0"/>
                <a:cs typeface="Times New Roman" panose="02020603050405020304" pitchFamily="18" charset="0"/>
              </a:rPr>
              <a:t>Data used – Pima Indians Diabetes Dataset (to find one other dataset to improve model predictions and make the data more universal)</a:t>
            </a:r>
          </a:p>
          <a:p>
            <a:r>
              <a:rPr lang="en-GB" sz="1800" dirty="0">
                <a:latin typeface="Times New Roman" panose="02020603050405020304" pitchFamily="18" charset="0"/>
                <a:cs typeface="Times New Roman" panose="02020603050405020304" pitchFamily="18" charset="0"/>
              </a:rPr>
              <a:t>Key features – pregnancies, glucose, insulin, BMI, skin thickness, blood pressure, diabetes pedigree function, age</a:t>
            </a:r>
          </a:p>
          <a:p>
            <a:pPr marL="0" indent="0">
              <a:buNone/>
            </a:pPr>
            <a:r>
              <a:rPr lang="en-GB" sz="1800" b="1" u="sng" dirty="0">
                <a:latin typeface="Times New Roman" panose="02020603050405020304" pitchFamily="18" charset="0"/>
                <a:cs typeface="Times New Roman" panose="02020603050405020304" pitchFamily="18" charset="0"/>
              </a:rPr>
              <a:t>Preprocessing:</a:t>
            </a:r>
          </a:p>
          <a:p>
            <a:r>
              <a:rPr lang="en-GB" sz="1800" dirty="0">
                <a:latin typeface="Times New Roman" panose="02020603050405020304" pitchFamily="18" charset="0"/>
                <a:cs typeface="Times New Roman" panose="02020603050405020304" pitchFamily="18" charset="0"/>
              </a:rPr>
              <a:t>Data cleaning (outliers – identifying quartiles)</a:t>
            </a:r>
          </a:p>
          <a:p>
            <a:r>
              <a:rPr lang="en-GB" sz="1800" dirty="0">
                <a:latin typeface="Times New Roman" panose="02020603050405020304" pitchFamily="18" charset="0"/>
                <a:cs typeface="Times New Roman" panose="02020603050405020304" pitchFamily="18" charset="0"/>
              </a:rPr>
              <a:t>Separating the independent features and target variables</a:t>
            </a:r>
          </a:p>
          <a:p>
            <a:r>
              <a:rPr lang="en-GB" sz="1800" dirty="0">
                <a:latin typeface="Times New Roman" panose="02020603050405020304" pitchFamily="18" charset="0"/>
                <a:cs typeface="Times New Roman" panose="02020603050405020304" pitchFamily="18" charset="0"/>
              </a:rPr>
              <a:t>Outcome proportionality – checking data is balanced</a:t>
            </a:r>
          </a:p>
          <a:p>
            <a:pPr marL="0" indent="0">
              <a:buNone/>
            </a:pPr>
            <a:r>
              <a:rPr lang="en-GB" sz="1800" b="1" u="sng" dirty="0">
                <a:latin typeface="Times New Roman" panose="02020603050405020304" pitchFamily="18" charset="0"/>
                <a:cs typeface="Times New Roman" panose="02020603050405020304" pitchFamily="18" charset="0"/>
              </a:rPr>
              <a:t>Model Development:</a:t>
            </a:r>
          </a:p>
          <a:p>
            <a:r>
              <a:rPr lang="en-GB" sz="1800" dirty="0">
                <a:latin typeface="Times New Roman" panose="02020603050405020304" pitchFamily="18" charset="0"/>
                <a:cs typeface="Times New Roman" panose="02020603050405020304" pitchFamily="18" charset="0"/>
              </a:rPr>
              <a:t>Logistic Regression</a:t>
            </a:r>
          </a:p>
          <a:p>
            <a:r>
              <a:rPr lang="en-GB" sz="1800" dirty="0">
                <a:latin typeface="Times New Roman" panose="02020603050405020304" pitchFamily="18" charset="0"/>
                <a:cs typeface="Times New Roman" panose="02020603050405020304" pitchFamily="18" charset="0"/>
              </a:rPr>
              <a:t>Random Forest</a:t>
            </a:r>
          </a:p>
          <a:p>
            <a:r>
              <a:rPr lang="en-GB" sz="1800" dirty="0">
                <a:latin typeface="Times New Roman" panose="02020603050405020304" pitchFamily="18" charset="0"/>
                <a:cs typeface="Times New Roman" panose="02020603050405020304" pitchFamily="18" charset="0"/>
              </a:rPr>
              <a:t>Gradient Boosting Model</a:t>
            </a:r>
          </a:p>
          <a:p>
            <a:r>
              <a:rPr lang="en-GB" sz="1800" dirty="0">
                <a:latin typeface="Times New Roman" panose="02020603050405020304" pitchFamily="18" charset="0"/>
                <a:cs typeface="Times New Roman" panose="02020603050405020304" pitchFamily="18" charset="0"/>
              </a:rPr>
              <a:t>Neural network </a:t>
            </a:r>
          </a:p>
          <a:p>
            <a:pPr marL="0" indent="0">
              <a:buNone/>
            </a:pPr>
            <a:r>
              <a:rPr lang="en-GB" sz="1800" b="1" u="sng" dirty="0">
                <a:latin typeface="Times New Roman" panose="02020603050405020304" pitchFamily="18" charset="0"/>
                <a:cs typeface="Times New Roman" panose="02020603050405020304" pitchFamily="18" charset="0"/>
              </a:rPr>
              <a:t>Explainability:</a:t>
            </a:r>
          </a:p>
          <a:p>
            <a:r>
              <a:rPr lang="en-GB" sz="1800" dirty="0">
                <a:latin typeface="Times New Roman" panose="02020603050405020304" pitchFamily="18" charset="0"/>
                <a:cs typeface="Times New Roman" panose="02020603050405020304" pitchFamily="18" charset="0"/>
              </a:rPr>
              <a:t>LIME</a:t>
            </a:r>
          </a:p>
          <a:p>
            <a:r>
              <a:rPr lang="en-GB" sz="1800" dirty="0">
                <a:latin typeface="Times New Roman" panose="02020603050405020304" pitchFamily="18" charset="0"/>
                <a:cs typeface="Times New Roman" panose="02020603050405020304" pitchFamily="18" charset="0"/>
              </a:rPr>
              <a:t>SHAP (possibly)</a:t>
            </a:r>
          </a:p>
        </p:txBody>
      </p:sp>
    </p:spTree>
    <p:extLst>
      <p:ext uri="{BB962C8B-B14F-4D97-AF65-F5344CB8AC3E}">
        <p14:creationId xmlns:p14="http://schemas.microsoft.com/office/powerpoint/2010/main" val="2411225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4FEE4-3D5B-D040-C177-08A39F2831D1}"/>
              </a:ext>
            </a:extLst>
          </p:cNvPr>
          <p:cNvSpPr>
            <a:spLocks noGrp="1"/>
          </p:cNvSpPr>
          <p:nvPr>
            <p:ph type="title"/>
          </p:nvPr>
        </p:nvSpPr>
        <p:spPr/>
        <p:txBody>
          <a:bodyPr/>
          <a:lstStyle/>
          <a:p>
            <a:r>
              <a:rPr lang="en-GB" dirty="0">
                <a:latin typeface="Jumping Unicorn" panose="02000600000000000000" pitchFamily="2" charset="0"/>
              </a:rPr>
              <a:t>Pre-processing</a:t>
            </a:r>
          </a:p>
        </p:txBody>
      </p:sp>
    </p:spTree>
    <p:extLst>
      <p:ext uri="{BB962C8B-B14F-4D97-AF65-F5344CB8AC3E}">
        <p14:creationId xmlns:p14="http://schemas.microsoft.com/office/powerpoint/2010/main" val="159982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AFD5C-6647-3E25-2B45-C861EBE643A6}"/>
              </a:ext>
            </a:extLst>
          </p:cNvPr>
          <p:cNvSpPr>
            <a:spLocks noGrp="1"/>
          </p:cNvSpPr>
          <p:nvPr>
            <p:ph type="title"/>
          </p:nvPr>
        </p:nvSpPr>
        <p:spPr/>
        <p:txBody>
          <a:bodyPr/>
          <a:lstStyle/>
          <a:p>
            <a:r>
              <a:rPr lang="en-GB" dirty="0">
                <a:latin typeface="Jumping Unicorn" panose="02000600000000000000" pitchFamily="2" charset="0"/>
              </a:rPr>
              <a:t>Key steps</a:t>
            </a:r>
          </a:p>
        </p:txBody>
      </p:sp>
      <p:sp>
        <p:nvSpPr>
          <p:cNvPr id="3" name="Content Placeholder 2">
            <a:extLst>
              <a:ext uri="{FF2B5EF4-FFF2-40B4-BE49-F238E27FC236}">
                <a16:creationId xmlns:a16="http://schemas.microsoft.com/office/drawing/2014/main" id="{0B1E0196-9529-A894-1828-AF0E6BCC4327}"/>
              </a:ext>
            </a:extLst>
          </p:cNvPr>
          <p:cNvSpPr>
            <a:spLocks noGrp="1"/>
          </p:cNvSpPr>
          <p:nvPr>
            <p:ph idx="1"/>
          </p:nvPr>
        </p:nvSpPr>
        <p:spPr/>
        <p:txBody>
          <a:bodyPr>
            <a:normAutofit/>
          </a:bodyPr>
          <a:lstStyle/>
          <a:p>
            <a:pPr marL="514350" indent="-514350">
              <a:buAutoNum type="arabicPeriod"/>
            </a:pPr>
            <a:r>
              <a:rPr lang="en-GB" sz="1800" dirty="0">
                <a:latin typeface="Times New Roman" panose="02020603050405020304" pitchFamily="18" charset="0"/>
                <a:cs typeface="Times New Roman" panose="02020603050405020304" pitchFamily="18" charset="0"/>
              </a:rPr>
              <a:t>Data cleaning</a:t>
            </a:r>
          </a:p>
          <a:p>
            <a:pPr marL="514350" indent="-514350">
              <a:buAutoNum type="arabicPeriod"/>
            </a:pPr>
            <a:r>
              <a:rPr lang="en-GB" sz="1800" dirty="0">
                <a:latin typeface="Times New Roman" panose="02020603050405020304" pitchFamily="18" charset="0"/>
                <a:cs typeface="Times New Roman" panose="02020603050405020304" pitchFamily="18" charset="0"/>
              </a:rPr>
              <a:t>Data integration</a:t>
            </a:r>
          </a:p>
          <a:p>
            <a:pPr marL="514350" indent="-514350">
              <a:buAutoNum type="arabicPeriod"/>
            </a:pPr>
            <a:r>
              <a:rPr lang="en-GB" sz="1800" dirty="0">
                <a:latin typeface="Times New Roman" panose="02020603050405020304" pitchFamily="18" charset="0"/>
                <a:cs typeface="Times New Roman" panose="02020603050405020304" pitchFamily="18" charset="0"/>
              </a:rPr>
              <a:t>Data transformation</a:t>
            </a:r>
          </a:p>
          <a:p>
            <a:pPr marL="514350" indent="-514350">
              <a:buAutoNum type="arabicPeriod"/>
            </a:pPr>
            <a:r>
              <a:rPr lang="en-GB" sz="1800" dirty="0">
                <a:latin typeface="Times New Roman" panose="02020603050405020304" pitchFamily="18" charset="0"/>
                <a:cs typeface="Times New Roman" panose="02020603050405020304" pitchFamily="18" charset="0"/>
              </a:rPr>
              <a:t>Data reduction</a:t>
            </a:r>
          </a:p>
          <a:p>
            <a:pPr marL="0" indent="0">
              <a:buNone/>
            </a:pPr>
            <a:endParaRPr lang="en-GB"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666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92195-A7C1-263E-7DA1-ECEF58E103C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Cleaning</a:t>
            </a:r>
          </a:p>
        </p:txBody>
      </p:sp>
      <p:sp>
        <p:nvSpPr>
          <p:cNvPr id="3" name="Content Placeholder 2">
            <a:extLst>
              <a:ext uri="{FF2B5EF4-FFF2-40B4-BE49-F238E27FC236}">
                <a16:creationId xmlns:a16="http://schemas.microsoft.com/office/drawing/2014/main" id="{AC76CA42-074E-CD3D-D877-0AC25EE9C65D}"/>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123931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6EF2C-D98E-D12C-2B63-D7835447FAD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Data Integration</a:t>
            </a:r>
          </a:p>
        </p:txBody>
      </p:sp>
      <p:sp>
        <p:nvSpPr>
          <p:cNvPr id="3" name="Content Placeholder 2">
            <a:extLst>
              <a:ext uri="{FF2B5EF4-FFF2-40B4-BE49-F238E27FC236}">
                <a16:creationId xmlns:a16="http://schemas.microsoft.com/office/drawing/2014/main" id="{9CE0E5BA-DB9F-AE1A-A534-BCCC65C4A6AB}"/>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011208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TotalTime>
  <Words>1181</Words>
  <Application>Microsoft Office PowerPoint</Application>
  <PresentationFormat>Widescreen</PresentationFormat>
  <Paragraphs>149</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Aptos</vt:lpstr>
      <vt:lpstr>Aptos Display</vt:lpstr>
      <vt:lpstr>Arial</vt:lpstr>
      <vt:lpstr>Jumping Unicorn</vt:lpstr>
      <vt:lpstr>Times New Roman</vt:lpstr>
      <vt:lpstr>Office Theme</vt:lpstr>
      <vt:lpstr>Diabetes Prediction with Machine Learning ML and Explainable AI (XAI) </vt:lpstr>
      <vt:lpstr>Introduction</vt:lpstr>
      <vt:lpstr>Objectives</vt:lpstr>
      <vt:lpstr>Background and motivations</vt:lpstr>
      <vt:lpstr>Methodology overview</vt:lpstr>
      <vt:lpstr>Pre-processing</vt:lpstr>
      <vt:lpstr>Key steps</vt:lpstr>
      <vt:lpstr>Data Cleaning</vt:lpstr>
      <vt:lpstr>Data Integration</vt:lpstr>
      <vt:lpstr>Data Transformation</vt:lpstr>
      <vt:lpstr>Data Reduction</vt:lpstr>
      <vt:lpstr>Machine Learning Models</vt:lpstr>
      <vt:lpstr>Logistic Regression</vt:lpstr>
      <vt:lpstr>Random Forest</vt:lpstr>
      <vt:lpstr>Gradient Boosting Model</vt:lpstr>
      <vt:lpstr>Neural Network</vt:lpstr>
      <vt:lpstr>Explainable AI implementation</vt:lpstr>
      <vt:lpstr>Local interpretable Model Agnostic Explanations</vt:lpstr>
      <vt:lpstr>Logistic Regression and LIME</vt:lpstr>
      <vt:lpstr>Random Forest and LIME</vt:lpstr>
      <vt:lpstr>Gradient Boosting Model and LIME</vt:lpstr>
      <vt:lpstr>Neural Network and LIME</vt:lpstr>
      <vt:lpstr>Frontend Development</vt:lpstr>
      <vt:lpstr>Frontend Development Overview</vt:lpstr>
      <vt:lpstr>Technologies</vt:lpstr>
      <vt:lpstr>Workflow</vt:lpstr>
      <vt:lpstr>Demo</vt:lpstr>
      <vt:lpstr>Video Demo</vt:lpstr>
      <vt:lpstr>Challenges and future improvements</vt:lpstr>
      <vt:lpstr>Challenges</vt:lpstr>
      <vt:lpstr>Future Improvements</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Tayyeba Sadaq</dc:creator>
  <cp:lastModifiedBy>Tayyeba Sadaq</cp:lastModifiedBy>
  <cp:revision>1</cp:revision>
  <dcterms:created xsi:type="dcterms:W3CDTF">2025-02-04T09:32:11Z</dcterms:created>
  <dcterms:modified xsi:type="dcterms:W3CDTF">2025-02-05T19:58:46Z</dcterms:modified>
</cp:coreProperties>
</file>