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9" r:id="rId4"/>
    <p:sldId id="260" r:id="rId5"/>
    <p:sldId id="261" r:id="rId6"/>
    <p:sldId id="283" r:id="rId7"/>
    <p:sldId id="284" r:id="rId8"/>
    <p:sldId id="289" r:id="rId9"/>
    <p:sldId id="290" r:id="rId10"/>
    <p:sldId id="291" r:id="rId11"/>
    <p:sldId id="292" r:id="rId12"/>
    <p:sldId id="287" r:id="rId13"/>
    <p:sldId id="262" r:id="rId14"/>
    <p:sldId id="263" r:id="rId15"/>
    <p:sldId id="264" r:id="rId16"/>
    <p:sldId id="265" r:id="rId17"/>
    <p:sldId id="267" r:id="rId18"/>
    <p:sldId id="272" r:id="rId19"/>
    <p:sldId id="268" r:id="rId20"/>
    <p:sldId id="269" r:id="rId21"/>
    <p:sldId id="270" r:id="rId22"/>
    <p:sldId id="293" r:id="rId23"/>
    <p:sldId id="294" r:id="rId24"/>
    <p:sldId id="273" r:id="rId25"/>
    <p:sldId id="274" r:id="rId26"/>
    <p:sldId id="275" r:id="rId27"/>
    <p:sldId id="276" r:id="rId28"/>
    <p:sldId id="277" r:id="rId29"/>
    <p:sldId id="278" r:id="rId30"/>
    <p:sldId id="279" r:id="rId31"/>
    <p:sldId id="280" r:id="rId32"/>
    <p:sldId id="281" r:id="rId33"/>
    <p:sldId id="282"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933181-6625-4746-85DD-8F7B1CB0CE6B}" v="2" dt="2025-02-05T15:38:36.8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8" autoAdjust="0"/>
    <p:restoredTop sz="91289" autoAdjust="0"/>
  </p:normalViewPr>
  <p:slideViewPr>
    <p:cSldViewPr snapToGrid="0">
      <p:cViewPr varScale="1">
        <p:scale>
          <a:sx n="61" d="100"/>
          <a:sy n="61" d="100"/>
        </p:scale>
        <p:origin x="72" y="9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yyeba Sadaq" userId="17cc9c5a9ca23c07" providerId="LiveId" clId="{E1933181-6625-4746-85DD-8F7B1CB0CE6B}"/>
    <pc:docChg chg="custSel addSld modSld">
      <pc:chgData name="Tayyeba Sadaq" userId="17cc9c5a9ca23c07" providerId="LiveId" clId="{E1933181-6625-4746-85DD-8F7B1CB0CE6B}" dt="2025-02-05T19:58:38.125" v="248" actId="20577"/>
      <pc:docMkLst>
        <pc:docMk/>
      </pc:docMkLst>
      <pc:sldChg chg="delSp modSp new mod">
        <pc:chgData name="Tayyeba Sadaq" userId="17cc9c5a9ca23c07" providerId="LiveId" clId="{E1933181-6625-4746-85DD-8F7B1CB0CE6B}" dt="2025-02-05T15:38:53.524" v="28" actId="20577"/>
        <pc:sldMkLst>
          <pc:docMk/>
          <pc:sldMk cId="1599824146" sldId="283"/>
        </pc:sldMkLst>
        <pc:spChg chg="mod">
          <ac:chgData name="Tayyeba Sadaq" userId="17cc9c5a9ca23c07" providerId="LiveId" clId="{E1933181-6625-4746-85DD-8F7B1CB0CE6B}" dt="2025-02-05T15:38:53.524" v="28" actId="20577"/>
          <ac:spMkLst>
            <pc:docMk/>
            <pc:sldMk cId="1599824146" sldId="283"/>
            <ac:spMk id="2" creationId="{2F64FEE4-3D5B-D040-C177-08A39F2831D1}"/>
          </ac:spMkLst>
        </pc:spChg>
        <pc:spChg chg="del">
          <ac:chgData name="Tayyeba Sadaq" userId="17cc9c5a9ca23c07" providerId="LiveId" clId="{E1933181-6625-4746-85DD-8F7B1CB0CE6B}" dt="2025-02-05T15:38:09.300" v="15" actId="478"/>
          <ac:spMkLst>
            <pc:docMk/>
            <pc:sldMk cId="1599824146" sldId="283"/>
            <ac:spMk id="3" creationId="{34D129CB-3D0E-13E2-40FC-A13793A47A8B}"/>
          </ac:spMkLst>
        </pc:spChg>
      </pc:sldChg>
      <pc:sldChg chg="modSp new mod">
        <pc:chgData name="Tayyeba Sadaq" userId="17cc9c5a9ca23c07" providerId="LiveId" clId="{E1933181-6625-4746-85DD-8F7B1CB0CE6B}" dt="2025-02-05T19:58:38.125" v="248" actId="20577"/>
        <pc:sldMkLst>
          <pc:docMk/>
          <pc:sldMk cId="1446666332" sldId="284"/>
        </pc:sldMkLst>
        <pc:spChg chg="mod">
          <ac:chgData name="Tayyeba Sadaq" userId="17cc9c5a9ca23c07" providerId="LiveId" clId="{E1933181-6625-4746-85DD-8F7B1CB0CE6B}" dt="2025-02-05T15:39:12.862" v="69" actId="2711"/>
          <ac:spMkLst>
            <pc:docMk/>
            <pc:sldMk cId="1446666332" sldId="284"/>
            <ac:spMk id="2" creationId="{F17AFD5C-6647-3E25-2B45-C861EBE643A6}"/>
          </ac:spMkLst>
        </pc:spChg>
        <pc:spChg chg="mod">
          <ac:chgData name="Tayyeba Sadaq" userId="17cc9c5a9ca23c07" providerId="LiveId" clId="{E1933181-6625-4746-85DD-8F7B1CB0CE6B}" dt="2025-02-05T19:58:38.125" v="248" actId="20577"/>
          <ac:spMkLst>
            <pc:docMk/>
            <pc:sldMk cId="1446666332" sldId="284"/>
            <ac:spMk id="3" creationId="{0B1E0196-9529-A894-1828-AF0E6BCC4327}"/>
          </ac:spMkLst>
        </pc:spChg>
      </pc:sldChg>
      <pc:sldChg chg="modSp new mod">
        <pc:chgData name="Tayyeba Sadaq" userId="17cc9c5a9ca23c07" providerId="LiveId" clId="{E1933181-6625-4746-85DD-8F7B1CB0CE6B}" dt="2025-02-05T15:40:06.569" v="183" actId="2711"/>
        <pc:sldMkLst>
          <pc:docMk/>
          <pc:sldMk cId="3123931095" sldId="285"/>
        </pc:sldMkLst>
        <pc:spChg chg="mod">
          <ac:chgData name="Tayyeba Sadaq" userId="17cc9c5a9ca23c07" providerId="LiveId" clId="{E1933181-6625-4746-85DD-8F7B1CB0CE6B}" dt="2025-02-05T15:40:06.569" v="183" actId="2711"/>
          <ac:spMkLst>
            <pc:docMk/>
            <pc:sldMk cId="3123931095" sldId="285"/>
            <ac:spMk id="2" creationId="{EEF92195-A7C1-263E-7DA1-ECEF58E103C3}"/>
          </ac:spMkLst>
        </pc:spChg>
      </pc:sldChg>
      <pc:sldChg chg="modSp new mod">
        <pc:chgData name="Tayyeba Sadaq" userId="17cc9c5a9ca23c07" providerId="LiveId" clId="{E1933181-6625-4746-85DD-8F7B1CB0CE6B}" dt="2025-02-05T15:40:19.114" v="212" actId="20577"/>
        <pc:sldMkLst>
          <pc:docMk/>
          <pc:sldMk cId="1901120834" sldId="286"/>
        </pc:sldMkLst>
        <pc:spChg chg="mod">
          <ac:chgData name="Tayyeba Sadaq" userId="17cc9c5a9ca23c07" providerId="LiveId" clId="{E1933181-6625-4746-85DD-8F7B1CB0CE6B}" dt="2025-02-05T15:40:19.114" v="212" actId="20577"/>
          <ac:spMkLst>
            <pc:docMk/>
            <pc:sldMk cId="1901120834" sldId="286"/>
            <ac:spMk id="2" creationId="{1546EF2C-D98E-D12C-2B63-D7835447FAD5}"/>
          </ac:spMkLst>
        </pc:spChg>
      </pc:sldChg>
      <pc:sldChg chg="modSp new mod">
        <pc:chgData name="Tayyeba Sadaq" userId="17cc9c5a9ca23c07" providerId="LiveId" clId="{E1933181-6625-4746-85DD-8F7B1CB0CE6B}" dt="2025-02-05T15:40:28.964" v="232" actId="20577"/>
        <pc:sldMkLst>
          <pc:docMk/>
          <pc:sldMk cId="3101783173" sldId="287"/>
        </pc:sldMkLst>
        <pc:spChg chg="mod">
          <ac:chgData name="Tayyeba Sadaq" userId="17cc9c5a9ca23c07" providerId="LiveId" clId="{E1933181-6625-4746-85DD-8F7B1CB0CE6B}" dt="2025-02-05T15:40:28.964" v="232" actId="20577"/>
          <ac:spMkLst>
            <pc:docMk/>
            <pc:sldMk cId="3101783173" sldId="287"/>
            <ac:spMk id="2" creationId="{BFBBDBF7-1CD0-616B-F0EB-152EEBBEDFB5}"/>
          </ac:spMkLst>
        </pc:spChg>
      </pc:sldChg>
      <pc:sldChg chg="modSp new mod">
        <pc:chgData name="Tayyeba Sadaq" userId="17cc9c5a9ca23c07" providerId="LiveId" clId="{E1933181-6625-4746-85DD-8F7B1CB0CE6B}" dt="2025-02-05T15:40:37.321" v="247" actId="20577"/>
        <pc:sldMkLst>
          <pc:docMk/>
          <pc:sldMk cId="3948345794" sldId="288"/>
        </pc:sldMkLst>
        <pc:spChg chg="mod">
          <ac:chgData name="Tayyeba Sadaq" userId="17cc9c5a9ca23c07" providerId="LiveId" clId="{E1933181-6625-4746-85DD-8F7B1CB0CE6B}" dt="2025-02-05T15:40:37.321" v="247" actId="20577"/>
          <ac:spMkLst>
            <pc:docMk/>
            <pc:sldMk cId="3948345794" sldId="288"/>
            <ac:spMk id="2" creationId="{537E5F06-0942-4ACB-E769-C07E0E80EE60}"/>
          </ac:spMkLst>
        </pc:spChg>
      </pc:sldChg>
    </pc:docChg>
  </pc:docChgLst>
  <pc:docChgLst>
    <pc:chgData name="Tayyeba Sadaq" userId="17cc9c5a9ca23c07" providerId="LiveId" clId="{882F0A16-3C83-493E-88C1-A07A7E25407C}"/>
    <pc:docChg chg="custSel addSld modSld">
      <pc:chgData name="Tayyeba Sadaq" userId="17cc9c5a9ca23c07" providerId="LiveId" clId="{882F0A16-3C83-493E-88C1-A07A7E25407C}" dt="2025-02-04T11:03:20.247" v="106" actId="2711"/>
      <pc:docMkLst>
        <pc:docMk/>
      </pc:docMkLst>
      <pc:sldChg chg="modSp mod">
        <pc:chgData name="Tayyeba Sadaq" userId="17cc9c5a9ca23c07" providerId="LiveId" clId="{882F0A16-3C83-493E-88C1-A07A7E25407C}" dt="2025-02-04T11:02:14.926" v="100" actId="20577"/>
        <pc:sldMkLst>
          <pc:docMk/>
          <pc:sldMk cId="3983919103" sldId="256"/>
        </pc:sldMkLst>
        <pc:spChg chg="mod">
          <ac:chgData name="Tayyeba Sadaq" userId="17cc9c5a9ca23c07" providerId="LiveId" clId="{882F0A16-3C83-493E-88C1-A07A7E25407C}" dt="2025-02-04T11:02:14.926" v="100" actId="20577"/>
          <ac:spMkLst>
            <pc:docMk/>
            <pc:sldMk cId="3983919103" sldId="256"/>
            <ac:spMk id="2" creationId="{C2FF6A74-24D7-7F19-4DE1-C6F97636D368}"/>
          </ac:spMkLst>
        </pc:spChg>
      </pc:sldChg>
      <pc:sldChg chg="modSp mod">
        <pc:chgData name="Tayyeba Sadaq" userId="17cc9c5a9ca23c07" providerId="LiveId" clId="{882F0A16-3C83-493E-88C1-A07A7E25407C}" dt="2025-02-04T10:54:44.240" v="1" actId="5793"/>
        <pc:sldMkLst>
          <pc:docMk/>
          <pc:sldMk cId="3649366483" sldId="276"/>
        </pc:sldMkLst>
        <pc:spChg chg="mod">
          <ac:chgData name="Tayyeba Sadaq" userId="17cc9c5a9ca23c07" providerId="LiveId" clId="{882F0A16-3C83-493E-88C1-A07A7E25407C}" dt="2025-02-04T10:54:40.527" v="0" actId="2711"/>
          <ac:spMkLst>
            <pc:docMk/>
            <pc:sldMk cId="3649366483" sldId="276"/>
            <ac:spMk id="2" creationId="{230DB2D1-5376-9394-A2EE-84484AD267A1}"/>
          </ac:spMkLst>
        </pc:spChg>
        <pc:spChg chg="mod">
          <ac:chgData name="Tayyeba Sadaq" userId="17cc9c5a9ca23c07" providerId="LiveId" clId="{882F0A16-3C83-493E-88C1-A07A7E25407C}" dt="2025-02-04T10:54:44.240" v="1" actId="5793"/>
          <ac:spMkLst>
            <pc:docMk/>
            <pc:sldMk cId="3649366483" sldId="276"/>
            <ac:spMk id="3" creationId="{4B1D5A2D-3F5F-A625-F52F-F221D1004128}"/>
          </ac:spMkLst>
        </pc:spChg>
      </pc:sldChg>
      <pc:sldChg chg="delSp modSp new mod">
        <pc:chgData name="Tayyeba Sadaq" userId="17cc9c5a9ca23c07" providerId="LiveId" clId="{882F0A16-3C83-493E-88C1-A07A7E25407C}" dt="2025-02-04T10:55:05.369" v="10" actId="478"/>
        <pc:sldMkLst>
          <pc:docMk/>
          <pc:sldMk cId="2965663008" sldId="277"/>
        </pc:sldMkLst>
        <pc:spChg chg="mod">
          <ac:chgData name="Tayyeba Sadaq" userId="17cc9c5a9ca23c07" providerId="LiveId" clId="{882F0A16-3C83-493E-88C1-A07A7E25407C}" dt="2025-02-04T10:55:02.310" v="9" actId="2711"/>
          <ac:spMkLst>
            <pc:docMk/>
            <pc:sldMk cId="2965663008" sldId="277"/>
            <ac:spMk id="2" creationId="{60B1C63A-38FF-B122-E130-3B3B86B6F9CF}"/>
          </ac:spMkLst>
        </pc:spChg>
        <pc:spChg chg="del">
          <ac:chgData name="Tayyeba Sadaq" userId="17cc9c5a9ca23c07" providerId="LiveId" clId="{882F0A16-3C83-493E-88C1-A07A7E25407C}" dt="2025-02-04T10:55:05.369" v="10" actId="478"/>
          <ac:spMkLst>
            <pc:docMk/>
            <pc:sldMk cId="2965663008" sldId="277"/>
            <ac:spMk id="3" creationId="{8DFAEA1F-E16D-AEBF-555A-22BD52F9B380}"/>
          </ac:spMkLst>
        </pc:spChg>
      </pc:sldChg>
      <pc:sldChg chg="modSp new mod">
        <pc:chgData name="Tayyeba Sadaq" userId="17cc9c5a9ca23c07" providerId="LiveId" clId="{882F0A16-3C83-493E-88C1-A07A7E25407C}" dt="2025-02-04T10:55:19.576" v="27" actId="5793"/>
        <pc:sldMkLst>
          <pc:docMk/>
          <pc:sldMk cId="2508217115" sldId="278"/>
        </pc:sldMkLst>
        <pc:spChg chg="mod">
          <ac:chgData name="Tayyeba Sadaq" userId="17cc9c5a9ca23c07" providerId="LiveId" clId="{882F0A16-3C83-493E-88C1-A07A7E25407C}" dt="2025-02-04T10:55:18.198" v="26" actId="2711"/>
          <ac:spMkLst>
            <pc:docMk/>
            <pc:sldMk cId="2508217115" sldId="278"/>
            <ac:spMk id="2" creationId="{CD2889CC-C1B7-42C9-9828-9DA02B2AD405}"/>
          </ac:spMkLst>
        </pc:spChg>
        <pc:spChg chg="mod">
          <ac:chgData name="Tayyeba Sadaq" userId="17cc9c5a9ca23c07" providerId="LiveId" clId="{882F0A16-3C83-493E-88C1-A07A7E25407C}" dt="2025-02-04T10:55:19.576" v="27" actId="5793"/>
          <ac:spMkLst>
            <pc:docMk/>
            <pc:sldMk cId="2508217115" sldId="278"/>
            <ac:spMk id="3" creationId="{A264D19B-4111-ECB5-597B-9E2A5D0DFE46}"/>
          </ac:spMkLst>
        </pc:spChg>
      </pc:sldChg>
      <pc:sldChg chg="delSp modSp new mod">
        <pc:chgData name="Tayyeba Sadaq" userId="17cc9c5a9ca23c07" providerId="LiveId" clId="{882F0A16-3C83-493E-88C1-A07A7E25407C}" dt="2025-02-04T10:55:36.824" v="65" actId="478"/>
        <pc:sldMkLst>
          <pc:docMk/>
          <pc:sldMk cId="4212735330" sldId="279"/>
        </pc:sldMkLst>
        <pc:spChg chg="mod">
          <ac:chgData name="Tayyeba Sadaq" userId="17cc9c5a9ca23c07" providerId="LiveId" clId="{882F0A16-3C83-493E-88C1-A07A7E25407C}" dt="2025-02-04T10:55:34.263" v="64" actId="2711"/>
          <ac:spMkLst>
            <pc:docMk/>
            <pc:sldMk cId="4212735330" sldId="279"/>
            <ac:spMk id="2" creationId="{DFC50F33-4F06-6D6A-A3A3-2E6DC603D574}"/>
          </ac:spMkLst>
        </pc:spChg>
        <pc:spChg chg="del">
          <ac:chgData name="Tayyeba Sadaq" userId="17cc9c5a9ca23c07" providerId="LiveId" clId="{882F0A16-3C83-493E-88C1-A07A7E25407C}" dt="2025-02-04T10:55:36.824" v="65" actId="478"/>
          <ac:spMkLst>
            <pc:docMk/>
            <pc:sldMk cId="4212735330" sldId="279"/>
            <ac:spMk id="3" creationId="{F453EE38-1CD6-B41D-1189-D7D664E18F92}"/>
          </ac:spMkLst>
        </pc:spChg>
      </pc:sldChg>
      <pc:sldChg chg="modSp new mod">
        <pc:chgData name="Tayyeba Sadaq" userId="17cc9c5a9ca23c07" providerId="LiveId" clId="{882F0A16-3C83-493E-88C1-A07A7E25407C}" dt="2025-02-04T10:55:54.110" v="77" actId="2711"/>
        <pc:sldMkLst>
          <pc:docMk/>
          <pc:sldMk cId="3500278681" sldId="280"/>
        </pc:sldMkLst>
        <pc:spChg chg="mod">
          <ac:chgData name="Tayyeba Sadaq" userId="17cc9c5a9ca23c07" providerId="LiveId" clId="{882F0A16-3C83-493E-88C1-A07A7E25407C}" dt="2025-02-04T10:55:54.110" v="77" actId="2711"/>
          <ac:spMkLst>
            <pc:docMk/>
            <pc:sldMk cId="3500278681" sldId="280"/>
            <ac:spMk id="2" creationId="{0CADC0C9-8C4F-E760-D367-A726FD9204D8}"/>
          </ac:spMkLst>
        </pc:spChg>
      </pc:sldChg>
      <pc:sldChg chg="modSp new mod">
        <pc:chgData name="Tayyeba Sadaq" userId="17cc9c5a9ca23c07" providerId="LiveId" clId="{882F0A16-3C83-493E-88C1-A07A7E25407C}" dt="2025-02-04T10:56:06.646" v="98" actId="2711"/>
        <pc:sldMkLst>
          <pc:docMk/>
          <pc:sldMk cId="882379621" sldId="281"/>
        </pc:sldMkLst>
        <pc:spChg chg="mod">
          <ac:chgData name="Tayyeba Sadaq" userId="17cc9c5a9ca23c07" providerId="LiveId" clId="{882F0A16-3C83-493E-88C1-A07A7E25407C}" dt="2025-02-04T10:56:06.646" v="98" actId="2711"/>
          <ac:spMkLst>
            <pc:docMk/>
            <pc:sldMk cId="882379621" sldId="281"/>
            <ac:spMk id="2" creationId="{D7184DDB-7DDC-1EB1-2BAC-FE421A32497B}"/>
          </ac:spMkLst>
        </pc:spChg>
      </pc:sldChg>
      <pc:sldChg chg="modSp new mod">
        <pc:chgData name="Tayyeba Sadaq" userId="17cc9c5a9ca23c07" providerId="LiveId" clId="{882F0A16-3C83-493E-88C1-A07A7E25407C}" dt="2025-02-04T11:03:20.247" v="106" actId="2711"/>
        <pc:sldMkLst>
          <pc:docMk/>
          <pc:sldMk cId="67883858" sldId="282"/>
        </pc:sldMkLst>
        <pc:spChg chg="mod">
          <ac:chgData name="Tayyeba Sadaq" userId="17cc9c5a9ca23c07" providerId="LiveId" clId="{882F0A16-3C83-493E-88C1-A07A7E25407C}" dt="2025-02-04T11:03:20.247" v="106" actId="2711"/>
          <ac:spMkLst>
            <pc:docMk/>
            <pc:sldMk cId="67883858" sldId="282"/>
            <ac:spMk id="2" creationId="{CE76BF5C-2B5E-F37C-C1B0-A72EDAD7009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62202-4602-4A80-AA5A-C601C1519D47}" type="datetimeFigureOut">
              <a:rPr lang="en-GB" smtClean="0"/>
              <a:t>16/02/2025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4EEB75-3A09-4AD9-8A43-BC4C0BC80EFB}" type="slidenum">
              <a:rPr lang="en-GB" smtClean="0"/>
              <a:t>‹#›</a:t>
            </a:fld>
            <a:endParaRPr lang="en-GB"/>
          </a:p>
        </p:txBody>
      </p:sp>
    </p:spTree>
    <p:extLst>
      <p:ext uri="{BB962C8B-B14F-4D97-AF65-F5344CB8AC3E}">
        <p14:creationId xmlns:p14="http://schemas.microsoft.com/office/powerpoint/2010/main" val="2107675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4EEB75-3A09-4AD9-8A43-BC4C0BC80EFB}" type="slidenum">
              <a:rPr lang="en-GB" smtClean="0"/>
              <a:t>3</a:t>
            </a:fld>
            <a:endParaRPr lang="en-GB"/>
          </a:p>
        </p:txBody>
      </p:sp>
    </p:spTree>
    <p:extLst>
      <p:ext uri="{BB962C8B-B14F-4D97-AF65-F5344CB8AC3E}">
        <p14:creationId xmlns:p14="http://schemas.microsoft.com/office/powerpoint/2010/main" val="675782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4EEB75-3A09-4AD9-8A43-BC4C0BC80EFB}" type="slidenum">
              <a:rPr lang="en-GB" smtClean="0"/>
              <a:t>8</a:t>
            </a:fld>
            <a:endParaRPr lang="en-GB"/>
          </a:p>
        </p:txBody>
      </p:sp>
    </p:spTree>
    <p:extLst>
      <p:ext uri="{BB962C8B-B14F-4D97-AF65-F5344CB8AC3E}">
        <p14:creationId xmlns:p14="http://schemas.microsoft.com/office/powerpoint/2010/main" val="3880268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4EEB75-3A09-4AD9-8A43-BC4C0BC80EFB}" type="slidenum">
              <a:rPr lang="en-GB" smtClean="0"/>
              <a:t>19</a:t>
            </a:fld>
            <a:endParaRPr lang="en-GB"/>
          </a:p>
        </p:txBody>
      </p:sp>
    </p:spTree>
    <p:extLst>
      <p:ext uri="{BB962C8B-B14F-4D97-AF65-F5344CB8AC3E}">
        <p14:creationId xmlns:p14="http://schemas.microsoft.com/office/powerpoint/2010/main" val="443527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5624-2EA0-A01A-2892-C1E3A6A68A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DB4471C-374B-1E8D-168B-7279CBB4D9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684967E-FB01-D31D-4BC3-3AC9F2284810}"/>
              </a:ext>
            </a:extLst>
          </p:cNvPr>
          <p:cNvSpPr>
            <a:spLocks noGrp="1"/>
          </p:cNvSpPr>
          <p:nvPr>
            <p:ph type="dt" sz="half" idx="10"/>
          </p:nvPr>
        </p:nvSpPr>
        <p:spPr/>
        <p:txBody>
          <a:bodyPr/>
          <a:lstStyle/>
          <a:p>
            <a:fld id="{AF8979C9-B5CC-471D-815B-CFB8B5F67837}" type="datetimeFigureOut">
              <a:rPr lang="en-GB" smtClean="0"/>
              <a:t>16/02/2025</a:t>
            </a:fld>
            <a:endParaRPr lang="en-GB"/>
          </a:p>
        </p:txBody>
      </p:sp>
      <p:sp>
        <p:nvSpPr>
          <p:cNvPr id="5" name="Footer Placeholder 4">
            <a:extLst>
              <a:ext uri="{FF2B5EF4-FFF2-40B4-BE49-F238E27FC236}">
                <a16:creationId xmlns:a16="http://schemas.microsoft.com/office/drawing/2014/main" id="{7ADF00EC-A179-5125-4C2F-45D09F561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C76D1E-6FE6-115A-E209-5F36B6E36940}"/>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61403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D6A2-1C50-F253-5933-0E3BAEAD5F2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B76ACC-AFBC-0928-66A9-0B98981870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D37A50-7FF0-B6ED-96ED-7FF99A7A578E}"/>
              </a:ext>
            </a:extLst>
          </p:cNvPr>
          <p:cNvSpPr>
            <a:spLocks noGrp="1"/>
          </p:cNvSpPr>
          <p:nvPr>
            <p:ph type="dt" sz="half" idx="10"/>
          </p:nvPr>
        </p:nvSpPr>
        <p:spPr/>
        <p:txBody>
          <a:bodyPr/>
          <a:lstStyle/>
          <a:p>
            <a:fld id="{AF8979C9-B5CC-471D-815B-CFB8B5F67837}" type="datetimeFigureOut">
              <a:rPr lang="en-GB" smtClean="0"/>
              <a:t>16/02/2025</a:t>
            </a:fld>
            <a:endParaRPr lang="en-GB"/>
          </a:p>
        </p:txBody>
      </p:sp>
      <p:sp>
        <p:nvSpPr>
          <p:cNvPr id="5" name="Footer Placeholder 4">
            <a:extLst>
              <a:ext uri="{FF2B5EF4-FFF2-40B4-BE49-F238E27FC236}">
                <a16:creationId xmlns:a16="http://schemas.microsoft.com/office/drawing/2014/main" id="{3093FBFB-0256-40B9-9E2D-49CCEBF7EF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93E01E-A0A9-BADE-03D4-D750F4B7FC45}"/>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373929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F3BD9F-600A-C7ED-B1A7-C54ADE6544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2A5E3E-5F4B-73AD-EA5D-99CC235A96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1D377D-938D-8126-4608-74E54522FD6A}"/>
              </a:ext>
            </a:extLst>
          </p:cNvPr>
          <p:cNvSpPr>
            <a:spLocks noGrp="1"/>
          </p:cNvSpPr>
          <p:nvPr>
            <p:ph type="dt" sz="half" idx="10"/>
          </p:nvPr>
        </p:nvSpPr>
        <p:spPr/>
        <p:txBody>
          <a:bodyPr/>
          <a:lstStyle/>
          <a:p>
            <a:fld id="{AF8979C9-B5CC-471D-815B-CFB8B5F67837}" type="datetimeFigureOut">
              <a:rPr lang="en-GB" smtClean="0"/>
              <a:t>16/02/2025</a:t>
            </a:fld>
            <a:endParaRPr lang="en-GB"/>
          </a:p>
        </p:txBody>
      </p:sp>
      <p:sp>
        <p:nvSpPr>
          <p:cNvPr id="5" name="Footer Placeholder 4">
            <a:extLst>
              <a:ext uri="{FF2B5EF4-FFF2-40B4-BE49-F238E27FC236}">
                <a16:creationId xmlns:a16="http://schemas.microsoft.com/office/drawing/2014/main" id="{F3B4E8A7-B351-75EC-7CF2-A2EF7D0E9A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2851C4-8AE3-5C6C-3DB6-B1D7F86FB082}"/>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2897836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1F9DA-B283-C4AB-4D44-12C2E53CE5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4107F9-BF94-53D2-ED25-CC168F0082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E67FA3-902B-A3DA-A6DE-5D735D046F58}"/>
              </a:ext>
            </a:extLst>
          </p:cNvPr>
          <p:cNvSpPr>
            <a:spLocks noGrp="1"/>
          </p:cNvSpPr>
          <p:nvPr>
            <p:ph type="dt" sz="half" idx="10"/>
          </p:nvPr>
        </p:nvSpPr>
        <p:spPr/>
        <p:txBody>
          <a:bodyPr/>
          <a:lstStyle/>
          <a:p>
            <a:fld id="{AF8979C9-B5CC-471D-815B-CFB8B5F67837}" type="datetimeFigureOut">
              <a:rPr lang="en-GB" smtClean="0"/>
              <a:t>16/02/2025</a:t>
            </a:fld>
            <a:endParaRPr lang="en-GB"/>
          </a:p>
        </p:txBody>
      </p:sp>
      <p:sp>
        <p:nvSpPr>
          <p:cNvPr id="5" name="Footer Placeholder 4">
            <a:extLst>
              <a:ext uri="{FF2B5EF4-FFF2-40B4-BE49-F238E27FC236}">
                <a16:creationId xmlns:a16="http://schemas.microsoft.com/office/drawing/2014/main" id="{6EF87BD8-29AB-E329-703E-7656A0F4F4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0CC2B3-C0E7-81D9-AB00-D4865D71FBD8}"/>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94301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14DD-537A-7CF5-FF60-930AFE7ACB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3F4F918-C4EF-EE77-2FBE-09081CD52B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44EE6F-B15E-E891-983A-3006800DD6E3}"/>
              </a:ext>
            </a:extLst>
          </p:cNvPr>
          <p:cNvSpPr>
            <a:spLocks noGrp="1"/>
          </p:cNvSpPr>
          <p:nvPr>
            <p:ph type="dt" sz="half" idx="10"/>
          </p:nvPr>
        </p:nvSpPr>
        <p:spPr/>
        <p:txBody>
          <a:bodyPr/>
          <a:lstStyle/>
          <a:p>
            <a:fld id="{AF8979C9-B5CC-471D-815B-CFB8B5F67837}" type="datetimeFigureOut">
              <a:rPr lang="en-GB" smtClean="0"/>
              <a:t>16/02/2025</a:t>
            </a:fld>
            <a:endParaRPr lang="en-GB"/>
          </a:p>
        </p:txBody>
      </p:sp>
      <p:sp>
        <p:nvSpPr>
          <p:cNvPr id="5" name="Footer Placeholder 4">
            <a:extLst>
              <a:ext uri="{FF2B5EF4-FFF2-40B4-BE49-F238E27FC236}">
                <a16:creationId xmlns:a16="http://schemas.microsoft.com/office/drawing/2014/main" id="{427AC03D-4A90-0565-EFDF-E0DAA7CE0D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50E7C6-B03A-AE16-19A4-9040EF233080}"/>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360679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8F0B-E74D-62FF-EA43-5F6973B5220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3372184-69C8-88EF-FE6B-7A5E797004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EE55300-3FF8-A255-FEAC-BCC2336EDA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8EB546B-F6BA-042D-285D-4E365B03D51A}"/>
              </a:ext>
            </a:extLst>
          </p:cNvPr>
          <p:cNvSpPr>
            <a:spLocks noGrp="1"/>
          </p:cNvSpPr>
          <p:nvPr>
            <p:ph type="dt" sz="half" idx="10"/>
          </p:nvPr>
        </p:nvSpPr>
        <p:spPr/>
        <p:txBody>
          <a:bodyPr/>
          <a:lstStyle/>
          <a:p>
            <a:fld id="{AF8979C9-B5CC-471D-815B-CFB8B5F67837}" type="datetimeFigureOut">
              <a:rPr lang="en-GB" smtClean="0"/>
              <a:t>16/02/2025</a:t>
            </a:fld>
            <a:endParaRPr lang="en-GB"/>
          </a:p>
        </p:txBody>
      </p:sp>
      <p:sp>
        <p:nvSpPr>
          <p:cNvPr id="6" name="Footer Placeholder 5">
            <a:extLst>
              <a:ext uri="{FF2B5EF4-FFF2-40B4-BE49-F238E27FC236}">
                <a16:creationId xmlns:a16="http://schemas.microsoft.com/office/drawing/2014/main" id="{9C1FED0C-9459-DC48-A9C0-D2A411E6D1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DA9286-FE80-B51B-66F8-1B581F3B9F0C}"/>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274629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36B3A-EC07-5EF2-BCA8-AEB8EB6480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B05805E-C38B-3453-CA7E-A5A6EAE82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47EFDA-FA81-43A5-7D2A-8D2469ED0A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9F8EED3-A95A-AB11-4A99-170E128D98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8AE26D-52D4-6CAE-4051-BA80BC950C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67300FF-023D-2D1A-D6BC-85B193264BB1}"/>
              </a:ext>
            </a:extLst>
          </p:cNvPr>
          <p:cNvSpPr>
            <a:spLocks noGrp="1"/>
          </p:cNvSpPr>
          <p:nvPr>
            <p:ph type="dt" sz="half" idx="10"/>
          </p:nvPr>
        </p:nvSpPr>
        <p:spPr/>
        <p:txBody>
          <a:bodyPr/>
          <a:lstStyle/>
          <a:p>
            <a:fld id="{AF8979C9-B5CC-471D-815B-CFB8B5F67837}" type="datetimeFigureOut">
              <a:rPr lang="en-GB" smtClean="0"/>
              <a:t>16/02/2025</a:t>
            </a:fld>
            <a:endParaRPr lang="en-GB"/>
          </a:p>
        </p:txBody>
      </p:sp>
      <p:sp>
        <p:nvSpPr>
          <p:cNvPr id="8" name="Footer Placeholder 7">
            <a:extLst>
              <a:ext uri="{FF2B5EF4-FFF2-40B4-BE49-F238E27FC236}">
                <a16:creationId xmlns:a16="http://schemas.microsoft.com/office/drawing/2014/main" id="{902206A9-CD09-9510-A7E5-E82783552E7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79BFA30-B92A-860A-DE3F-A5B69EB77741}"/>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281879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99C1-9302-B1EB-D35E-E6E3DB31064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27556BE-F2AA-B62E-7D0A-F6B57B7F4B09}"/>
              </a:ext>
            </a:extLst>
          </p:cNvPr>
          <p:cNvSpPr>
            <a:spLocks noGrp="1"/>
          </p:cNvSpPr>
          <p:nvPr>
            <p:ph type="dt" sz="half" idx="10"/>
          </p:nvPr>
        </p:nvSpPr>
        <p:spPr/>
        <p:txBody>
          <a:bodyPr/>
          <a:lstStyle/>
          <a:p>
            <a:fld id="{AF8979C9-B5CC-471D-815B-CFB8B5F67837}" type="datetimeFigureOut">
              <a:rPr lang="en-GB" smtClean="0"/>
              <a:t>16/02/2025</a:t>
            </a:fld>
            <a:endParaRPr lang="en-GB"/>
          </a:p>
        </p:txBody>
      </p:sp>
      <p:sp>
        <p:nvSpPr>
          <p:cNvPr id="4" name="Footer Placeholder 3">
            <a:extLst>
              <a:ext uri="{FF2B5EF4-FFF2-40B4-BE49-F238E27FC236}">
                <a16:creationId xmlns:a16="http://schemas.microsoft.com/office/drawing/2014/main" id="{F44F1D26-E684-8118-38C6-0C69394945C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CFE6AED-E7B5-81F6-E9AB-5E87D028A28B}"/>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3519474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35F901-8ADE-DCBF-CF59-7AB4277A42A2}"/>
              </a:ext>
            </a:extLst>
          </p:cNvPr>
          <p:cNvSpPr>
            <a:spLocks noGrp="1"/>
          </p:cNvSpPr>
          <p:nvPr>
            <p:ph type="dt" sz="half" idx="10"/>
          </p:nvPr>
        </p:nvSpPr>
        <p:spPr/>
        <p:txBody>
          <a:bodyPr/>
          <a:lstStyle/>
          <a:p>
            <a:fld id="{AF8979C9-B5CC-471D-815B-CFB8B5F67837}" type="datetimeFigureOut">
              <a:rPr lang="en-GB" smtClean="0"/>
              <a:t>16/02/2025</a:t>
            </a:fld>
            <a:endParaRPr lang="en-GB"/>
          </a:p>
        </p:txBody>
      </p:sp>
      <p:sp>
        <p:nvSpPr>
          <p:cNvPr id="3" name="Footer Placeholder 2">
            <a:extLst>
              <a:ext uri="{FF2B5EF4-FFF2-40B4-BE49-F238E27FC236}">
                <a16:creationId xmlns:a16="http://schemas.microsoft.com/office/drawing/2014/main" id="{083CFDE1-BC10-FD7C-43F4-2CD7482C650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A27187B-7919-8990-8846-EED45D7076BF}"/>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313529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12FB4-2980-4A3D-1700-161D903C9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D3FAAD-E99D-C407-E11D-24967AE1D0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4CB2670-79E2-8239-9B6D-48640AFA0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FA3295-95E7-B98F-D16D-ABADFE43DEB7}"/>
              </a:ext>
            </a:extLst>
          </p:cNvPr>
          <p:cNvSpPr>
            <a:spLocks noGrp="1"/>
          </p:cNvSpPr>
          <p:nvPr>
            <p:ph type="dt" sz="half" idx="10"/>
          </p:nvPr>
        </p:nvSpPr>
        <p:spPr/>
        <p:txBody>
          <a:bodyPr/>
          <a:lstStyle/>
          <a:p>
            <a:fld id="{AF8979C9-B5CC-471D-815B-CFB8B5F67837}" type="datetimeFigureOut">
              <a:rPr lang="en-GB" smtClean="0"/>
              <a:t>16/02/2025</a:t>
            </a:fld>
            <a:endParaRPr lang="en-GB"/>
          </a:p>
        </p:txBody>
      </p:sp>
      <p:sp>
        <p:nvSpPr>
          <p:cNvPr id="6" name="Footer Placeholder 5">
            <a:extLst>
              <a:ext uri="{FF2B5EF4-FFF2-40B4-BE49-F238E27FC236}">
                <a16:creationId xmlns:a16="http://schemas.microsoft.com/office/drawing/2014/main" id="{927D7887-7411-6209-64D6-0245DB6499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E73502-A8CA-1E31-B1C7-D6AC3B101CCB}"/>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2704108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5ED6-FB7C-ECBC-652E-C527819EEA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F9808DE-CBF6-463A-E873-2BD0C2DA4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6E745BC-0364-5FBD-FE6E-5F8838548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684E2-2D11-C360-0ED4-9C7F051E6156}"/>
              </a:ext>
            </a:extLst>
          </p:cNvPr>
          <p:cNvSpPr>
            <a:spLocks noGrp="1"/>
          </p:cNvSpPr>
          <p:nvPr>
            <p:ph type="dt" sz="half" idx="10"/>
          </p:nvPr>
        </p:nvSpPr>
        <p:spPr/>
        <p:txBody>
          <a:bodyPr/>
          <a:lstStyle/>
          <a:p>
            <a:fld id="{AF8979C9-B5CC-471D-815B-CFB8B5F67837}" type="datetimeFigureOut">
              <a:rPr lang="en-GB" smtClean="0"/>
              <a:t>16/02/2025</a:t>
            </a:fld>
            <a:endParaRPr lang="en-GB"/>
          </a:p>
        </p:txBody>
      </p:sp>
      <p:sp>
        <p:nvSpPr>
          <p:cNvPr id="6" name="Footer Placeholder 5">
            <a:extLst>
              <a:ext uri="{FF2B5EF4-FFF2-40B4-BE49-F238E27FC236}">
                <a16:creationId xmlns:a16="http://schemas.microsoft.com/office/drawing/2014/main" id="{C0999633-6C42-5E4B-0ED6-9702AD9E63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26B62D-168E-8FE6-284E-06558AFADA20}"/>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194811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5BDBDC-DE87-9C54-50FF-B5F48C6BE4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99DE820-AD72-0EAB-64B9-0DF29E9BF2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2C1772-97F7-CD20-68B9-5A87BB62F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8979C9-B5CC-471D-815B-CFB8B5F67837}" type="datetimeFigureOut">
              <a:rPr lang="en-GB" smtClean="0"/>
              <a:t>16/02/2025</a:t>
            </a:fld>
            <a:endParaRPr lang="en-GB"/>
          </a:p>
        </p:txBody>
      </p:sp>
      <p:sp>
        <p:nvSpPr>
          <p:cNvPr id="5" name="Footer Placeholder 4">
            <a:extLst>
              <a:ext uri="{FF2B5EF4-FFF2-40B4-BE49-F238E27FC236}">
                <a16:creationId xmlns:a16="http://schemas.microsoft.com/office/drawing/2014/main" id="{B5D08455-43FF-14B4-24EA-9DD6CFC4C9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CB632ED-0553-DAB3-D2AF-F3B9169C59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9B6C19-C9D6-4759-A955-C88869B223A5}" type="slidenum">
              <a:rPr lang="en-GB" smtClean="0"/>
              <a:t>‹#›</a:t>
            </a:fld>
            <a:endParaRPr lang="en-GB"/>
          </a:p>
        </p:txBody>
      </p:sp>
    </p:spTree>
    <p:extLst>
      <p:ext uri="{BB962C8B-B14F-4D97-AF65-F5344CB8AC3E}">
        <p14:creationId xmlns:p14="http://schemas.microsoft.com/office/powerpoint/2010/main" val="1125456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6A74-24D7-7F19-4DE1-C6F97636D368}"/>
              </a:ext>
            </a:extLst>
          </p:cNvPr>
          <p:cNvSpPr>
            <a:spLocks noGrp="1"/>
          </p:cNvSpPr>
          <p:nvPr>
            <p:ph type="ctrTitle"/>
          </p:nvPr>
        </p:nvSpPr>
        <p:spPr>
          <a:xfrm>
            <a:off x="1524000" y="2235200"/>
            <a:ext cx="9144000" cy="2387600"/>
          </a:xfrm>
        </p:spPr>
        <p:txBody>
          <a:bodyPr>
            <a:normAutofit fontScale="90000"/>
          </a:bodyPr>
          <a:lstStyle/>
          <a:p>
            <a:r>
              <a:rPr lang="en-GB" dirty="0">
                <a:latin typeface="Jumping Unicorn" panose="02000600000000000000" pitchFamily="2" charset="0"/>
              </a:rPr>
              <a:t>Diabetes Prediction with Machine Learning ML and Explainable AI (XAI) </a:t>
            </a:r>
          </a:p>
        </p:txBody>
      </p:sp>
      <p:sp>
        <p:nvSpPr>
          <p:cNvPr id="3" name="Subtitle 2">
            <a:extLst>
              <a:ext uri="{FF2B5EF4-FFF2-40B4-BE49-F238E27FC236}">
                <a16:creationId xmlns:a16="http://schemas.microsoft.com/office/drawing/2014/main" id="{3894FC32-95F9-D180-8ED7-08840C736A05}"/>
              </a:ext>
            </a:extLst>
          </p:cNvPr>
          <p:cNvSpPr>
            <a:spLocks noGrp="1"/>
          </p:cNvSpPr>
          <p:nvPr>
            <p:ph type="subTitle" idx="1"/>
          </p:nvPr>
        </p:nvSpPr>
        <p:spPr>
          <a:xfrm>
            <a:off x="1524000" y="4612232"/>
            <a:ext cx="9144000" cy="1152842"/>
          </a:xfrm>
          <a:solidFill>
            <a:schemeClr val="accent1">
              <a:lumMod val="20000"/>
              <a:lumOff val="80000"/>
            </a:schemeClr>
          </a:solidFill>
          <a:ln>
            <a:solidFill>
              <a:schemeClr val="accent1">
                <a:lumMod val="20000"/>
                <a:lumOff val="80000"/>
              </a:schemeClr>
            </a:solidFill>
          </a:ln>
        </p:spPr>
        <p:txBody>
          <a:bodyPr>
            <a:normAutofit/>
          </a:bodyPr>
          <a:lstStyle/>
          <a:p>
            <a:r>
              <a:rPr lang="en-GB" sz="1800" dirty="0">
                <a:latin typeface="Times New Roman" panose="02020603050405020304" pitchFamily="18" charset="0"/>
                <a:cs typeface="Times New Roman" panose="02020603050405020304" pitchFamily="18" charset="0"/>
              </a:rPr>
              <a:t>Progress Report</a:t>
            </a:r>
          </a:p>
          <a:p>
            <a:r>
              <a:rPr lang="en-GB" sz="1800" dirty="0">
                <a:latin typeface="Times New Roman" panose="02020603050405020304" pitchFamily="18" charset="0"/>
                <a:cs typeface="Times New Roman" panose="02020603050405020304" pitchFamily="18" charset="0"/>
              </a:rPr>
              <a:t>Tayyeba Sadaq</a:t>
            </a:r>
          </a:p>
          <a:p>
            <a:r>
              <a:rPr lang="en-GB" sz="1800" dirty="0">
                <a:latin typeface="Times New Roman" panose="02020603050405020304" pitchFamily="18" charset="0"/>
                <a:cs typeface="Times New Roman" panose="02020603050405020304" pitchFamily="18" charset="0"/>
              </a:rPr>
              <a:t>BSc Computer Science</a:t>
            </a:r>
          </a:p>
        </p:txBody>
      </p:sp>
    </p:spTree>
    <p:extLst>
      <p:ext uri="{BB962C8B-B14F-4D97-AF65-F5344CB8AC3E}">
        <p14:creationId xmlns:p14="http://schemas.microsoft.com/office/powerpoint/2010/main" val="3983919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3B131-D232-5C4D-1F7C-E08F5A893D20}"/>
              </a:ext>
            </a:extLst>
          </p:cNvPr>
          <p:cNvSpPr>
            <a:spLocks noGrp="1"/>
          </p:cNvSpPr>
          <p:nvPr>
            <p:ph type="title"/>
          </p:nvPr>
        </p:nvSpPr>
        <p:spPr/>
        <p:txBody>
          <a:bodyPr/>
          <a:lstStyle/>
          <a:p>
            <a:r>
              <a:rPr lang="en-US" dirty="0"/>
              <a:t>Handling Missing Data</a:t>
            </a:r>
            <a:endParaRPr lang="en-GB" dirty="0"/>
          </a:p>
        </p:txBody>
      </p:sp>
      <p:pic>
        <p:nvPicPr>
          <p:cNvPr id="5" name="Picture 4">
            <a:extLst>
              <a:ext uri="{FF2B5EF4-FFF2-40B4-BE49-F238E27FC236}">
                <a16:creationId xmlns:a16="http://schemas.microsoft.com/office/drawing/2014/main" id="{F674FD2D-1F27-C9F4-3671-42C3B802BB63}"/>
              </a:ext>
            </a:extLst>
          </p:cNvPr>
          <p:cNvPicPr>
            <a:picLocks noChangeAspect="1"/>
          </p:cNvPicPr>
          <p:nvPr/>
        </p:nvPicPr>
        <p:blipFill>
          <a:blip r:embed="rId2"/>
          <a:stretch>
            <a:fillRect/>
          </a:stretch>
        </p:blipFill>
        <p:spPr>
          <a:xfrm>
            <a:off x="1239794" y="1690688"/>
            <a:ext cx="4453932" cy="2722850"/>
          </a:xfrm>
          <a:prstGeom prst="rect">
            <a:avLst/>
          </a:prstGeom>
        </p:spPr>
      </p:pic>
      <p:pic>
        <p:nvPicPr>
          <p:cNvPr id="7" name="Picture 6">
            <a:extLst>
              <a:ext uri="{FF2B5EF4-FFF2-40B4-BE49-F238E27FC236}">
                <a16:creationId xmlns:a16="http://schemas.microsoft.com/office/drawing/2014/main" id="{C234BC64-3E32-C932-58AC-F98796094219}"/>
              </a:ext>
            </a:extLst>
          </p:cNvPr>
          <p:cNvPicPr>
            <a:picLocks noChangeAspect="1"/>
          </p:cNvPicPr>
          <p:nvPr/>
        </p:nvPicPr>
        <p:blipFill>
          <a:blip r:embed="rId3"/>
          <a:stretch>
            <a:fillRect/>
          </a:stretch>
        </p:blipFill>
        <p:spPr>
          <a:xfrm>
            <a:off x="7019656" y="1689763"/>
            <a:ext cx="3932550" cy="2723775"/>
          </a:xfrm>
          <a:prstGeom prst="rect">
            <a:avLst/>
          </a:prstGeom>
        </p:spPr>
      </p:pic>
      <p:cxnSp>
        <p:nvCxnSpPr>
          <p:cNvPr id="9" name="Straight Connector 8">
            <a:extLst>
              <a:ext uri="{FF2B5EF4-FFF2-40B4-BE49-F238E27FC236}">
                <a16:creationId xmlns:a16="http://schemas.microsoft.com/office/drawing/2014/main" id="{9D9C272A-B31E-A6C1-ABBC-2AFDCCB1F2F0}"/>
              </a:ext>
            </a:extLst>
          </p:cNvPr>
          <p:cNvCxnSpPr>
            <a:cxnSpLocks/>
          </p:cNvCxnSpPr>
          <p:nvPr/>
        </p:nvCxnSpPr>
        <p:spPr>
          <a:xfrm>
            <a:off x="6324600" y="1690688"/>
            <a:ext cx="0" cy="4545012"/>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5FEFDDCB-7DEF-8DC1-1727-02B4957EF519}"/>
              </a:ext>
            </a:extLst>
          </p:cNvPr>
          <p:cNvSpPr txBox="1"/>
          <p:nvPr/>
        </p:nvSpPr>
        <p:spPr>
          <a:xfrm>
            <a:off x="1239794" y="4866571"/>
            <a:ext cx="4389751"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Handled Glucose, Blood Pressure and BMI by dropping the null/0 instances since % is below 10.</a:t>
            </a:r>
            <a:endParaRPr lang="en-GB"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195A758-BBAA-2758-AA38-1B5691E1814E}"/>
              </a:ext>
            </a:extLst>
          </p:cNvPr>
          <p:cNvSpPr txBox="1"/>
          <p:nvPr/>
        </p:nvSpPr>
        <p:spPr>
          <a:xfrm>
            <a:off x="7019656" y="4866571"/>
            <a:ext cx="4389751"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Handled Pregnancies, Skin Thickness and Insulin with median since there were outliers for these features on boxplot so mean would skew data when giving diagnosis.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7604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D141-E962-B9D0-AF51-CF8BB5DD1B65}"/>
              </a:ext>
            </a:extLst>
          </p:cNvPr>
          <p:cNvSpPr>
            <a:spLocks noGrp="1"/>
          </p:cNvSpPr>
          <p:nvPr>
            <p:ph type="title"/>
          </p:nvPr>
        </p:nvSpPr>
        <p:spPr/>
        <p:txBody>
          <a:bodyPr/>
          <a:lstStyle/>
          <a:p>
            <a:r>
              <a:rPr lang="en-US" dirty="0"/>
              <a:t>Handling the outliers</a:t>
            </a:r>
            <a:endParaRPr lang="en-GB" dirty="0"/>
          </a:p>
        </p:txBody>
      </p:sp>
      <p:sp>
        <p:nvSpPr>
          <p:cNvPr id="3" name="Content Placeholder 2">
            <a:extLst>
              <a:ext uri="{FF2B5EF4-FFF2-40B4-BE49-F238E27FC236}">
                <a16:creationId xmlns:a16="http://schemas.microsoft.com/office/drawing/2014/main" id="{ED2F0296-81A2-D3D2-6886-39ADA4D8FDF7}"/>
              </a:ext>
            </a:extLst>
          </p:cNvPr>
          <p:cNvSpPr>
            <a:spLocks noGrp="1"/>
          </p:cNvSpPr>
          <p:nvPr>
            <p:ph idx="1"/>
          </p:nvPr>
        </p:nvSpPr>
        <p:spPr>
          <a:xfrm>
            <a:off x="8789162" y="1666252"/>
            <a:ext cx="3211462" cy="3982400"/>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Pregnancies, Blood Pressure, BMI and Insulin were identified with outliers.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Using Interquartile range to handle the outliers as it avoids extreme sensitivity to outliers that can cause the mean to shift. Unlike z-score (which is still available in the code to test) that is more suitable for normally distributed data</a:t>
            </a:r>
            <a:endParaRPr lang="en-GB" sz="2000" dirty="0">
              <a:latin typeface="Times New Roman" panose="02020603050405020304" pitchFamily="18" charset="0"/>
              <a:cs typeface="Times New Roman" panose="02020603050405020304" pitchFamily="18" charset="0"/>
            </a:endParaRPr>
          </a:p>
        </p:txBody>
      </p:sp>
      <p:pic>
        <p:nvPicPr>
          <p:cNvPr id="6" name="Picture 5" descr="A graph of a graph&#10;&#10;AI-generated content may be incorrect.">
            <a:extLst>
              <a:ext uri="{FF2B5EF4-FFF2-40B4-BE49-F238E27FC236}">
                <a16:creationId xmlns:a16="http://schemas.microsoft.com/office/drawing/2014/main" id="{E1E89B65-A6EF-2103-2E35-BA7D1DB5AC04}"/>
              </a:ext>
            </a:extLst>
          </p:cNvPr>
          <p:cNvPicPr>
            <a:picLocks noChangeAspect="1"/>
          </p:cNvPicPr>
          <p:nvPr/>
        </p:nvPicPr>
        <p:blipFill>
          <a:blip r:embed="rId2">
            <a:extLst>
              <a:ext uri="{28A0092B-C50C-407E-A947-70E740481C1C}">
                <a14:useLocalDpi xmlns:a14="http://schemas.microsoft.com/office/drawing/2010/main" val="0"/>
              </a:ext>
            </a:extLst>
          </a:blip>
          <a:srcRect l="7425" t="10323" r="8004" b="7096"/>
          <a:stretch/>
        </p:blipFill>
        <p:spPr>
          <a:xfrm>
            <a:off x="4446987" y="1519766"/>
            <a:ext cx="4342175" cy="4275372"/>
          </a:xfrm>
          <a:prstGeom prst="rect">
            <a:avLst/>
          </a:prstGeom>
        </p:spPr>
      </p:pic>
      <p:pic>
        <p:nvPicPr>
          <p:cNvPr id="8" name="Picture 7" descr="A diagram of a graph&#10;&#10;AI-generated content may be incorrect.">
            <a:extLst>
              <a:ext uri="{FF2B5EF4-FFF2-40B4-BE49-F238E27FC236}">
                <a16:creationId xmlns:a16="http://schemas.microsoft.com/office/drawing/2014/main" id="{3DA8DE30-8B6B-2117-F35B-C479A967EDD2}"/>
              </a:ext>
            </a:extLst>
          </p:cNvPr>
          <p:cNvPicPr>
            <a:picLocks noChangeAspect="1"/>
          </p:cNvPicPr>
          <p:nvPr/>
        </p:nvPicPr>
        <p:blipFill>
          <a:blip r:embed="rId3">
            <a:extLst>
              <a:ext uri="{28A0092B-C50C-407E-A947-70E740481C1C}">
                <a14:useLocalDpi xmlns:a14="http://schemas.microsoft.com/office/drawing/2010/main" val="0"/>
              </a:ext>
            </a:extLst>
          </a:blip>
          <a:srcRect l="7450" t="8010" r="7979" b="6615"/>
          <a:stretch/>
        </p:blipFill>
        <p:spPr>
          <a:xfrm>
            <a:off x="219996" y="1499190"/>
            <a:ext cx="4226991" cy="4302860"/>
          </a:xfrm>
          <a:prstGeom prst="rect">
            <a:avLst/>
          </a:prstGeom>
        </p:spPr>
      </p:pic>
      <p:sp>
        <p:nvSpPr>
          <p:cNvPr id="9" name="TextBox 8">
            <a:extLst>
              <a:ext uri="{FF2B5EF4-FFF2-40B4-BE49-F238E27FC236}">
                <a16:creationId xmlns:a16="http://schemas.microsoft.com/office/drawing/2014/main" id="{48445910-AEEF-BA1F-815A-CC1F8D16EBFA}"/>
              </a:ext>
            </a:extLst>
          </p:cNvPr>
          <p:cNvSpPr txBox="1"/>
          <p:nvPr/>
        </p:nvSpPr>
        <p:spPr>
          <a:xfrm>
            <a:off x="1916389" y="6100997"/>
            <a:ext cx="83420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Before</a:t>
            </a:r>
            <a:endParaRPr lang="en-GB"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0D82E7F-849C-865E-8570-40C7C8914D5E}"/>
              </a:ext>
            </a:extLst>
          </p:cNvPr>
          <p:cNvSpPr txBox="1"/>
          <p:nvPr/>
        </p:nvSpPr>
        <p:spPr>
          <a:xfrm>
            <a:off x="6282084" y="6100997"/>
            <a:ext cx="67197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After</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316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DBF7-1CD0-616B-F0EB-152EEBBEDFB5}"/>
              </a:ext>
            </a:extLst>
          </p:cNvPr>
          <p:cNvSpPr>
            <a:spLocks noGrp="1"/>
          </p:cNvSpPr>
          <p:nvPr>
            <p:ph type="title"/>
          </p:nvPr>
        </p:nvSpPr>
        <p:spPr/>
        <p:txBody>
          <a:bodyPr/>
          <a:lstStyle/>
          <a:p>
            <a:r>
              <a:rPr lang="en-GB" dirty="0">
                <a:cs typeface="Times New Roman" panose="02020603050405020304" pitchFamily="18" charset="0"/>
              </a:rPr>
              <a:t>Data Standardisation</a:t>
            </a:r>
          </a:p>
        </p:txBody>
      </p:sp>
      <p:sp>
        <p:nvSpPr>
          <p:cNvPr id="3" name="Content Placeholder 2">
            <a:extLst>
              <a:ext uri="{FF2B5EF4-FFF2-40B4-BE49-F238E27FC236}">
                <a16:creationId xmlns:a16="http://schemas.microsoft.com/office/drawing/2014/main" id="{6E9D3B52-9459-647A-9D48-6E9866682DC5}"/>
              </a:ext>
            </a:extLst>
          </p:cNvPr>
          <p:cNvSpPr>
            <a:spLocks noGrp="1"/>
          </p:cNvSpPr>
          <p:nvPr>
            <p:ph idx="1"/>
          </p:nvPr>
        </p:nvSpPr>
        <p:spPr>
          <a:xfrm>
            <a:off x="838200" y="1825625"/>
            <a:ext cx="10515600" cy="4811658"/>
          </a:xfrm>
        </p:spPr>
        <p:txBody>
          <a:bodyPr>
            <a:normAutofit fontScale="92500" lnSpcReduction="20000"/>
          </a:bodyPr>
          <a:lstStyle/>
          <a:p>
            <a:pPr marL="0" indent="0">
              <a:buNone/>
            </a:pPr>
            <a:r>
              <a:rPr lang="en-US" dirty="0">
                <a:latin typeface="Times New Roman" panose="02020603050405020304" pitchFamily="18" charset="0"/>
                <a:cs typeface="Times New Roman" panose="02020603050405020304" pitchFamily="18" charset="0"/>
              </a:rPr>
              <a:t>The data, when implemented for the models will have 2 versions:</a:t>
            </a:r>
          </a:p>
          <a:p>
            <a:pPr marL="514350" indent="-514350">
              <a:buAutoNum type="arabicPeriod"/>
            </a:pPr>
            <a:r>
              <a:rPr lang="en-US" dirty="0">
                <a:latin typeface="Times New Roman" panose="02020603050405020304" pitchFamily="18" charset="0"/>
                <a:cs typeface="Times New Roman" panose="02020603050405020304" pitchFamily="18" charset="0"/>
              </a:rPr>
              <a:t>Standardised</a:t>
            </a:r>
          </a:p>
          <a:p>
            <a:pPr marL="514350" indent="-514350">
              <a:buAutoNum type="arabicPeriod"/>
            </a:pPr>
            <a:r>
              <a:rPr lang="en-US" dirty="0">
                <a:latin typeface="Times New Roman" panose="02020603050405020304" pitchFamily="18" charset="0"/>
                <a:cs typeface="Times New Roman" panose="02020603050405020304" pitchFamily="18" charset="0"/>
              </a:rPr>
              <a:t>Non-Standardised</a:t>
            </a:r>
          </a:p>
          <a:p>
            <a:pPr marL="0" indent="0">
              <a:buNone/>
            </a:pPr>
            <a:r>
              <a:rPr lang="en-GB" b="1" u="sng" dirty="0">
                <a:latin typeface="Times New Roman" panose="02020603050405020304" pitchFamily="18" charset="0"/>
                <a:cs typeface="Times New Roman" panose="02020603050405020304" pitchFamily="18" charset="0"/>
              </a:rPr>
              <a:t>Why?</a:t>
            </a:r>
          </a:p>
          <a:p>
            <a:pPr>
              <a:buFontTx/>
              <a:buChar char="-"/>
            </a:pPr>
            <a:r>
              <a:rPr lang="en-GB" dirty="0">
                <a:latin typeface="Times New Roman" panose="02020603050405020304" pitchFamily="18" charset="0"/>
                <a:cs typeface="Times New Roman" panose="02020603050405020304" pitchFamily="18" charset="0"/>
              </a:rPr>
              <a:t>Logistic regression: needs standardisation due to coefficients that are affected by the scale of features. It ensures that all the features are on a comparable scale to improve the model’s performance</a:t>
            </a:r>
          </a:p>
          <a:p>
            <a:pPr>
              <a:buFontTx/>
              <a:buChar char="-"/>
            </a:pPr>
            <a:r>
              <a:rPr lang="en-GB" dirty="0">
                <a:latin typeface="Times New Roman" panose="02020603050405020304" pitchFamily="18" charset="0"/>
                <a:cs typeface="Times New Roman" panose="02020603050405020304" pitchFamily="18" charset="0"/>
              </a:rPr>
              <a:t>Random Forest: this is a tree-based model and therefore isn’t affected by scaling so there’s no advantage in doing so</a:t>
            </a:r>
          </a:p>
          <a:p>
            <a:pPr>
              <a:buFontTx/>
              <a:buChar char="-"/>
            </a:pPr>
            <a:r>
              <a:rPr lang="en-GB" dirty="0">
                <a:latin typeface="Times New Roman" panose="02020603050405020304" pitchFamily="18" charset="0"/>
                <a:cs typeface="Times New Roman" panose="02020603050405020304" pitchFamily="18" charset="0"/>
              </a:rPr>
              <a:t>Gradient Boosting: while also tree based, they’re build sequentially and therefore uses gradients to minimise the loss. When on different scales, the gradient calculations might not be as effective and so standardising the data makes sure the algorithm treats the features equally. Making it faster and more efficient. </a:t>
            </a:r>
          </a:p>
        </p:txBody>
      </p:sp>
    </p:spTree>
    <p:extLst>
      <p:ext uri="{BB962C8B-B14F-4D97-AF65-F5344CB8AC3E}">
        <p14:creationId xmlns:p14="http://schemas.microsoft.com/office/powerpoint/2010/main" val="3101783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77BC-5A1F-DDB8-1412-FA441F96667F}"/>
              </a:ext>
            </a:extLst>
          </p:cNvPr>
          <p:cNvSpPr>
            <a:spLocks noGrp="1"/>
          </p:cNvSpPr>
          <p:nvPr>
            <p:ph type="title"/>
          </p:nvPr>
        </p:nvSpPr>
        <p:spPr/>
        <p:txBody>
          <a:bodyPr/>
          <a:lstStyle/>
          <a:p>
            <a:r>
              <a:rPr lang="en-GB" dirty="0">
                <a:latin typeface="Jumping Unicorn" panose="02000600000000000000" pitchFamily="2" charset="0"/>
              </a:rPr>
              <a:t>Machine Learning Models</a:t>
            </a:r>
          </a:p>
        </p:txBody>
      </p:sp>
    </p:spTree>
    <p:extLst>
      <p:ext uri="{BB962C8B-B14F-4D97-AF65-F5344CB8AC3E}">
        <p14:creationId xmlns:p14="http://schemas.microsoft.com/office/powerpoint/2010/main" val="4170179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D2C82-8590-1FC9-D413-811E2CF3B44A}"/>
              </a:ext>
            </a:extLst>
          </p:cNvPr>
          <p:cNvSpPr>
            <a:spLocks noGrp="1"/>
          </p:cNvSpPr>
          <p:nvPr>
            <p:ph type="title"/>
          </p:nvPr>
        </p:nvSpPr>
        <p:spPr/>
        <p:txBody>
          <a:bodyPr/>
          <a:lstStyle/>
          <a:p>
            <a:r>
              <a:rPr lang="en-GB" dirty="0">
                <a:latin typeface="Jumping Unicorn" panose="02000600000000000000" pitchFamily="2" charset="0"/>
              </a:rPr>
              <a:t>Logistic Regression</a:t>
            </a:r>
          </a:p>
        </p:txBody>
      </p:sp>
      <p:sp>
        <p:nvSpPr>
          <p:cNvPr id="3" name="Content Placeholder 2">
            <a:extLst>
              <a:ext uri="{FF2B5EF4-FFF2-40B4-BE49-F238E27FC236}">
                <a16:creationId xmlns:a16="http://schemas.microsoft.com/office/drawing/2014/main" id="{13B0DCF2-F516-C70D-02E8-89E1FD622426}"/>
              </a:ext>
            </a:extLst>
          </p:cNvPr>
          <p:cNvSpPr>
            <a:spLocks noGrp="1"/>
          </p:cNvSpPr>
          <p:nvPr>
            <p:ph idx="1"/>
          </p:nvPr>
        </p:nvSpPr>
        <p:spPr>
          <a:xfrm>
            <a:off x="838200" y="1825625"/>
            <a:ext cx="5162006"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Description:</a:t>
            </a:r>
          </a:p>
          <a:p>
            <a:r>
              <a:rPr lang="en-GB" sz="1800" dirty="0">
                <a:latin typeface="Times New Roman" panose="02020603050405020304" pitchFamily="18" charset="0"/>
                <a:cs typeface="Times New Roman" panose="02020603050405020304" pitchFamily="18" charset="0"/>
              </a:rPr>
              <a:t>A linear model used for binary classification tasks </a:t>
            </a:r>
          </a:p>
          <a:p>
            <a:pPr lvl="1"/>
            <a:r>
              <a:rPr lang="en-GB" sz="1400" dirty="0">
                <a:latin typeface="Times New Roman" panose="02020603050405020304" pitchFamily="18" charset="0"/>
                <a:cs typeface="Times New Roman" panose="02020603050405020304" pitchFamily="18" charset="0"/>
              </a:rPr>
              <a:t>Diabetes = 1, No Diabetes = 0</a:t>
            </a:r>
          </a:p>
          <a:p>
            <a:r>
              <a:rPr lang="en-GB" sz="1800" dirty="0">
                <a:latin typeface="Times New Roman" panose="02020603050405020304" pitchFamily="18" charset="0"/>
                <a:cs typeface="Times New Roman" panose="02020603050405020304" pitchFamily="18" charset="0"/>
              </a:rPr>
              <a:t>Predicts the probability of an outcome using logistic function</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Simple and interpretable making it a good baseline</a:t>
            </a:r>
          </a:p>
          <a:p>
            <a:r>
              <a:rPr lang="en-GB" sz="1800" dirty="0">
                <a:latin typeface="Times New Roman" panose="02020603050405020304" pitchFamily="18" charset="0"/>
                <a:cs typeface="Times New Roman" panose="02020603050405020304" pitchFamily="18" charset="0"/>
              </a:rPr>
              <a:t>Effective for linearly separable data</a:t>
            </a:r>
          </a:p>
          <a:p>
            <a:r>
              <a:rPr lang="en-GB" sz="1800" dirty="0">
                <a:latin typeface="Times New Roman" panose="02020603050405020304" pitchFamily="18" charset="0"/>
                <a:cs typeface="Times New Roman" panose="02020603050405020304" pitchFamily="18" charset="0"/>
              </a:rPr>
              <a:t>Provides insight into feature importance (which features contributes most to diagnosis) through coefficients.</a:t>
            </a:r>
          </a:p>
        </p:txBody>
      </p:sp>
      <p:pic>
        <p:nvPicPr>
          <p:cNvPr id="6" name="Picture 5">
            <a:extLst>
              <a:ext uri="{FF2B5EF4-FFF2-40B4-BE49-F238E27FC236}">
                <a16:creationId xmlns:a16="http://schemas.microsoft.com/office/drawing/2014/main" id="{C6FD1E4E-8304-FB7E-6100-F83060E18DF1}"/>
              </a:ext>
            </a:extLst>
          </p:cNvPr>
          <p:cNvPicPr>
            <a:picLocks noChangeAspect="1"/>
          </p:cNvPicPr>
          <p:nvPr/>
        </p:nvPicPr>
        <p:blipFill>
          <a:blip r:embed="rId2"/>
          <a:stretch>
            <a:fillRect/>
          </a:stretch>
        </p:blipFill>
        <p:spPr>
          <a:xfrm>
            <a:off x="6191794" y="2250977"/>
            <a:ext cx="5162006" cy="2750464"/>
          </a:xfrm>
          <a:prstGeom prst="rect">
            <a:avLst/>
          </a:prstGeom>
        </p:spPr>
      </p:pic>
    </p:spTree>
    <p:extLst>
      <p:ext uri="{BB962C8B-B14F-4D97-AF65-F5344CB8AC3E}">
        <p14:creationId xmlns:p14="http://schemas.microsoft.com/office/powerpoint/2010/main" val="205306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170B-6DA5-107E-C7DD-8D28BDA37476}"/>
              </a:ext>
            </a:extLst>
          </p:cNvPr>
          <p:cNvSpPr>
            <a:spLocks noGrp="1"/>
          </p:cNvSpPr>
          <p:nvPr>
            <p:ph type="title"/>
          </p:nvPr>
        </p:nvSpPr>
        <p:spPr/>
        <p:txBody>
          <a:bodyPr/>
          <a:lstStyle/>
          <a:p>
            <a:r>
              <a:rPr lang="en-GB" dirty="0">
                <a:latin typeface="Jumping Unicorn" panose="02000600000000000000" pitchFamily="2" charset="0"/>
              </a:rPr>
              <a:t>Random Forest</a:t>
            </a:r>
          </a:p>
        </p:txBody>
      </p:sp>
      <p:sp>
        <p:nvSpPr>
          <p:cNvPr id="5" name="Content Placeholder 2">
            <a:extLst>
              <a:ext uri="{FF2B5EF4-FFF2-40B4-BE49-F238E27FC236}">
                <a16:creationId xmlns:a16="http://schemas.microsoft.com/office/drawing/2014/main" id="{D41DD49B-AB9E-681C-7B53-CCF6884E73BA}"/>
              </a:ext>
            </a:extLst>
          </p:cNvPr>
          <p:cNvSpPr>
            <a:spLocks noGrp="1"/>
          </p:cNvSpPr>
          <p:nvPr>
            <p:ph idx="1"/>
          </p:nvPr>
        </p:nvSpPr>
        <p:spPr>
          <a:xfrm>
            <a:off x="838200" y="1825625"/>
            <a:ext cx="5162006"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Description:</a:t>
            </a:r>
          </a:p>
          <a:p>
            <a:r>
              <a:rPr lang="en-GB" sz="1800" dirty="0">
                <a:latin typeface="Times New Roman" panose="02020603050405020304" pitchFamily="18" charset="0"/>
                <a:cs typeface="Times New Roman" panose="02020603050405020304" pitchFamily="18" charset="0"/>
              </a:rPr>
              <a:t>Ensemble learning methods that builds multiple decision trees and combines their output into the final prediction/diagnosis</a:t>
            </a:r>
          </a:p>
          <a:p>
            <a:r>
              <a:rPr lang="en-GB" sz="1800" dirty="0">
                <a:latin typeface="Times New Roman" panose="02020603050405020304" pitchFamily="18" charset="0"/>
                <a:cs typeface="Times New Roman" panose="02020603050405020304" pitchFamily="18" charset="0"/>
              </a:rPr>
              <a:t>Using bagging to reduce overfitting</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Handles relationships and interactions between features (good for explainability implementation)</a:t>
            </a:r>
          </a:p>
          <a:p>
            <a:r>
              <a:rPr lang="en-GB" sz="1800" dirty="0">
                <a:latin typeface="Times New Roman" panose="02020603050405020304" pitchFamily="18" charset="0"/>
                <a:cs typeface="Times New Roman" panose="02020603050405020304" pitchFamily="18" charset="0"/>
              </a:rPr>
              <a:t>Good for handling outliers and missing data (given it works through multiple decision trees to make final decision)</a:t>
            </a:r>
          </a:p>
        </p:txBody>
      </p:sp>
      <p:pic>
        <p:nvPicPr>
          <p:cNvPr id="8" name="Picture 7">
            <a:extLst>
              <a:ext uri="{FF2B5EF4-FFF2-40B4-BE49-F238E27FC236}">
                <a16:creationId xmlns:a16="http://schemas.microsoft.com/office/drawing/2014/main" id="{41C60625-73ED-CDDD-D920-9ED5117A4514}"/>
              </a:ext>
            </a:extLst>
          </p:cNvPr>
          <p:cNvPicPr>
            <a:picLocks noChangeAspect="1"/>
          </p:cNvPicPr>
          <p:nvPr/>
        </p:nvPicPr>
        <p:blipFill>
          <a:blip r:embed="rId2"/>
          <a:stretch>
            <a:fillRect/>
          </a:stretch>
        </p:blipFill>
        <p:spPr>
          <a:xfrm>
            <a:off x="6191796" y="2235211"/>
            <a:ext cx="5162006" cy="2756537"/>
          </a:xfrm>
          <a:prstGeom prst="rect">
            <a:avLst/>
          </a:prstGeom>
        </p:spPr>
      </p:pic>
    </p:spTree>
    <p:extLst>
      <p:ext uri="{BB962C8B-B14F-4D97-AF65-F5344CB8AC3E}">
        <p14:creationId xmlns:p14="http://schemas.microsoft.com/office/powerpoint/2010/main" val="3360597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ABF3-11F4-E7BE-80D0-B301672A25DF}"/>
              </a:ext>
            </a:extLst>
          </p:cNvPr>
          <p:cNvSpPr>
            <a:spLocks noGrp="1"/>
          </p:cNvSpPr>
          <p:nvPr>
            <p:ph type="title"/>
          </p:nvPr>
        </p:nvSpPr>
        <p:spPr/>
        <p:txBody>
          <a:bodyPr/>
          <a:lstStyle/>
          <a:p>
            <a:r>
              <a:rPr lang="en-GB" dirty="0">
                <a:latin typeface="Jumping Unicorn" panose="02000600000000000000" pitchFamily="2" charset="0"/>
              </a:rPr>
              <a:t>Gradient Boosting Model</a:t>
            </a:r>
          </a:p>
        </p:txBody>
      </p:sp>
      <p:sp>
        <p:nvSpPr>
          <p:cNvPr id="4" name="Content Placeholder 2">
            <a:extLst>
              <a:ext uri="{FF2B5EF4-FFF2-40B4-BE49-F238E27FC236}">
                <a16:creationId xmlns:a16="http://schemas.microsoft.com/office/drawing/2014/main" id="{CC50FBAF-EA32-DF36-4FC0-859DA39E80F1}"/>
              </a:ext>
            </a:extLst>
          </p:cNvPr>
          <p:cNvSpPr>
            <a:spLocks noGrp="1"/>
          </p:cNvSpPr>
          <p:nvPr>
            <p:ph idx="1"/>
          </p:nvPr>
        </p:nvSpPr>
        <p:spPr>
          <a:xfrm>
            <a:off x="838200" y="1825625"/>
            <a:ext cx="5162006"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Description:</a:t>
            </a:r>
          </a:p>
          <a:p>
            <a:r>
              <a:rPr lang="en-GB" sz="1800" dirty="0">
                <a:latin typeface="Times New Roman" panose="02020603050405020304" pitchFamily="18" charset="0"/>
                <a:cs typeface="Times New Roman" panose="02020603050405020304" pitchFamily="18" charset="0"/>
              </a:rPr>
              <a:t>Ensemble technique similar to random forest, but builds the trees sequentially</a:t>
            </a:r>
          </a:p>
          <a:p>
            <a:r>
              <a:rPr lang="en-GB" sz="1800" dirty="0">
                <a:latin typeface="Times New Roman" panose="02020603050405020304" pitchFamily="18" charset="0"/>
                <a:cs typeface="Times New Roman" panose="02020603050405020304" pitchFamily="18" charset="0"/>
              </a:rPr>
              <a:t>Building sequentially makes it correct errors from previous trees</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High predictive accuracy</a:t>
            </a:r>
          </a:p>
          <a:p>
            <a:r>
              <a:rPr lang="en-GB" sz="1800" dirty="0">
                <a:latin typeface="Times New Roman" panose="02020603050405020304" pitchFamily="18" charset="0"/>
                <a:cs typeface="Times New Roman" panose="02020603050405020304" pitchFamily="18" charset="0"/>
              </a:rPr>
              <a:t>Handles imbalanced datasets (common in healthcare)</a:t>
            </a:r>
          </a:p>
          <a:p>
            <a:r>
              <a:rPr lang="en-GB" sz="1800" dirty="0">
                <a:latin typeface="Times New Roman" panose="02020603050405020304" pitchFamily="18" charset="0"/>
                <a:cs typeface="Times New Roman" panose="02020603050405020304" pitchFamily="18" charset="0"/>
              </a:rPr>
              <a:t>Offers feature importance and partial dependence plots to help with interpretability</a:t>
            </a:r>
          </a:p>
        </p:txBody>
      </p:sp>
      <p:pic>
        <p:nvPicPr>
          <p:cNvPr id="9" name="Picture 8">
            <a:extLst>
              <a:ext uri="{FF2B5EF4-FFF2-40B4-BE49-F238E27FC236}">
                <a16:creationId xmlns:a16="http://schemas.microsoft.com/office/drawing/2014/main" id="{F5381D3E-2C2C-7868-803A-A1D188360ED7}"/>
              </a:ext>
            </a:extLst>
          </p:cNvPr>
          <p:cNvPicPr>
            <a:picLocks noChangeAspect="1"/>
          </p:cNvPicPr>
          <p:nvPr/>
        </p:nvPicPr>
        <p:blipFill>
          <a:blip r:embed="rId2"/>
          <a:stretch>
            <a:fillRect/>
          </a:stretch>
        </p:blipFill>
        <p:spPr>
          <a:xfrm>
            <a:off x="6240038" y="2266742"/>
            <a:ext cx="5113762" cy="2756537"/>
          </a:xfrm>
          <a:prstGeom prst="rect">
            <a:avLst/>
          </a:prstGeom>
        </p:spPr>
      </p:pic>
    </p:spTree>
    <p:extLst>
      <p:ext uri="{BB962C8B-B14F-4D97-AF65-F5344CB8AC3E}">
        <p14:creationId xmlns:p14="http://schemas.microsoft.com/office/powerpoint/2010/main" val="1928362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2195-C359-FBC0-09CC-3B6AEB7A6257}"/>
              </a:ext>
            </a:extLst>
          </p:cNvPr>
          <p:cNvSpPr>
            <a:spLocks noGrp="1"/>
          </p:cNvSpPr>
          <p:nvPr>
            <p:ph type="title"/>
          </p:nvPr>
        </p:nvSpPr>
        <p:spPr/>
        <p:txBody>
          <a:bodyPr/>
          <a:lstStyle/>
          <a:p>
            <a:r>
              <a:rPr lang="en-GB" dirty="0">
                <a:latin typeface="Jumping Unicorn" panose="02000600000000000000" pitchFamily="2" charset="0"/>
              </a:rPr>
              <a:t>Explainable AI implementation</a:t>
            </a:r>
          </a:p>
        </p:txBody>
      </p:sp>
    </p:spTree>
    <p:extLst>
      <p:ext uri="{BB962C8B-B14F-4D97-AF65-F5344CB8AC3E}">
        <p14:creationId xmlns:p14="http://schemas.microsoft.com/office/powerpoint/2010/main" val="372401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A91AD-C873-50D3-D311-74E9ECEF4B05}"/>
              </a:ext>
            </a:extLst>
          </p:cNvPr>
          <p:cNvSpPr>
            <a:spLocks noGrp="1"/>
          </p:cNvSpPr>
          <p:nvPr>
            <p:ph type="title"/>
          </p:nvPr>
        </p:nvSpPr>
        <p:spPr/>
        <p:txBody>
          <a:bodyPr/>
          <a:lstStyle/>
          <a:p>
            <a:r>
              <a:rPr lang="en-GB" dirty="0">
                <a:latin typeface="Jumping Unicorn" panose="02000600000000000000" pitchFamily="2" charset="0"/>
              </a:rPr>
              <a:t>Local interpretable Model Agnostic Explanations</a:t>
            </a:r>
          </a:p>
        </p:txBody>
      </p:sp>
      <p:sp>
        <p:nvSpPr>
          <p:cNvPr id="3" name="Content Placeholder 2">
            <a:extLst>
              <a:ext uri="{FF2B5EF4-FFF2-40B4-BE49-F238E27FC236}">
                <a16:creationId xmlns:a16="http://schemas.microsoft.com/office/drawing/2014/main" id="{984FDB7C-E902-4812-D3E0-76102915CE01}"/>
              </a:ext>
            </a:extLst>
          </p:cNvPr>
          <p:cNvSpPr>
            <a:spLocks noGrp="1"/>
          </p:cNvSpPr>
          <p:nvPr>
            <p:ph idx="1"/>
          </p:nvPr>
        </p:nvSpPr>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What is LIME:</a:t>
            </a:r>
          </a:p>
          <a:p>
            <a:r>
              <a:rPr lang="en-GB" sz="1800" dirty="0">
                <a:latin typeface="Times New Roman" panose="02020603050405020304" pitchFamily="18" charset="0"/>
                <a:cs typeface="Times New Roman" panose="02020603050405020304" pitchFamily="18" charset="0"/>
              </a:rPr>
              <a:t>A technique used to explain individual predictions of machine learning models</a:t>
            </a:r>
          </a:p>
          <a:p>
            <a:r>
              <a:rPr lang="en-GB" sz="1800" dirty="0">
                <a:latin typeface="Times New Roman" panose="02020603050405020304" pitchFamily="18" charset="0"/>
                <a:cs typeface="Times New Roman" panose="02020603050405020304" pitchFamily="18" charset="0"/>
              </a:rPr>
              <a:t>Works by approximating the model locally around a specific prediction</a:t>
            </a:r>
          </a:p>
          <a:p>
            <a:pPr marL="0" indent="0">
              <a:buNone/>
            </a:pPr>
            <a:r>
              <a:rPr lang="en-GB" sz="1800" b="1" u="sng" dirty="0">
                <a:latin typeface="Times New Roman" panose="02020603050405020304" pitchFamily="18" charset="0"/>
                <a:cs typeface="Times New Roman" panose="02020603050405020304" pitchFamily="18" charset="0"/>
              </a:rPr>
              <a:t>Why LIME:</a:t>
            </a:r>
          </a:p>
          <a:p>
            <a:r>
              <a:rPr lang="en-GB" sz="1800" dirty="0">
                <a:latin typeface="Times New Roman" panose="02020603050405020304" pitchFamily="18" charset="0"/>
                <a:cs typeface="Times New Roman" panose="02020603050405020304" pitchFamily="18" charset="0"/>
              </a:rPr>
              <a:t>Provides transparency and interpretability to the model diagnosis which is critical in healthcare fields given the sensitive nature of diagnosis health conditions</a:t>
            </a:r>
          </a:p>
          <a:p>
            <a:r>
              <a:rPr lang="en-GB" sz="1800" dirty="0">
                <a:latin typeface="Times New Roman" panose="02020603050405020304" pitchFamily="18" charset="0"/>
                <a:cs typeface="Times New Roman" panose="02020603050405020304" pitchFamily="18" charset="0"/>
              </a:rPr>
              <a:t>It can help both professionals and patients understand why a prediction has been made given the simplicity of the visuals it offers (when paired with explanation of what each part means)</a:t>
            </a:r>
          </a:p>
        </p:txBody>
      </p:sp>
      <p:pic>
        <p:nvPicPr>
          <p:cNvPr id="5" name="Picture 4">
            <a:extLst>
              <a:ext uri="{FF2B5EF4-FFF2-40B4-BE49-F238E27FC236}">
                <a16:creationId xmlns:a16="http://schemas.microsoft.com/office/drawing/2014/main" id="{48D4C741-86D3-9553-07A3-8E3482D1C75A}"/>
              </a:ext>
            </a:extLst>
          </p:cNvPr>
          <p:cNvPicPr>
            <a:picLocks noChangeAspect="1"/>
          </p:cNvPicPr>
          <p:nvPr/>
        </p:nvPicPr>
        <p:blipFill>
          <a:blip r:embed="rId2"/>
          <a:stretch>
            <a:fillRect/>
          </a:stretch>
        </p:blipFill>
        <p:spPr>
          <a:xfrm>
            <a:off x="2937918" y="4685316"/>
            <a:ext cx="6702471" cy="1973022"/>
          </a:xfrm>
          <a:prstGeom prst="rect">
            <a:avLst/>
          </a:prstGeom>
          <a:ln>
            <a:noFill/>
          </a:ln>
        </p:spPr>
      </p:pic>
      <p:sp>
        <p:nvSpPr>
          <p:cNvPr id="6" name="TextBox 5">
            <a:extLst>
              <a:ext uri="{FF2B5EF4-FFF2-40B4-BE49-F238E27FC236}">
                <a16:creationId xmlns:a16="http://schemas.microsoft.com/office/drawing/2014/main" id="{8F476919-4E69-DA18-2FB6-37FC4D6BA172}"/>
              </a:ext>
            </a:extLst>
          </p:cNvPr>
          <p:cNvSpPr txBox="1"/>
          <p:nvPr/>
        </p:nvSpPr>
        <p:spPr>
          <a:xfrm>
            <a:off x="2937918" y="6311900"/>
            <a:ext cx="6702471" cy="369332"/>
          </a:xfrm>
          <a:prstGeom prst="rect">
            <a:avLst/>
          </a:prstGeom>
          <a:solidFill>
            <a:schemeClr val="accent1">
              <a:lumMod val="20000"/>
              <a:lumOff val="80000"/>
            </a:schemeClr>
          </a:solidFill>
          <a:ln>
            <a:solidFill>
              <a:schemeClr val="accent1">
                <a:lumMod val="20000"/>
                <a:lumOff val="80000"/>
              </a:schemeClr>
            </a:solidFill>
          </a:ln>
        </p:spPr>
        <p:txBody>
          <a:bodyPr wrap="square" rtlCol="0">
            <a:spAutoFit/>
          </a:bodyPr>
          <a:lstStyle/>
          <a:p>
            <a:r>
              <a:rPr lang="en-GB" dirty="0">
                <a:latin typeface="Times New Roman" panose="02020603050405020304" pitchFamily="18" charset="0"/>
                <a:cs typeface="Times New Roman" panose="02020603050405020304" pitchFamily="18" charset="0"/>
              </a:rPr>
              <a:t>Visual Example</a:t>
            </a:r>
          </a:p>
        </p:txBody>
      </p:sp>
    </p:spTree>
    <p:extLst>
      <p:ext uri="{BB962C8B-B14F-4D97-AF65-F5344CB8AC3E}">
        <p14:creationId xmlns:p14="http://schemas.microsoft.com/office/powerpoint/2010/main" val="3042977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F5571-8548-7252-A1ED-D09D705132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6B471D-B33C-831F-C07D-9002AB41A97F}"/>
              </a:ext>
            </a:extLst>
          </p:cNvPr>
          <p:cNvSpPr>
            <a:spLocks noGrp="1"/>
          </p:cNvSpPr>
          <p:nvPr>
            <p:ph type="title"/>
          </p:nvPr>
        </p:nvSpPr>
        <p:spPr/>
        <p:txBody>
          <a:bodyPr/>
          <a:lstStyle/>
          <a:p>
            <a:r>
              <a:rPr lang="en-GB">
                <a:latin typeface="Jumping Unicorn" panose="02000600000000000000" pitchFamily="2" charset="0"/>
              </a:rPr>
              <a:t>Logistic Regression and LIME</a:t>
            </a:r>
            <a:endParaRPr lang="en-GB" dirty="0">
              <a:latin typeface="Jumping Unicorn" panose="02000600000000000000" pitchFamily="2" charset="0"/>
            </a:endParaRPr>
          </a:p>
        </p:txBody>
      </p:sp>
      <p:sp>
        <p:nvSpPr>
          <p:cNvPr id="3" name="Content Placeholder 2">
            <a:extLst>
              <a:ext uri="{FF2B5EF4-FFF2-40B4-BE49-F238E27FC236}">
                <a16:creationId xmlns:a16="http://schemas.microsoft.com/office/drawing/2014/main" id="{9ABCC236-0F0A-12FC-1386-30044AA31B87}"/>
              </a:ext>
            </a:extLst>
          </p:cNvPr>
          <p:cNvSpPr>
            <a:spLocks noGrp="1"/>
          </p:cNvSpPr>
          <p:nvPr>
            <p:ph idx="1"/>
          </p:nvPr>
        </p:nvSpPr>
        <p:spPr>
          <a:xfrm>
            <a:off x="838200" y="1431487"/>
            <a:ext cx="10515600"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How it works:</a:t>
            </a:r>
          </a:p>
          <a:p>
            <a:r>
              <a:rPr lang="en-GB" sz="1800" dirty="0">
                <a:latin typeface="Times New Roman" panose="02020603050405020304" pitchFamily="18" charset="0"/>
                <a:cs typeface="Times New Roman" panose="02020603050405020304" pitchFamily="18" charset="0"/>
              </a:rPr>
              <a:t>Highlights each key feature for specific prediction</a:t>
            </a:r>
          </a:p>
          <a:p>
            <a:r>
              <a:rPr lang="en-GB" sz="1800" dirty="0">
                <a:latin typeface="Times New Roman" panose="02020603050405020304" pitchFamily="18" charset="0"/>
                <a:cs typeface="Times New Roman" panose="02020603050405020304" pitchFamily="18" charset="0"/>
              </a:rPr>
              <a:t>Generates linear explanation to show most influential features in prediction</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LR is inherently interpretable, but LIME adds more interpretability for specific cases</a:t>
            </a:r>
          </a:p>
        </p:txBody>
      </p:sp>
      <p:pic>
        <p:nvPicPr>
          <p:cNvPr id="7" name="Picture 6">
            <a:extLst>
              <a:ext uri="{FF2B5EF4-FFF2-40B4-BE49-F238E27FC236}">
                <a16:creationId xmlns:a16="http://schemas.microsoft.com/office/drawing/2014/main" id="{9F794BFC-62C3-130F-18A0-861E60F57840}"/>
              </a:ext>
            </a:extLst>
          </p:cNvPr>
          <p:cNvPicPr>
            <a:picLocks noChangeAspect="1"/>
          </p:cNvPicPr>
          <p:nvPr/>
        </p:nvPicPr>
        <p:blipFill>
          <a:blip r:embed="rId3"/>
          <a:stretch>
            <a:fillRect/>
          </a:stretch>
        </p:blipFill>
        <p:spPr>
          <a:xfrm>
            <a:off x="0" y="3826127"/>
            <a:ext cx="12192000" cy="3031873"/>
          </a:xfrm>
          <a:prstGeom prst="rect">
            <a:avLst/>
          </a:prstGeom>
        </p:spPr>
      </p:pic>
    </p:spTree>
    <p:extLst>
      <p:ext uri="{BB962C8B-B14F-4D97-AF65-F5344CB8AC3E}">
        <p14:creationId xmlns:p14="http://schemas.microsoft.com/office/powerpoint/2010/main" val="832846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2166-66F0-EA53-72C8-032AA6F17E84}"/>
              </a:ext>
            </a:extLst>
          </p:cNvPr>
          <p:cNvSpPr>
            <a:spLocks noGrp="1"/>
          </p:cNvSpPr>
          <p:nvPr>
            <p:ph type="title"/>
          </p:nvPr>
        </p:nvSpPr>
        <p:spPr/>
        <p:txBody>
          <a:bodyPr/>
          <a:lstStyle/>
          <a:p>
            <a:r>
              <a:rPr lang="en-GB" dirty="0">
                <a:latin typeface="Jumping Unicorn" panose="02000600000000000000" pitchFamily="2" charset="0"/>
              </a:rPr>
              <a:t>Introduction</a:t>
            </a:r>
          </a:p>
        </p:txBody>
      </p:sp>
      <p:sp>
        <p:nvSpPr>
          <p:cNvPr id="3" name="Content Placeholder 2">
            <a:extLst>
              <a:ext uri="{FF2B5EF4-FFF2-40B4-BE49-F238E27FC236}">
                <a16:creationId xmlns:a16="http://schemas.microsoft.com/office/drawing/2014/main" id="{1CEA2B84-5D0A-2A32-1ADA-8847B3598131}"/>
              </a:ext>
            </a:extLst>
          </p:cNvPr>
          <p:cNvSpPr>
            <a:spLocks noGrp="1"/>
          </p:cNvSpPr>
          <p:nvPr>
            <p:ph idx="1"/>
          </p:nvPr>
        </p:nvSpPr>
        <p:spPr>
          <a:xfrm>
            <a:off x="838200" y="1825625"/>
            <a:ext cx="5257800" cy="4351338"/>
          </a:xfrm>
        </p:spPr>
        <p:txBody>
          <a:bodyPr/>
          <a:lstStyle/>
          <a:p>
            <a:pPr algn="just">
              <a:lnSpc>
                <a:spcPct val="115000"/>
              </a:lnSpc>
              <a:spcAft>
                <a:spcPts val="800"/>
              </a:spcAft>
            </a:pPr>
            <a:r>
              <a:rPr lang="en-GB" sz="1800" kern="100" dirty="0">
                <a:effectLst/>
                <a:latin typeface="Times New Roman" panose="02020603050405020304" pitchFamily="18" charset="0"/>
                <a:ea typeface="Aptos" panose="020B0004020202020204" pitchFamily="34" charset="0"/>
              </a:rPr>
              <a:t>Diabetes is a chronic illness characterised by consistent hyperglycaemia. It arises from the pancreas’ inability to produce sufficient insulin or the body’s ineffectiveness in utilising the produced insulin. In both cases, the condition’s long-term implications underline a critical need for timely diagnosis. Timely intervention as a result of early diagnosis means that the condition’s risks can often be significantly mitigated, and while there’s no real prevention to the disease, there are ways to adjust and manage one’s lifestyle  in order to prevent complications and avoid a premature death.</a:t>
            </a:r>
          </a:p>
        </p:txBody>
      </p:sp>
      <p:sp>
        <p:nvSpPr>
          <p:cNvPr id="6" name="Content Placeholder 2">
            <a:extLst>
              <a:ext uri="{FF2B5EF4-FFF2-40B4-BE49-F238E27FC236}">
                <a16:creationId xmlns:a16="http://schemas.microsoft.com/office/drawing/2014/main" id="{F6E0C0F9-BD68-DFB1-048C-8BBCFF7BC4E2}"/>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5000"/>
              </a:lnSpc>
              <a:spcAft>
                <a:spcPts val="800"/>
              </a:spcAft>
            </a:pPr>
            <a:r>
              <a:rPr lang="en-GB" sz="1800" kern="100" dirty="0">
                <a:effectLst/>
                <a:latin typeface="Times New Roman" panose="02020603050405020304" pitchFamily="18" charset="0"/>
                <a:ea typeface="Aptos" panose="020B0004020202020204" pitchFamily="34" charset="0"/>
              </a:rPr>
              <a:t>Traditional diagnostic methods often rely on clinical tests such as fasting blood sugar levels, glucose tolerance tests and glycated haemoglobin (HbA1c) measurements to determine the presence and severity of diabetes. While effective, these are resource intensive methods and may not be as accessible to low-resource populations. Recent years have seen a development in Machine Learning (ML) and Artificial Intelligence (AI) as promising tools to enhance diabetes diagnosis and predictions, surpassing the traditional methods in both efficiency and scalability. </a:t>
            </a:r>
          </a:p>
        </p:txBody>
      </p:sp>
    </p:spTree>
    <p:extLst>
      <p:ext uri="{BB962C8B-B14F-4D97-AF65-F5344CB8AC3E}">
        <p14:creationId xmlns:p14="http://schemas.microsoft.com/office/powerpoint/2010/main" val="793752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2D8D0-712F-5CCE-1064-17278A4DDC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36AA73-B2D4-55D7-EB15-65E3C3A5496D}"/>
              </a:ext>
            </a:extLst>
          </p:cNvPr>
          <p:cNvSpPr>
            <a:spLocks noGrp="1"/>
          </p:cNvSpPr>
          <p:nvPr>
            <p:ph type="title"/>
          </p:nvPr>
        </p:nvSpPr>
        <p:spPr/>
        <p:txBody>
          <a:bodyPr/>
          <a:lstStyle/>
          <a:p>
            <a:r>
              <a:rPr lang="en-GB" dirty="0">
                <a:latin typeface="Jumping Unicorn" panose="02000600000000000000" pitchFamily="2" charset="0"/>
              </a:rPr>
              <a:t>Random Forest and LIME</a:t>
            </a:r>
          </a:p>
        </p:txBody>
      </p:sp>
      <p:sp>
        <p:nvSpPr>
          <p:cNvPr id="5" name="Content Placeholder 2">
            <a:extLst>
              <a:ext uri="{FF2B5EF4-FFF2-40B4-BE49-F238E27FC236}">
                <a16:creationId xmlns:a16="http://schemas.microsoft.com/office/drawing/2014/main" id="{871B3C5D-E7A9-B800-D589-4742CCDBBE57}"/>
              </a:ext>
            </a:extLst>
          </p:cNvPr>
          <p:cNvSpPr>
            <a:spLocks noGrp="1"/>
          </p:cNvSpPr>
          <p:nvPr>
            <p:ph idx="1"/>
          </p:nvPr>
        </p:nvSpPr>
        <p:spPr>
          <a:xfrm>
            <a:off x="838200" y="1399957"/>
            <a:ext cx="10515600"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How it works:</a:t>
            </a:r>
          </a:p>
          <a:p>
            <a:r>
              <a:rPr lang="en-GB" sz="1800" dirty="0">
                <a:latin typeface="Times New Roman" panose="02020603050405020304" pitchFamily="18" charset="0"/>
                <a:cs typeface="Times New Roman" panose="02020603050405020304" pitchFamily="18" charset="0"/>
              </a:rPr>
              <a:t>LIME creates simplified explanations by approximating the complex group of decision trees</a:t>
            </a:r>
          </a:p>
          <a:p>
            <a:r>
              <a:rPr lang="en-GB" sz="1800" dirty="0">
                <a:latin typeface="Times New Roman" panose="02020603050405020304" pitchFamily="18" charset="0"/>
                <a:cs typeface="Times New Roman" panose="02020603050405020304" pitchFamily="18" charset="0"/>
              </a:rPr>
              <a:t>It identifies the features that contribute the most to the prediction</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Due to the several decision trees, RF is less interpretable, but LIME bridges the gap by giving local, instance level explanations for the individual prediction</a:t>
            </a:r>
          </a:p>
        </p:txBody>
      </p:sp>
      <p:pic>
        <p:nvPicPr>
          <p:cNvPr id="8" name="Picture 7">
            <a:extLst>
              <a:ext uri="{FF2B5EF4-FFF2-40B4-BE49-F238E27FC236}">
                <a16:creationId xmlns:a16="http://schemas.microsoft.com/office/drawing/2014/main" id="{9927382C-2A9B-8577-1CD2-BB54A44DF7B5}"/>
              </a:ext>
            </a:extLst>
          </p:cNvPr>
          <p:cNvPicPr>
            <a:picLocks noChangeAspect="1"/>
          </p:cNvPicPr>
          <p:nvPr/>
        </p:nvPicPr>
        <p:blipFill>
          <a:blip r:embed="rId2"/>
          <a:stretch>
            <a:fillRect/>
          </a:stretch>
        </p:blipFill>
        <p:spPr>
          <a:xfrm>
            <a:off x="0" y="3900347"/>
            <a:ext cx="12192000" cy="2957653"/>
          </a:xfrm>
          <a:prstGeom prst="rect">
            <a:avLst/>
          </a:prstGeom>
        </p:spPr>
      </p:pic>
    </p:spTree>
    <p:extLst>
      <p:ext uri="{BB962C8B-B14F-4D97-AF65-F5344CB8AC3E}">
        <p14:creationId xmlns:p14="http://schemas.microsoft.com/office/powerpoint/2010/main" val="392943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91DDC-818C-9463-D5A2-FD219C1B9D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657302-D8A4-973F-0E48-C6C501B2099D}"/>
              </a:ext>
            </a:extLst>
          </p:cNvPr>
          <p:cNvSpPr>
            <a:spLocks noGrp="1"/>
          </p:cNvSpPr>
          <p:nvPr>
            <p:ph type="title"/>
          </p:nvPr>
        </p:nvSpPr>
        <p:spPr/>
        <p:txBody>
          <a:bodyPr/>
          <a:lstStyle/>
          <a:p>
            <a:r>
              <a:rPr lang="en-GB" dirty="0">
                <a:latin typeface="Jumping Unicorn" panose="02000600000000000000" pitchFamily="2" charset="0"/>
              </a:rPr>
              <a:t>Gradient Boosting Model and LIME</a:t>
            </a:r>
          </a:p>
        </p:txBody>
      </p:sp>
      <p:sp>
        <p:nvSpPr>
          <p:cNvPr id="4" name="Content Placeholder 2">
            <a:extLst>
              <a:ext uri="{FF2B5EF4-FFF2-40B4-BE49-F238E27FC236}">
                <a16:creationId xmlns:a16="http://schemas.microsoft.com/office/drawing/2014/main" id="{0A551F2D-E41C-3391-8FAA-ADBA746D9566}"/>
              </a:ext>
            </a:extLst>
          </p:cNvPr>
          <p:cNvSpPr>
            <a:spLocks noGrp="1"/>
          </p:cNvSpPr>
          <p:nvPr>
            <p:ph idx="1"/>
          </p:nvPr>
        </p:nvSpPr>
        <p:spPr>
          <a:xfrm>
            <a:off x="838200" y="1438440"/>
            <a:ext cx="10515600"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How it works:</a:t>
            </a:r>
          </a:p>
          <a:p>
            <a:r>
              <a:rPr lang="en-GB" sz="1800" dirty="0">
                <a:latin typeface="Times New Roman" panose="02020603050405020304" pitchFamily="18" charset="0"/>
                <a:cs typeface="Times New Roman" panose="02020603050405020304" pitchFamily="18" charset="0"/>
              </a:rPr>
              <a:t>LIME explains the predictions by approximating the GBM behaviour locally</a:t>
            </a:r>
          </a:p>
          <a:p>
            <a:r>
              <a:rPr lang="en-GB" sz="1800" dirty="0">
                <a:latin typeface="Times New Roman" panose="02020603050405020304" pitchFamily="18" charset="0"/>
                <a:cs typeface="Times New Roman" panose="02020603050405020304" pitchFamily="18" charset="0"/>
              </a:rPr>
              <a:t>Highlights the contributing features to for the specific prediction</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GBM is complex with the sequential decision trees making but with individual predictions LIME can provide clarity like in the following case</a:t>
            </a:r>
          </a:p>
        </p:txBody>
      </p:sp>
      <p:pic>
        <p:nvPicPr>
          <p:cNvPr id="8" name="Picture 7">
            <a:extLst>
              <a:ext uri="{FF2B5EF4-FFF2-40B4-BE49-F238E27FC236}">
                <a16:creationId xmlns:a16="http://schemas.microsoft.com/office/drawing/2014/main" id="{5B4A775A-7612-E0FB-1373-6CD99768F9EB}"/>
              </a:ext>
            </a:extLst>
          </p:cNvPr>
          <p:cNvPicPr>
            <a:picLocks noChangeAspect="1"/>
          </p:cNvPicPr>
          <p:nvPr/>
        </p:nvPicPr>
        <p:blipFill>
          <a:blip r:embed="rId2"/>
          <a:stretch>
            <a:fillRect/>
          </a:stretch>
        </p:blipFill>
        <p:spPr>
          <a:xfrm>
            <a:off x="0" y="3840087"/>
            <a:ext cx="12192000" cy="3017913"/>
          </a:xfrm>
          <a:prstGeom prst="rect">
            <a:avLst/>
          </a:prstGeom>
        </p:spPr>
      </p:pic>
    </p:spTree>
    <p:extLst>
      <p:ext uri="{BB962C8B-B14F-4D97-AF65-F5344CB8AC3E}">
        <p14:creationId xmlns:p14="http://schemas.microsoft.com/office/powerpoint/2010/main" val="3248410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D595C-9129-C5CA-AE2D-88CF4C946387}"/>
              </a:ext>
            </a:extLst>
          </p:cNvPr>
          <p:cNvSpPr>
            <a:spLocks noGrp="1"/>
          </p:cNvSpPr>
          <p:nvPr>
            <p:ph type="title"/>
          </p:nvPr>
        </p:nvSpPr>
        <p:spPr/>
        <p:txBody>
          <a:bodyPr/>
          <a:lstStyle/>
          <a:p>
            <a:r>
              <a:rPr lang="en-US" dirty="0"/>
              <a:t>Improving model</a:t>
            </a:r>
            <a:endParaRPr lang="en-GB" dirty="0"/>
          </a:p>
        </p:txBody>
      </p:sp>
      <p:sp>
        <p:nvSpPr>
          <p:cNvPr id="3" name="Text Placeholder 2">
            <a:extLst>
              <a:ext uri="{FF2B5EF4-FFF2-40B4-BE49-F238E27FC236}">
                <a16:creationId xmlns:a16="http://schemas.microsoft.com/office/drawing/2014/main" id="{0769D27B-E54A-6559-C6A8-4B8A2A71FB7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31825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E9ADB-4A3B-31F8-2876-376D97D8D01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AA3ABC67-5EF5-AFEA-EAD6-FDD1759D9D5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203727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FE4D-114C-9554-8BE9-A82CFE2AA1FB}"/>
              </a:ext>
            </a:extLst>
          </p:cNvPr>
          <p:cNvSpPr>
            <a:spLocks noGrp="1"/>
          </p:cNvSpPr>
          <p:nvPr>
            <p:ph type="title"/>
          </p:nvPr>
        </p:nvSpPr>
        <p:spPr/>
        <p:txBody>
          <a:bodyPr/>
          <a:lstStyle/>
          <a:p>
            <a:r>
              <a:rPr lang="en-GB" dirty="0">
                <a:latin typeface="Jumping Unicorn" panose="02000600000000000000" pitchFamily="2" charset="0"/>
              </a:rPr>
              <a:t>Frontend Development</a:t>
            </a:r>
          </a:p>
        </p:txBody>
      </p:sp>
    </p:spTree>
    <p:extLst>
      <p:ext uri="{BB962C8B-B14F-4D97-AF65-F5344CB8AC3E}">
        <p14:creationId xmlns:p14="http://schemas.microsoft.com/office/powerpoint/2010/main" val="1610814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D8D8-61F1-6156-63AE-604AD98510B0}"/>
              </a:ext>
            </a:extLst>
          </p:cNvPr>
          <p:cNvSpPr>
            <a:spLocks noGrp="1"/>
          </p:cNvSpPr>
          <p:nvPr>
            <p:ph type="title"/>
          </p:nvPr>
        </p:nvSpPr>
        <p:spPr/>
        <p:txBody>
          <a:bodyPr/>
          <a:lstStyle/>
          <a:p>
            <a:r>
              <a:rPr lang="en-GB" dirty="0">
                <a:latin typeface="Jumping Unicorn" panose="02000600000000000000" pitchFamily="2" charset="0"/>
              </a:rPr>
              <a:t>Frontend Development Overview</a:t>
            </a:r>
          </a:p>
        </p:txBody>
      </p:sp>
      <p:sp>
        <p:nvSpPr>
          <p:cNvPr id="3" name="Content Placeholder 2">
            <a:extLst>
              <a:ext uri="{FF2B5EF4-FFF2-40B4-BE49-F238E27FC236}">
                <a16:creationId xmlns:a16="http://schemas.microsoft.com/office/drawing/2014/main" id="{107E96CC-057B-CE1E-129E-DFD6352364D1}"/>
              </a:ext>
            </a:extLst>
          </p:cNvPr>
          <p:cNvSpPr>
            <a:spLocks noGrp="1"/>
          </p:cNvSpPr>
          <p:nvPr>
            <p:ph idx="1"/>
          </p:nvPr>
        </p:nvSpPr>
        <p:spPr>
          <a:xfrm>
            <a:off x="838200" y="1825625"/>
            <a:ext cx="10515600" cy="4667250"/>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Purpose of the Frontend:</a:t>
            </a:r>
          </a:p>
          <a:p>
            <a:r>
              <a:rPr lang="en-GB" sz="1800" dirty="0">
                <a:latin typeface="Times New Roman" panose="02020603050405020304" pitchFamily="18" charset="0"/>
                <a:cs typeface="Times New Roman" panose="02020603050405020304" pitchFamily="18" charset="0"/>
              </a:rPr>
              <a:t>User friendly interface</a:t>
            </a:r>
          </a:p>
          <a:p>
            <a:r>
              <a:rPr lang="en-GB" sz="1800" dirty="0">
                <a:latin typeface="Times New Roman" panose="02020603050405020304" pitchFamily="18" charset="0"/>
                <a:cs typeface="Times New Roman" panose="02020603050405020304" pitchFamily="18" charset="0"/>
              </a:rPr>
              <a:t>Visualisation of predictions</a:t>
            </a:r>
          </a:p>
          <a:p>
            <a:r>
              <a:rPr lang="en-GB" sz="1800" dirty="0">
                <a:latin typeface="Times New Roman" panose="02020603050405020304" pitchFamily="18" charset="0"/>
                <a:cs typeface="Times New Roman" panose="02020603050405020304" pitchFamily="18" charset="0"/>
              </a:rPr>
              <a:t>Real time interaction and diagnosis predictions</a:t>
            </a:r>
          </a:p>
          <a:p>
            <a:pPr marL="0" indent="0">
              <a:buNone/>
            </a:pPr>
            <a:r>
              <a:rPr lang="en-GB" sz="1800" b="1" u="sng" dirty="0">
                <a:latin typeface="Times New Roman" panose="02020603050405020304" pitchFamily="18" charset="0"/>
                <a:cs typeface="Times New Roman" panose="02020603050405020304" pitchFamily="18" charset="0"/>
              </a:rPr>
              <a:t>Key Features:</a:t>
            </a:r>
          </a:p>
          <a:p>
            <a:pPr marL="342900" indent="-342900">
              <a:buAutoNum type="arabicPeriod"/>
            </a:pPr>
            <a:r>
              <a:rPr lang="en-GB" sz="1800" dirty="0">
                <a:latin typeface="Times New Roman" panose="02020603050405020304" pitchFamily="18" charset="0"/>
                <a:cs typeface="Times New Roman" panose="02020603050405020304" pitchFamily="18" charset="0"/>
              </a:rPr>
              <a:t>Input form</a:t>
            </a:r>
          </a:p>
          <a:p>
            <a:pPr marL="342900" indent="-342900">
              <a:buAutoNum type="arabicPeriod"/>
            </a:pPr>
            <a:r>
              <a:rPr lang="en-GB" sz="1800" dirty="0">
                <a:latin typeface="Times New Roman" panose="02020603050405020304" pitchFamily="18" charset="0"/>
                <a:cs typeface="Times New Roman" panose="02020603050405020304" pitchFamily="18" charset="0"/>
              </a:rPr>
              <a:t>Prediction Output</a:t>
            </a:r>
          </a:p>
          <a:p>
            <a:pPr marL="342900" indent="-342900">
              <a:buAutoNum type="arabicPeriod"/>
            </a:pPr>
            <a:r>
              <a:rPr lang="en-GB" sz="1800" dirty="0">
                <a:latin typeface="Times New Roman" panose="02020603050405020304" pitchFamily="18" charset="0"/>
                <a:cs typeface="Times New Roman" panose="02020603050405020304" pitchFamily="18" charset="0"/>
              </a:rPr>
              <a:t>LIME explanation</a:t>
            </a:r>
          </a:p>
          <a:p>
            <a:pPr marL="342900" indent="-342900">
              <a:buAutoNum type="arabicPeriod"/>
            </a:pPr>
            <a:r>
              <a:rPr lang="en-GB" sz="1800" dirty="0">
                <a:latin typeface="Times New Roman" panose="02020603050405020304" pitchFamily="18" charset="0"/>
                <a:cs typeface="Times New Roman" panose="02020603050405020304" pitchFamily="18" charset="0"/>
              </a:rPr>
              <a:t>Model Selection</a:t>
            </a:r>
          </a:p>
          <a:p>
            <a:pPr marL="342900" indent="-342900">
              <a:buAutoNum type="arabicPeriod"/>
            </a:pPr>
            <a:r>
              <a:rPr lang="en-GB" sz="1800" dirty="0">
                <a:latin typeface="Times New Roman" panose="02020603050405020304" pitchFamily="18" charset="0"/>
                <a:cs typeface="Times New Roman" panose="02020603050405020304" pitchFamily="18" charset="0"/>
              </a:rPr>
              <a:t>Responsive Design</a:t>
            </a:r>
          </a:p>
          <a:p>
            <a:pPr marL="342900" indent="-342900">
              <a:buAutoNum type="arabicPeriod"/>
            </a:pPr>
            <a:r>
              <a:rPr lang="en-GB" sz="1800" dirty="0">
                <a:latin typeface="Times New Roman" panose="02020603050405020304" pitchFamily="18" charset="0"/>
                <a:cs typeface="Times New Roman" panose="02020603050405020304" pitchFamily="18" charset="0"/>
              </a:rPr>
              <a:t>Advice to manage condition (based on diagnosis)</a:t>
            </a:r>
          </a:p>
          <a:p>
            <a:pPr marL="342900" indent="-342900">
              <a:buAutoNum type="arabicPeriod"/>
            </a:pPr>
            <a:r>
              <a:rPr lang="en-GB" sz="1800" dirty="0">
                <a:latin typeface="Times New Roman" panose="02020603050405020304" pitchFamily="18" charset="0"/>
                <a:cs typeface="Times New Roman" panose="02020603050405020304" pitchFamily="18" charset="0"/>
              </a:rPr>
              <a:t>Updated real world news on diabetes and global prevalence map</a:t>
            </a:r>
          </a:p>
        </p:txBody>
      </p:sp>
    </p:spTree>
    <p:extLst>
      <p:ext uri="{BB962C8B-B14F-4D97-AF65-F5344CB8AC3E}">
        <p14:creationId xmlns:p14="http://schemas.microsoft.com/office/powerpoint/2010/main" val="2592887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B4E5-2B02-F324-2F8E-5ACB2F078280}"/>
              </a:ext>
            </a:extLst>
          </p:cNvPr>
          <p:cNvSpPr>
            <a:spLocks noGrp="1"/>
          </p:cNvSpPr>
          <p:nvPr>
            <p:ph type="title"/>
          </p:nvPr>
        </p:nvSpPr>
        <p:spPr/>
        <p:txBody>
          <a:bodyPr/>
          <a:lstStyle/>
          <a:p>
            <a:r>
              <a:rPr lang="en-GB" dirty="0">
                <a:latin typeface="Jumping Unicorn" panose="02000600000000000000" pitchFamily="2" charset="0"/>
              </a:rPr>
              <a:t>Technologies</a:t>
            </a:r>
          </a:p>
        </p:txBody>
      </p:sp>
      <p:sp>
        <p:nvSpPr>
          <p:cNvPr id="3" name="Content Placeholder 2">
            <a:extLst>
              <a:ext uri="{FF2B5EF4-FFF2-40B4-BE49-F238E27FC236}">
                <a16:creationId xmlns:a16="http://schemas.microsoft.com/office/drawing/2014/main" id="{A8C46988-7E59-226D-CFB8-A4D8D0179095}"/>
              </a:ext>
            </a:extLst>
          </p:cNvPr>
          <p:cNvSpPr>
            <a:spLocks noGrp="1"/>
          </p:cNvSpPr>
          <p:nvPr>
            <p:ph idx="1"/>
          </p:nvPr>
        </p:nvSpPr>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Frontend Framework</a:t>
            </a:r>
          </a:p>
          <a:p>
            <a:r>
              <a:rPr lang="en-GB" sz="1800" dirty="0">
                <a:latin typeface="Times New Roman" panose="02020603050405020304" pitchFamily="18" charset="0"/>
                <a:cs typeface="Times New Roman" panose="02020603050405020304" pitchFamily="18" charset="0"/>
              </a:rPr>
              <a:t>React Native Expo (mobile and web development)</a:t>
            </a:r>
          </a:p>
          <a:p>
            <a:pPr marL="0" indent="0">
              <a:buNone/>
            </a:pPr>
            <a:r>
              <a:rPr lang="en-GB" sz="1800" b="1" u="sng" dirty="0">
                <a:latin typeface="Times New Roman" panose="02020603050405020304" pitchFamily="18" charset="0"/>
                <a:cs typeface="Times New Roman" panose="02020603050405020304" pitchFamily="18" charset="0"/>
              </a:rPr>
              <a:t>Visualisation Libraries</a:t>
            </a:r>
          </a:p>
          <a:p>
            <a:r>
              <a:rPr lang="en-GB" sz="1800" dirty="0">
                <a:latin typeface="Times New Roman" panose="02020603050405020304" pitchFamily="18" charset="0"/>
                <a:cs typeface="Times New Roman" panose="02020603050405020304" pitchFamily="18" charset="0"/>
              </a:rPr>
              <a:t>Chart.js and/or Plotly for displaying LIME explanation and homepage visualisation</a:t>
            </a:r>
          </a:p>
          <a:p>
            <a:pPr marL="0" indent="0">
              <a:buNone/>
            </a:pPr>
            <a:r>
              <a:rPr lang="en-GB" sz="1800" b="1" u="sng" dirty="0">
                <a:latin typeface="Times New Roman" panose="02020603050405020304" pitchFamily="18" charset="0"/>
                <a:cs typeface="Times New Roman" panose="02020603050405020304" pitchFamily="18" charset="0"/>
              </a:rPr>
              <a:t>Backend Integration</a:t>
            </a:r>
          </a:p>
          <a:p>
            <a:r>
              <a:rPr lang="en-GB" sz="1800" dirty="0">
                <a:latin typeface="Times New Roman" panose="02020603050405020304" pitchFamily="18" charset="0"/>
                <a:cs typeface="Times New Roman" panose="02020603050405020304" pitchFamily="18" charset="0"/>
              </a:rPr>
              <a:t>Flask Python Application to connect frontend to ML models and XAI components</a:t>
            </a:r>
          </a:p>
          <a:p>
            <a:pPr marL="0" indent="0">
              <a:buNone/>
            </a:pPr>
            <a:r>
              <a:rPr lang="en-GB" sz="1800" b="1" u="sng" dirty="0">
                <a:latin typeface="Times New Roman" panose="02020603050405020304" pitchFamily="18" charset="0"/>
                <a:cs typeface="Times New Roman" panose="02020603050405020304" pitchFamily="18" charset="0"/>
              </a:rPr>
              <a:t>Deployment</a:t>
            </a:r>
          </a:p>
          <a:p>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720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B2D1-5376-9394-A2EE-84484AD267A1}"/>
              </a:ext>
            </a:extLst>
          </p:cNvPr>
          <p:cNvSpPr>
            <a:spLocks noGrp="1"/>
          </p:cNvSpPr>
          <p:nvPr>
            <p:ph type="title"/>
          </p:nvPr>
        </p:nvSpPr>
        <p:spPr/>
        <p:txBody>
          <a:bodyPr/>
          <a:lstStyle/>
          <a:p>
            <a:r>
              <a:rPr lang="en-GB" dirty="0">
                <a:latin typeface="Jumping Unicorn" panose="02000600000000000000" pitchFamily="2" charset="0"/>
              </a:rPr>
              <a:t>Workflow</a:t>
            </a:r>
          </a:p>
        </p:txBody>
      </p:sp>
      <p:sp>
        <p:nvSpPr>
          <p:cNvPr id="3" name="Content Placeholder 2">
            <a:extLst>
              <a:ext uri="{FF2B5EF4-FFF2-40B4-BE49-F238E27FC236}">
                <a16:creationId xmlns:a16="http://schemas.microsoft.com/office/drawing/2014/main" id="{4B1D5A2D-3F5F-A625-F52F-F221D1004128}"/>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3649366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C63A-38FF-B122-E130-3B3B86B6F9CF}"/>
              </a:ext>
            </a:extLst>
          </p:cNvPr>
          <p:cNvSpPr>
            <a:spLocks noGrp="1"/>
          </p:cNvSpPr>
          <p:nvPr>
            <p:ph type="title"/>
          </p:nvPr>
        </p:nvSpPr>
        <p:spPr/>
        <p:txBody>
          <a:bodyPr/>
          <a:lstStyle/>
          <a:p>
            <a:r>
              <a:rPr lang="en-GB" dirty="0">
                <a:latin typeface="Jumping Unicorn" panose="02000600000000000000" pitchFamily="2" charset="0"/>
              </a:rPr>
              <a:t>Demo</a:t>
            </a:r>
          </a:p>
        </p:txBody>
      </p:sp>
    </p:spTree>
    <p:extLst>
      <p:ext uri="{BB962C8B-B14F-4D97-AF65-F5344CB8AC3E}">
        <p14:creationId xmlns:p14="http://schemas.microsoft.com/office/powerpoint/2010/main" val="29656630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89CC-C1B7-42C9-9828-9DA02B2AD405}"/>
              </a:ext>
            </a:extLst>
          </p:cNvPr>
          <p:cNvSpPr>
            <a:spLocks noGrp="1"/>
          </p:cNvSpPr>
          <p:nvPr>
            <p:ph type="title"/>
          </p:nvPr>
        </p:nvSpPr>
        <p:spPr/>
        <p:txBody>
          <a:bodyPr/>
          <a:lstStyle/>
          <a:p>
            <a:r>
              <a:rPr lang="en-GB" dirty="0">
                <a:latin typeface="Jumping Unicorn" panose="02000600000000000000" pitchFamily="2" charset="0"/>
              </a:rPr>
              <a:t>Video Demo</a:t>
            </a:r>
          </a:p>
        </p:txBody>
      </p:sp>
      <p:sp>
        <p:nvSpPr>
          <p:cNvPr id="3" name="Content Placeholder 2">
            <a:extLst>
              <a:ext uri="{FF2B5EF4-FFF2-40B4-BE49-F238E27FC236}">
                <a16:creationId xmlns:a16="http://schemas.microsoft.com/office/drawing/2014/main" id="{A264D19B-4111-ECB5-597B-9E2A5D0DFE46}"/>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2508217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2B1C-3FD5-1B5F-9B8F-B60D5E729A58}"/>
              </a:ext>
            </a:extLst>
          </p:cNvPr>
          <p:cNvSpPr>
            <a:spLocks noGrp="1"/>
          </p:cNvSpPr>
          <p:nvPr>
            <p:ph type="title"/>
          </p:nvPr>
        </p:nvSpPr>
        <p:spPr>
          <a:xfrm>
            <a:off x="838200" y="365125"/>
            <a:ext cx="5181600" cy="1325563"/>
          </a:xfrm>
        </p:spPr>
        <p:txBody>
          <a:bodyPr/>
          <a:lstStyle/>
          <a:p>
            <a:pPr algn="ctr"/>
            <a:r>
              <a:rPr lang="en-GB" dirty="0">
                <a:latin typeface="Jumping Unicorn" panose="02000600000000000000" pitchFamily="2" charset="0"/>
              </a:rPr>
              <a:t>Objectives</a:t>
            </a:r>
          </a:p>
        </p:txBody>
      </p:sp>
      <p:sp>
        <p:nvSpPr>
          <p:cNvPr id="3" name="Content Placeholder 2">
            <a:extLst>
              <a:ext uri="{FF2B5EF4-FFF2-40B4-BE49-F238E27FC236}">
                <a16:creationId xmlns:a16="http://schemas.microsoft.com/office/drawing/2014/main" id="{D2A7E3D4-E069-7F24-0BEF-E8B6DE04051F}"/>
              </a:ext>
            </a:extLst>
          </p:cNvPr>
          <p:cNvSpPr>
            <a:spLocks noGrp="1"/>
          </p:cNvSpPr>
          <p:nvPr>
            <p:ph sz="half" idx="1"/>
          </p:nvPr>
        </p:nvSpPr>
        <p:spPr/>
        <p:txBody>
          <a:bodyPr>
            <a:normAutofit/>
          </a:bodyPr>
          <a:lstStyle/>
          <a:p>
            <a:pPr marL="457200" indent="-457200">
              <a:buAutoNum type="arabicPeriod"/>
            </a:pPr>
            <a:r>
              <a:rPr lang="en-GB" sz="1800" dirty="0">
                <a:latin typeface="Times New Roman" panose="02020603050405020304" pitchFamily="18" charset="0"/>
                <a:cs typeface="Times New Roman" panose="02020603050405020304" pitchFamily="18" charset="0"/>
              </a:rPr>
              <a:t>To develop accurate ML models for diabetes prediction</a:t>
            </a:r>
          </a:p>
          <a:p>
            <a:pPr marL="457200" indent="-457200">
              <a:buAutoNum type="arabicPeriod"/>
            </a:pPr>
            <a:r>
              <a:rPr lang="en-GB" sz="1800" dirty="0">
                <a:latin typeface="Times New Roman" panose="02020603050405020304" pitchFamily="18" charset="0"/>
                <a:cs typeface="Times New Roman" panose="02020603050405020304" pitchFamily="18" charset="0"/>
              </a:rPr>
              <a:t>To incorporate Explainable AI for interpretability</a:t>
            </a:r>
          </a:p>
          <a:p>
            <a:pPr marL="457200" indent="-457200">
              <a:buAutoNum type="arabicPeriod"/>
            </a:pPr>
            <a:r>
              <a:rPr lang="en-GB" sz="1800" dirty="0">
                <a:latin typeface="Times New Roman" panose="02020603050405020304" pitchFamily="18" charset="0"/>
                <a:cs typeface="Times New Roman" panose="02020603050405020304" pitchFamily="18" charset="0"/>
              </a:rPr>
              <a:t>To help determine the most suitable ML model for diabetes prediction</a:t>
            </a:r>
          </a:p>
          <a:p>
            <a:pPr marL="457200" indent="-457200">
              <a:buAutoNum type="arabicPeriod"/>
            </a:pPr>
            <a:r>
              <a:rPr lang="en-GB" sz="1800" dirty="0">
                <a:latin typeface="Times New Roman" panose="02020603050405020304" pitchFamily="18" charset="0"/>
                <a:cs typeface="Times New Roman" panose="02020603050405020304" pitchFamily="18" charset="0"/>
              </a:rPr>
              <a:t>To provide user friendly predictions for both patients and medical professionals</a:t>
            </a:r>
          </a:p>
        </p:txBody>
      </p:sp>
      <p:sp>
        <p:nvSpPr>
          <p:cNvPr id="4" name="Content Placeholder 3">
            <a:extLst>
              <a:ext uri="{FF2B5EF4-FFF2-40B4-BE49-F238E27FC236}">
                <a16:creationId xmlns:a16="http://schemas.microsoft.com/office/drawing/2014/main" id="{67E301C8-D02C-1FB9-7BE0-8800EC2D419D}"/>
              </a:ext>
            </a:extLst>
          </p:cNvPr>
          <p:cNvSpPr>
            <a:spLocks noGrp="1"/>
          </p:cNvSpPr>
          <p:nvPr>
            <p:ph sz="half" idx="2"/>
          </p:nvPr>
        </p:nvSpPr>
        <p:spPr/>
        <p:txBody>
          <a:bodyPr>
            <a:normAutofit/>
          </a:bodyPr>
          <a:lstStyle/>
          <a:p>
            <a:pPr marL="342900" indent="-342900">
              <a:buAutoNum type="arabicPeriod"/>
            </a:pPr>
            <a:r>
              <a:rPr lang="en-GB" sz="1800" dirty="0">
                <a:latin typeface="Times New Roman" panose="02020603050405020304" pitchFamily="18" charset="0"/>
                <a:cs typeface="Times New Roman" panose="02020603050405020304" pitchFamily="18" charset="0"/>
              </a:rPr>
              <a:t>How effective are machine learning models in predicting diabetes</a:t>
            </a:r>
          </a:p>
          <a:p>
            <a:pPr marL="342900" indent="-342900">
              <a:buAutoNum type="arabicPeriod"/>
            </a:pPr>
            <a:r>
              <a:rPr lang="en-GB" sz="1800" dirty="0">
                <a:latin typeface="Times New Roman" panose="02020603050405020304" pitchFamily="18" charset="0"/>
                <a:cs typeface="Times New Roman" panose="02020603050405020304" pitchFamily="18" charset="0"/>
              </a:rPr>
              <a:t>How can XAI improve the trust and understanding of predictions</a:t>
            </a:r>
          </a:p>
        </p:txBody>
      </p:sp>
      <p:sp>
        <p:nvSpPr>
          <p:cNvPr id="5" name="Title 1">
            <a:extLst>
              <a:ext uri="{FF2B5EF4-FFF2-40B4-BE49-F238E27FC236}">
                <a16:creationId xmlns:a16="http://schemas.microsoft.com/office/drawing/2014/main" id="{6B695BBC-8F1C-5304-0E0D-D6D1B802A993}"/>
              </a:ext>
            </a:extLst>
          </p:cNvPr>
          <p:cNvSpPr txBox="1">
            <a:spLocks/>
          </p:cNvSpPr>
          <p:nvPr/>
        </p:nvSpPr>
        <p:spPr>
          <a:xfrm>
            <a:off x="6172200" y="365125"/>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latin typeface="Jumping Unicorn" panose="02000600000000000000" pitchFamily="2" charset="0"/>
              </a:rPr>
              <a:t>Research Questions</a:t>
            </a:r>
          </a:p>
        </p:txBody>
      </p:sp>
      <p:cxnSp>
        <p:nvCxnSpPr>
          <p:cNvPr id="7" name="Straight Connector 6">
            <a:extLst>
              <a:ext uri="{FF2B5EF4-FFF2-40B4-BE49-F238E27FC236}">
                <a16:creationId xmlns:a16="http://schemas.microsoft.com/office/drawing/2014/main" id="{27340751-AAEE-C73F-E5D3-34BBB645539F}"/>
              </a:ext>
            </a:extLst>
          </p:cNvPr>
          <p:cNvCxnSpPr>
            <a:cxnSpLocks/>
          </p:cNvCxnSpPr>
          <p:nvPr/>
        </p:nvCxnSpPr>
        <p:spPr>
          <a:xfrm flipV="1">
            <a:off x="6072051" y="1027906"/>
            <a:ext cx="0" cy="5354003"/>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84162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0F33-4F06-6D6A-A3A3-2E6DC603D574}"/>
              </a:ext>
            </a:extLst>
          </p:cNvPr>
          <p:cNvSpPr>
            <a:spLocks noGrp="1"/>
          </p:cNvSpPr>
          <p:nvPr>
            <p:ph type="title"/>
          </p:nvPr>
        </p:nvSpPr>
        <p:spPr/>
        <p:txBody>
          <a:bodyPr/>
          <a:lstStyle/>
          <a:p>
            <a:r>
              <a:rPr lang="en-GB" dirty="0">
                <a:latin typeface="Jumping Unicorn" panose="02000600000000000000" pitchFamily="2" charset="0"/>
              </a:rPr>
              <a:t>Challenges and future improvements</a:t>
            </a:r>
          </a:p>
        </p:txBody>
      </p:sp>
    </p:spTree>
    <p:extLst>
      <p:ext uri="{BB962C8B-B14F-4D97-AF65-F5344CB8AC3E}">
        <p14:creationId xmlns:p14="http://schemas.microsoft.com/office/powerpoint/2010/main" val="4212735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C0C9-8C4F-E760-D367-A726FD9204D8}"/>
              </a:ext>
            </a:extLst>
          </p:cNvPr>
          <p:cNvSpPr>
            <a:spLocks noGrp="1"/>
          </p:cNvSpPr>
          <p:nvPr>
            <p:ph type="title"/>
          </p:nvPr>
        </p:nvSpPr>
        <p:spPr/>
        <p:txBody>
          <a:bodyPr/>
          <a:lstStyle/>
          <a:p>
            <a:r>
              <a:rPr lang="en-GB" dirty="0">
                <a:latin typeface="Jumping Unicorn" panose="02000600000000000000" pitchFamily="2" charset="0"/>
              </a:rPr>
              <a:t>Challenges</a:t>
            </a:r>
          </a:p>
        </p:txBody>
      </p:sp>
      <p:sp>
        <p:nvSpPr>
          <p:cNvPr id="3" name="Content Placeholder 2">
            <a:extLst>
              <a:ext uri="{FF2B5EF4-FFF2-40B4-BE49-F238E27FC236}">
                <a16:creationId xmlns:a16="http://schemas.microsoft.com/office/drawing/2014/main" id="{85082A39-D889-A8DB-CA9F-CD3C7A3AA7AD}"/>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378B6130-6B0A-5D46-C51B-5E281F0927B1}"/>
              </a:ext>
            </a:extLst>
          </p:cNvPr>
          <p:cNvSpPr>
            <a:spLocks noGrp="1"/>
          </p:cNvSpPr>
          <p:nvPr>
            <p:ph sz="half" idx="2"/>
          </p:nvPr>
        </p:nvSpPr>
        <p:spPr/>
        <p:txBody>
          <a:bodyPr/>
          <a:lstStyle/>
          <a:p>
            <a:endParaRPr lang="en-GB" dirty="0"/>
          </a:p>
        </p:txBody>
      </p:sp>
    </p:spTree>
    <p:extLst>
      <p:ext uri="{BB962C8B-B14F-4D97-AF65-F5344CB8AC3E}">
        <p14:creationId xmlns:p14="http://schemas.microsoft.com/office/powerpoint/2010/main" val="3500278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4DDB-7DDC-1EB1-2BAC-FE421A32497B}"/>
              </a:ext>
            </a:extLst>
          </p:cNvPr>
          <p:cNvSpPr>
            <a:spLocks noGrp="1"/>
          </p:cNvSpPr>
          <p:nvPr>
            <p:ph type="title"/>
          </p:nvPr>
        </p:nvSpPr>
        <p:spPr/>
        <p:txBody>
          <a:bodyPr/>
          <a:lstStyle/>
          <a:p>
            <a:r>
              <a:rPr lang="en-GB" dirty="0">
                <a:latin typeface="Jumping Unicorn" panose="02000600000000000000" pitchFamily="2" charset="0"/>
              </a:rPr>
              <a:t>Future Improvements</a:t>
            </a:r>
          </a:p>
        </p:txBody>
      </p:sp>
      <p:sp>
        <p:nvSpPr>
          <p:cNvPr id="3" name="Content Placeholder 2">
            <a:extLst>
              <a:ext uri="{FF2B5EF4-FFF2-40B4-BE49-F238E27FC236}">
                <a16:creationId xmlns:a16="http://schemas.microsoft.com/office/drawing/2014/main" id="{D32F2E8C-ABE9-3362-4E7F-61808EC8503D}"/>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4426E673-CE21-01A8-1EE4-A467C3088057}"/>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882379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BF5C-2B5E-F37C-C1B0-A72EDAD7009E}"/>
              </a:ext>
            </a:extLst>
          </p:cNvPr>
          <p:cNvSpPr>
            <a:spLocks noGrp="1"/>
          </p:cNvSpPr>
          <p:nvPr>
            <p:ph type="title"/>
          </p:nvPr>
        </p:nvSpPr>
        <p:spPr>
          <a:xfrm>
            <a:off x="838200" y="2766218"/>
            <a:ext cx="10515600" cy="1325563"/>
          </a:xfrm>
        </p:spPr>
        <p:txBody>
          <a:bodyPr/>
          <a:lstStyle/>
          <a:p>
            <a:r>
              <a:rPr lang="en-GB" dirty="0">
                <a:latin typeface="Jumping Unicorn" panose="02000600000000000000" pitchFamily="2" charset="0"/>
              </a:rPr>
              <a:t>END</a:t>
            </a:r>
          </a:p>
        </p:txBody>
      </p:sp>
    </p:spTree>
    <p:extLst>
      <p:ext uri="{BB962C8B-B14F-4D97-AF65-F5344CB8AC3E}">
        <p14:creationId xmlns:p14="http://schemas.microsoft.com/office/powerpoint/2010/main" val="67883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2B33-651D-D2FB-607F-F451B8B1356C}"/>
              </a:ext>
            </a:extLst>
          </p:cNvPr>
          <p:cNvSpPr>
            <a:spLocks noGrp="1"/>
          </p:cNvSpPr>
          <p:nvPr>
            <p:ph type="title"/>
          </p:nvPr>
        </p:nvSpPr>
        <p:spPr/>
        <p:txBody>
          <a:bodyPr/>
          <a:lstStyle/>
          <a:p>
            <a:r>
              <a:rPr lang="en-GB" dirty="0">
                <a:latin typeface="Jumping Unicorn" panose="02000600000000000000" pitchFamily="2" charset="0"/>
              </a:rPr>
              <a:t>Background and motivations</a:t>
            </a:r>
          </a:p>
        </p:txBody>
      </p:sp>
      <p:sp>
        <p:nvSpPr>
          <p:cNvPr id="3" name="Content Placeholder 2">
            <a:extLst>
              <a:ext uri="{FF2B5EF4-FFF2-40B4-BE49-F238E27FC236}">
                <a16:creationId xmlns:a16="http://schemas.microsoft.com/office/drawing/2014/main" id="{1FC28C8B-4474-1799-9275-57ADB2B9E4BA}"/>
              </a:ext>
            </a:extLst>
          </p:cNvPr>
          <p:cNvSpPr>
            <a:spLocks noGrp="1"/>
          </p:cNvSpPr>
          <p:nvPr>
            <p:ph idx="1"/>
          </p:nvPr>
        </p:nvSpPr>
        <p:spPr>
          <a:xfrm>
            <a:off x="838200" y="1825625"/>
            <a:ext cx="10515600" cy="4836432"/>
          </a:xfrm>
        </p:spPr>
        <p:txBody>
          <a:bodyPr>
            <a:normAutofit fontScale="92500" lnSpcReduction="10000"/>
          </a:bodyPr>
          <a:lstStyle/>
          <a:p>
            <a:pPr marL="0" indent="0">
              <a:buNone/>
            </a:pPr>
            <a:r>
              <a:rPr lang="en-GB" sz="1800" b="1" u="sng" dirty="0">
                <a:latin typeface="Times New Roman" panose="02020603050405020304" pitchFamily="18" charset="0"/>
                <a:cs typeface="Times New Roman" panose="02020603050405020304" pitchFamily="18" charset="0"/>
              </a:rPr>
              <a:t>Global Impact:</a:t>
            </a:r>
          </a:p>
          <a:p>
            <a:r>
              <a:rPr lang="en-GB" sz="1800" dirty="0">
                <a:effectLst/>
                <a:latin typeface="Times New Roman" panose="02020603050405020304" pitchFamily="18" charset="0"/>
                <a:ea typeface="Aptos" panose="020B0004020202020204" pitchFamily="34" charset="0"/>
              </a:rPr>
              <a:t>According to the World Health Organisation, around 830 million people have diabetes, with over half not receiving treatment or a diagnosis. </a:t>
            </a:r>
          </a:p>
          <a:p>
            <a:r>
              <a:rPr lang="en-GB" sz="1800" dirty="0">
                <a:latin typeface="Times New Roman" panose="02020603050405020304" pitchFamily="18" charset="0"/>
                <a:cs typeface="Times New Roman" panose="02020603050405020304" pitchFamily="18" charset="0"/>
              </a:rPr>
              <a:t>Diabetes itself is a leading cause of several other medical issues such as: blindness, kidney failure and cardiovascular disease</a:t>
            </a:r>
          </a:p>
          <a:p>
            <a:pPr marL="0" indent="0">
              <a:buNone/>
            </a:pPr>
            <a:r>
              <a:rPr lang="en-GB" sz="1800" b="1" u="sng" dirty="0">
                <a:latin typeface="Times New Roman" panose="02020603050405020304" pitchFamily="18" charset="0"/>
                <a:cs typeface="Times New Roman" panose="02020603050405020304" pitchFamily="18" charset="0"/>
              </a:rPr>
              <a:t>Importance of Early Detection:</a:t>
            </a:r>
          </a:p>
          <a:p>
            <a:r>
              <a:rPr lang="en-GB" sz="1800" dirty="0">
                <a:latin typeface="Times New Roman" panose="02020603050405020304" pitchFamily="18" charset="0"/>
                <a:cs typeface="Times New Roman" panose="02020603050405020304" pitchFamily="18" charset="0"/>
              </a:rPr>
              <a:t>Early diagnosis reduce the complications diabetes causes on patient health as well as improve the quality of life with more management of lifestyle and other controllable factors</a:t>
            </a:r>
            <a:endParaRPr lang="en-GB" sz="1800" b="1" u="sng" dirty="0">
              <a:latin typeface="Times New Roman" panose="02020603050405020304" pitchFamily="18" charset="0"/>
              <a:cs typeface="Times New Roman" panose="02020603050405020304" pitchFamily="18" charset="0"/>
            </a:endParaRPr>
          </a:p>
          <a:p>
            <a:pPr marL="0" indent="0">
              <a:buNone/>
            </a:pPr>
            <a:r>
              <a:rPr lang="en-GB" sz="1800" b="1" u="sng" dirty="0">
                <a:latin typeface="Times New Roman" panose="02020603050405020304" pitchFamily="18" charset="0"/>
                <a:cs typeface="Times New Roman" panose="02020603050405020304" pitchFamily="18" charset="0"/>
              </a:rPr>
              <a:t>Machine Learning in Healthcare:</a:t>
            </a:r>
          </a:p>
          <a:p>
            <a:r>
              <a:rPr lang="en-GB" sz="1800" dirty="0">
                <a:latin typeface="Times New Roman" panose="02020603050405020304" pitchFamily="18" charset="0"/>
                <a:cs typeface="Times New Roman" panose="02020603050405020304" pitchFamily="18" charset="0"/>
              </a:rPr>
              <a:t>ML can analyse large datasets and establish patterns that correlate to certain diseases or health problems – helping predict diseases with high accuracy using patient data (unique diagnosis)</a:t>
            </a:r>
          </a:p>
          <a:p>
            <a:pPr marL="0" indent="0">
              <a:buNone/>
            </a:pPr>
            <a:r>
              <a:rPr lang="en-GB" sz="1800" b="1" u="sng" dirty="0">
                <a:latin typeface="Times New Roman" panose="02020603050405020304" pitchFamily="18" charset="0"/>
                <a:cs typeface="Times New Roman" panose="02020603050405020304" pitchFamily="18" charset="0"/>
              </a:rPr>
              <a:t>Explainable AI (XAI):</a:t>
            </a:r>
          </a:p>
          <a:p>
            <a:r>
              <a:rPr lang="en-GB" sz="1800" dirty="0">
                <a:latin typeface="Times New Roman" panose="02020603050405020304" pitchFamily="18" charset="0"/>
                <a:cs typeface="Times New Roman" panose="02020603050405020304" pitchFamily="18" charset="0"/>
              </a:rPr>
              <a:t>Healthcare decisions require transparency and trust. Alone, a ml diagnosis/prediction are very “black box” making it less likely to be adopted.</a:t>
            </a:r>
          </a:p>
          <a:p>
            <a:r>
              <a:rPr lang="en-GB" sz="1800" dirty="0">
                <a:latin typeface="Times New Roman" panose="02020603050405020304" pitchFamily="18" charset="0"/>
                <a:cs typeface="Times New Roman" panose="02020603050405020304" pitchFamily="18" charset="0"/>
              </a:rPr>
              <a:t>With explainability factors, a professional is more likely to adopt using ML to support diagnosis given they can clearly see how the model has come to a decision</a:t>
            </a:r>
          </a:p>
        </p:txBody>
      </p:sp>
    </p:spTree>
    <p:extLst>
      <p:ext uri="{BB962C8B-B14F-4D97-AF65-F5344CB8AC3E}">
        <p14:creationId xmlns:p14="http://schemas.microsoft.com/office/powerpoint/2010/main" val="1956922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166C-1133-ECD1-D00A-0C45F1A3B0B1}"/>
              </a:ext>
            </a:extLst>
          </p:cNvPr>
          <p:cNvSpPr>
            <a:spLocks noGrp="1"/>
          </p:cNvSpPr>
          <p:nvPr>
            <p:ph type="title"/>
          </p:nvPr>
        </p:nvSpPr>
        <p:spPr/>
        <p:txBody>
          <a:bodyPr/>
          <a:lstStyle/>
          <a:p>
            <a:r>
              <a:rPr lang="en-GB" dirty="0">
                <a:latin typeface="Jumping Unicorn" panose="02000600000000000000" pitchFamily="2" charset="0"/>
              </a:rPr>
              <a:t>Methodology overview</a:t>
            </a:r>
          </a:p>
        </p:txBody>
      </p:sp>
      <p:sp>
        <p:nvSpPr>
          <p:cNvPr id="3" name="Content Placeholder 2">
            <a:extLst>
              <a:ext uri="{FF2B5EF4-FFF2-40B4-BE49-F238E27FC236}">
                <a16:creationId xmlns:a16="http://schemas.microsoft.com/office/drawing/2014/main" id="{8298CF6D-A2A4-A998-D0DA-6F3EFD7D29BC}"/>
              </a:ext>
            </a:extLst>
          </p:cNvPr>
          <p:cNvSpPr>
            <a:spLocks noGrp="1"/>
          </p:cNvSpPr>
          <p:nvPr>
            <p:ph idx="1"/>
          </p:nvPr>
        </p:nvSpPr>
        <p:spPr>
          <a:xfrm>
            <a:off x="838200" y="1825625"/>
            <a:ext cx="10515600" cy="4827724"/>
          </a:xfrm>
        </p:spPr>
        <p:txBody>
          <a:bodyPr>
            <a:normAutofit fontScale="92500" lnSpcReduction="20000"/>
          </a:bodyPr>
          <a:lstStyle/>
          <a:p>
            <a:pPr marL="0" indent="0">
              <a:buNone/>
            </a:pPr>
            <a:r>
              <a:rPr lang="en-GB" sz="1800" b="1" u="sng" dirty="0">
                <a:latin typeface="Times New Roman" panose="02020603050405020304" pitchFamily="18" charset="0"/>
                <a:cs typeface="Times New Roman" panose="02020603050405020304" pitchFamily="18" charset="0"/>
              </a:rPr>
              <a:t>Data Source:</a:t>
            </a:r>
          </a:p>
          <a:p>
            <a:r>
              <a:rPr lang="en-GB" sz="1800" dirty="0">
                <a:latin typeface="Times New Roman" panose="02020603050405020304" pitchFamily="18" charset="0"/>
                <a:cs typeface="Times New Roman" panose="02020603050405020304" pitchFamily="18" charset="0"/>
              </a:rPr>
              <a:t>Data used – Pima Indians Diabetes Dataset (to find one other dataset to improve model predictions and make the data more universal)</a:t>
            </a:r>
          </a:p>
          <a:p>
            <a:r>
              <a:rPr lang="en-GB" sz="1800" dirty="0">
                <a:latin typeface="Times New Roman" panose="02020603050405020304" pitchFamily="18" charset="0"/>
                <a:cs typeface="Times New Roman" panose="02020603050405020304" pitchFamily="18" charset="0"/>
              </a:rPr>
              <a:t>Key features – pregnancies, glucose, insulin, BMI, skin thickness, blood pressure, diabetes pedigree function, age</a:t>
            </a:r>
          </a:p>
          <a:p>
            <a:pPr marL="0" indent="0">
              <a:buNone/>
            </a:pPr>
            <a:r>
              <a:rPr lang="en-GB" sz="1800" b="1" u="sng" dirty="0">
                <a:latin typeface="Times New Roman" panose="02020603050405020304" pitchFamily="18" charset="0"/>
                <a:cs typeface="Times New Roman" panose="02020603050405020304" pitchFamily="18" charset="0"/>
              </a:rPr>
              <a:t>Preprocessing:</a:t>
            </a:r>
          </a:p>
          <a:p>
            <a:r>
              <a:rPr lang="en-GB" sz="1800" dirty="0">
                <a:latin typeface="Times New Roman" panose="02020603050405020304" pitchFamily="18" charset="0"/>
                <a:cs typeface="Times New Roman" panose="02020603050405020304" pitchFamily="18" charset="0"/>
              </a:rPr>
              <a:t>Data cleaning (outliers – identifying quartiles)</a:t>
            </a:r>
          </a:p>
          <a:p>
            <a:r>
              <a:rPr lang="en-GB" sz="1800" dirty="0">
                <a:latin typeface="Times New Roman" panose="02020603050405020304" pitchFamily="18" charset="0"/>
                <a:cs typeface="Times New Roman" panose="02020603050405020304" pitchFamily="18" charset="0"/>
              </a:rPr>
              <a:t>Separating the independent features and target variables</a:t>
            </a:r>
          </a:p>
          <a:p>
            <a:r>
              <a:rPr lang="en-GB" sz="1800" dirty="0">
                <a:latin typeface="Times New Roman" panose="02020603050405020304" pitchFamily="18" charset="0"/>
                <a:cs typeface="Times New Roman" panose="02020603050405020304" pitchFamily="18" charset="0"/>
              </a:rPr>
              <a:t>Outcome proportionality – checking data is balanced</a:t>
            </a:r>
          </a:p>
          <a:p>
            <a:pPr marL="0" indent="0">
              <a:buNone/>
            </a:pPr>
            <a:r>
              <a:rPr lang="en-GB" sz="1800" b="1" u="sng" dirty="0">
                <a:latin typeface="Times New Roman" panose="02020603050405020304" pitchFamily="18" charset="0"/>
                <a:cs typeface="Times New Roman" panose="02020603050405020304" pitchFamily="18" charset="0"/>
              </a:rPr>
              <a:t>Model Development:</a:t>
            </a:r>
          </a:p>
          <a:p>
            <a:r>
              <a:rPr lang="en-GB" sz="1800" dirty="0">
                <a:latin typeface="Times New Roman" panose="02020603050405020304" pitchFamily="18" charset="0"/>
                <a:cs typeface="Times New Roman" panose="02020603050405020304" pitchFamily="18" charset="0"/>
              </a:rPr>
              <a:t>Logistic Regression</a:t>
            </a:r>
          </a:p>
          <a:p>
            <a:r>
              <a:rPr lang="en-GB" sz="1800" dirty="0">
                <a:latin typeface="Times New Roman" panose="02020603050405020304" pitchFamily="18" charset="0"/>
                <a:cs typeface="Times New Roman" panose="02020603050405020304" pitchFamily="18" charset="0"/>
              </a:rPr>
              <a:t>Random Forest</a:t>
            </a:r>
          </a:p>
          <a:p>
            <a:r>
              <a:rPr lang="en-GB" sz="1800" dirty="0">
                <a:latin typeface="Times New Roman" panose="02020603050405020304" pitchFamily="18" charset="0"/>
                <a:cs typeface="Times New Roman" panose="02020603050405020304" pitchFamily="18" charset="0"/>
              </a:rPr>
              <a:t>Gradient Boosting Model</a:t>
            </a:r>
          </a:p>
          <a:p>
            <a:pPr marL="0" indent="0">
              <a:buNone/>
            </a:pPr>
            <a:r>
              <a:rPr lang="en-GB" sz="1800" b="1" u="sng" dirty="0">
                <a:latin typeface="Times New Roman" panose="02020603050405020304" pitchFamily="18" charset="0"/>
                <a:cs typeface="Times New Roman" panose="02020603050405020304" pitchFamily="18" charset="0"/>
              </a:rPr>
              <a:t>Explainability:</a:t>
            </a:r>
          </a:p>
          <a:p>
            <a:r>
              <a:rPr lang="en-GB" sz="1800" dirty="0">
                <a:latin typeface="Times New Roman" panose="02020603050405020304" pitchFamily="18" charset="0"/>
                <a:cs typeface="Times New Roman" panose="02020603050405020304" pitchFamily="18" charset="0"/>
              </a:rPr>
              <a:t>LIME</a:t>
            </a:r>
          </a:p>
          <a:p>
            <a:r>
              <a:rPr lang="en-GB" sz="1800" dirty="0">
                <a:latin typeface="Times New Roman" panose="02020603050405020304" pitchFamily="18" charset="0"/>
                <a:cs typeface="Times New Roman" panose="02020603050405020304" pitchFamily="18" charset="0"/>
              </a:rPr>
              <a:t>SHAP (possibly)</a:t>
            </a:r>
          </a:p>
        </p:txBody>
      </p:sp>
    </p:spTree>
    <p:extLst>
      <p:ext uri="{BB962C8B-B14F-4D97-AF65-F5344CB8AC3E}">
        <p14:creationId xmlns:p14="http://schemas.microsoft.com/office/powerpoint/2010/main" val="241122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FEE4-3D5B-D040-C177-08A39F2831D1}"/>
              </a:ext>
            </a:extLst>
          </p:cNvPr>
          <p:cNvSpPr>
            <a:spLocks noGrp="1"/>
          </p:cNvSpPr>
          <p:nvPr>
            <p:ph type="title"/>
          </p:nvPr>
        </p:nvSpPr>
        <p:spPr/>
        <p:txBody>
          <a:bodyPr/>
          <a:lstStyle/>
          <a:p>
            <a:r>
              <a:rPr lang="en-GB" dirty="0">
                <a:latin typeface="Jumping Unicorn" panose="02000600000000000000" pitchFamily="2" charset="0"/>
              </a:rPr>
              <a:t>Pre-processing</a:t>
            </a:r>
          </a:p>
        </p:txBody>
      </p:sp>
    </p:spTree>
    <p:extLst>
      <p:ext uri="{BB962C8B-B14F-4D97-AF65-F5344CB8AC3E}">
        <p14:creationId xmlns:p14="http://schemas.microsoft.com/office/powerpoint/2010/main" val="159982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FD5C-6647-3E25-2B45-C861EBE643A6}"/>
              </a:ext>
            </a:extLst>
          </p:cNvPr>
          <p:cNvSpPr>
            <a:spLocks noGrp="1"/>
          </p:cNvSpPr>
          <p:nvPr>
            <p:ph type="title"/>
          </p:nvPr>
        </p:nvSpPr>
        <p:spPr/>
        <p:txBody>
          <a:bodyPr/>
          <a:lstStyle/>
          <a:p>
            <a:r>
              <a:rPr lang="en-GB" dirty="0">
                <a:latin typeface="Jumping Unicorn" panose="02000600000000000000" pitchFamily="2" charset="0"/>
              </a:rPr>
              <a:t>Key steps</a:t>
            </a:r>
          </a:p>
        </p:txBody>
      </p:sp>
      <p:sp>
        <p:nvSpPr>
          <p:cNvPr id="3" name="Content Placeholder 2">
            <a:extLst>
              <a:ext uri="{FF2B5EF4-FFF2-40B4-BE49-F238E27FC236}">
                <a16:creationId xmlns:a16="http://schemas.microsoft.com/office/drawing/2014/main" id="{0B1E0196-9529-A894-1828-AF0E6BCC4327}"/>
              </a:ext>
            </a:extLst>
          </p:cNvPr>
          <p:cNvSpPr>
            <a:spLocks noGrp="1"/>
          </p:cNvSpPr>
          <p:nvPr>
            <p:ph idx="1"/>
          </p:nvPr>
        </p:nvSpPr>
        <p:spPr/>
        <p:txBody>
          <a:bodyPr>
            <a:normAutofit/>
          </a:bodyPr>
          <a:lstStyle/>
          <a:p>
            <a:pPr marL="514350" indent="-514350">
              <a:buAutoNum type="arabicPeriod"/>
            </a:pPr>
            <a:r>
              <a:rPr lang="en-GB" sz="1800" dirty="0">
                <a:latin typeface="Times New Roman" panose="02020603050405020304" pitchFamily="18" charset="0"/>
                <a:cs typeface="Times New Roman" panose="02020603050405020304" pitchFamily="18" charset="0"/>
              </a:rPr>
              <a:t>Handling Missing Data</a:t>
            </a:r>
          </a:p>
          <a:p>
            <a:pPr marL="514350" indent="-514350">
              <a:buAutoNum type="arabicPeriod"/>
            </a:pPr>
            <a:r>
              <a:rPr lang="en-GB" sz="1800" dirty="0">
                <a:latin typeface="Times New Roman" panose="02020603050405020304" pitchFamily="18" charset="0"/>
                <a:cs typeface="Times New Roman" panose="02020603050405020304" pitchFamily="18" charset="0"/>
              </a:rPr>
              <a:t>Removing/Managing outliers</a:t>
            </a:r>
          </a:p>
          <a:p>
            <a:pPr marL="514350" indent="-514350">
              <a:buAutoNum type="arabicPeriod"/>
            </a:pPr>
            <a:r>
              <a:rPr lang="en-GB" sz="1800" dirty="0">
                <a:latin typeface="Times New Roman" panose="02020603050405020304" pitchFamily="18" charset="0"/>
                <a:cs typeface="Times New Roman" panose="02020603050405020304" pitchFamily="18" charset="0"/>
              </a:rPr>
              <a:t>Removing Duplicates</a:t>
            </a:r>
          </a:p>
          <a:p>
            <a:pPr marL="514350" indent="-514350">
              <a:buAutoNum type="arabicPeriod"/>
            </a:pPr>
            <a:r>
              <a:rPr lang="en-GB" sz="1800" dirty="0">
                <a:latin typeface="Times New Roman" panose="02020603050405020304" pitchFamily="18" charset="0"/>
                <a:cs typeface="Times New Roman" panose="02020603050405020304" pitchFamily="18" charset="0"/>
              </a:rPr>
              <a:t>Standardising Data</a:t>
            </a:r>
          </a:p>
          <a:p>
            <a:pPr marL="0" indent="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666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4524B-318A-7C2E-1184-EA2A3166B535}"/>
              </a:ext>
            </a:extLst>
          </p:cNvPr>
          <p:cNvSpPr>
            <a:spLocks noGrp="1"/>
          </p:cNvSpPr>
          <p:nvPr>
            <p:ph type="title"/>
          </p:nvPr>
        </p:nvSpPr>
        <p:spPr/>
        <p:txBody>
          <a:bodyPr/>
          <a:lstStyle/>
          <a:p>
            <a:r>
              <a:rPr lang="en-US" dirty="0">
                <a:cs typeface="Times New Roman" panose="02020603050405020304" pitchFamily="18" charset="0"/>
              </a:rPr>
              <a:t>Box Plot – Outliers</a:t>
            </a:r>
            <a:endParaRPr lang="en-GB" dirty="0">
              <a:cs typeface="Times New Roman" panose="02020603050405020304" pitchFamily="18" charset="0"/>
            </a:endParaRPr>
          </a:p>
        </p:txBody>
      </p:sp>
      <p:sp>
        <p:nvSpPr>
          <p:cNvPr id="11" name="TextBox 10">
            <a:extLst>
              <a:ext uri="{FF2B5EF4-FFF2-40B4-BE49-F238E27FC236}">
                <a16:creationId xmlns:a16="http://schemas.microsoft.com/office/drawing/2014/main" id="{34E2E9B5-B21E-9C66-40CB-7CDF01838104}"/>
              </a:ext>
            </a:extLst>
          </p:cNvPr>
          <p:cNvSpPr txBox="1"/>
          <p:nvPr/>
        </p:nvSpPr>
        <p:spPr>
          <a:xfrm>
            <a:off x="2155648" y="2909888"/>
            <a:ext cx="1917700" cy="1477328"/>
          </a:xfrm>
          <a:prstGeom prst="rect">
            <a:avLst/>
          </a:prstGeom>
          <a:noFill/>
        </p:spPr>
        <p:txBody>
          <a:bodyPr wrap="square" rtlCol="0">
            <a:spAutoFit/>
          </a:bodyPr>
          <a:lstStyle/>
          <a:p>
            <a:r>
              <a:rPr lang="en-US" u="sng" dirty="0">
                <a:latin typeface="Times New Roman" panose="02020603050405020304" pitchFamily="18" charset="0"/>
                <a:cs typeface="Times New Roman" panose="02020603050405020304" pitchFamily="18" charset="0"/>
              </a:rPr>
              <a:t>Have Outliers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Insulin</a:t>
            </a:r>
            <a:endParaRPr lang="en-GB"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BMI</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Blood Pressure</a:t>
            </a:r>
          </a:p>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Pregnancies</a:t>
            </a:r>
          </a:p>
        </p:txBody>
      </p:sp>
      <p:pic>
        <p:nvPicPr>
          <p:cNvPr id="25" name="Picture 24" descr="A screenshot of a graph&#10;&#10;AI-generated content may be incorrect.">
            <a:extLst>
              <a:ext uri="{FF2B5EF4-FFF2-40B4-BE49-F238E27FC236}">
                <a16:creationId xmlns:a16="http://schemas.microsoft.com/office/drawing/2014/main" id="{0C2FB07D-EEC7-62B7-919F-0163015849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0796" y="0"/>
            <a:ext cx="6801204" cy="6858000"/>
          </a:xfrm>
          <a:prstGeom prst="rect">
            <a:avLst/>
          </a:prstGeom>
        </p:spPr>
      </p:pic>
    </p:spTree>
    <p:extLst>
      <p:ext uri="{BB962C8B-B14F-4D97-AF65-F5344CB8AC3E}">
        <p14:creationId xmlns:p14="http://schemas.microsoft.com/office/powerpoint/2010/main" val="598535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0D147-F4D8-F34D-1F17-51C48A7C96E9}"/>
              </a:ext>
            </a:extLst>
          </p:cNvPr>
          <p:cNvSpPr>
            <a:spLocks noGrp="1"/>
          </p:cNvSpPr>
          <p:nvPr>
            <p:ph type="title"/>
          </p:nvPr>
        </p:nvSpPr>
        <p:spPr/>
        <p:txBody>
          <a:bodyPr/>
          <a:lstStyle/>
          <a:p>
            <a:r>
              <a:rPr lang="en-US" dirty="0">
                <a:cs typeface="Times New Roman" panose="02020603050405020304" pitchFamily="18" charset="0"/>
              </a:rPr>
              <a:t>Missing Data</a:t>
            </a:r>
            <a:endParaRPr lang="en-GB"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2A407B58-9D12-6268-B715-3AEF61149B9B}"/>
              </a:ext>
            </a:extLst>
          </p:cNvPr>
          <p:cNvSpPr>
            <a:spLocks noGrp="1"/>
          </p:cNvSpPr>
          <p:nvPr>
            <p:ph idx="1"/>
          </p:nvPr>
        </p:nvSpPr>
        <p:spPr>
          <a:xfrm>
            <a:off x="838200" y="1825625"/>
            <a:ext cx="5803900" cy="4351338"/>
          </a:xfrm>
        </p:spPr>
        <p:txBody>
          <a:bodyPr>
            <a:normAutofit lnSpcReduction="10000"/>
          </a:bodyPr>
          <a:lstStyle/>
          <a:p>
            <a:r>
              <a:rPr lang="en-US" dirty="0">
                <a:latin typeface="Times New Roman" panose="02020603050405020304" pitchFamily="18" charset="0"/>
                <a:cs typeface="Times New Roman" panose="02020603050405020304" pitchFamily="18" charset="0"/>
              </a:rPr>
              <a:t>We can drop the null values from </a:t>
            </a:r>
            <a:r>
              <a:rPr lang="en-US" u="sng" dirty="0">
                <a:latin typeface="Times New Roman" panose="02020603050405020304" pitchFamily="18" charset="0"/>
                <a:cs typeface="Times New Roman" panose="02020603050405020304" pitchFamily="18" charset="0"/>
              </a:rPr>
              <a:t>Glucose, Blood Pressure</a:t>
            </a:r>
            <a:r>
              <a:rPr lang="en-US" dirty="0">
                <a:latin typeface="Times New Roman" panose="02020603050405020304" pitchFamily="18" charset="0"/>
                <a:cs typeface="Times New Roman" panose="02020603050405020304" pitchFamily="18" charset="0"/>
              </a:rPr>
              <a:t> and </a:t>
            </a:r>
            <a:r>
              <a:rPr lang="en-US" u="sng" dirty="0">
                <a:latin typeface="Times New Roman" panose="02020603050405020304" pitchFamily="18" charset="0"/>
                <a:cs typeface="Times New Roman" panose="02020603050405020304" pitchFamily="18" charset="0"/>
              </a:rPr>
              <a:t>BMI</a:t>
            </a:r>
            <a:r>
              <a:rPr lang="en-US" dirty="0">
                <a:latin typeface="Times New Roman" panose="02020603050405020304" pitchFamily="18" charset="0"/>
                <a:cs typeface="Times New Roman" panose="02020603050405020304" pitchFamily="18" charset="0"/>
              </a:rPr>
              <a:t> as it is a small potion that will still leave plenty of data for preprocessing and using to train and test the models</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Outcome having 65% is not an issue since it just means that 65% of the diagnosis were 0 (non-diabetic)</a:t>
            </a:r>
          </a:p>
          <a:p>
            <a:r>
              <a:rPr lang="en-GB" dirty="0">
                <a:latin typeface="Times New Roman" panose="02020603050405020304" pitchFamily="18" charset="0"/>
                <a:cs typeface="Times New Roman" panose="02020603050405020304" pitchFamily="18" charset="0"/>
              </a:rPr>
              <a:t>Pregnancies, Insulin and Skin thickness will be handled instead of being removed.</a:t>
            </a: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1E11052-EFCE-0F3E-3A0F-7F547DCA7DD9}"/>
              </a:ext>
            </a:extLst>
          </p:cNvPr>
          <p:cNvPicPr>
            <a:picLocks noChangeAspect="1"/>
          </p:cNvPicPr>
          <p:nvPr/>
        </p:nvPicPr>
        <p:blipFill>
          <a:blip r:embed="rId2"/>
          <a:stretch>
            <a:fillRect/>
          </a:stretch>
        </p:blipFill>
        <p:spPr>
          <a:xfrm>
            <a:off x="6875951" y="2478825"/>
            <a:ext cx="4477849" cy="3044938"/>
          </a:xfrm>
          <a:prstGeom prst="rect">
            <a:avLst/>
          </a:prstGeom>
        </p:spPr>
      </p:pic>
    </p:spTree>
    <p:extLst>
      <p:ext uri="{BB962C8B-B14F-4D97-AF65-F5344CB8AC3E}">
        <p14:creationId xmlns:p14="http://schemas.microsoft.com/office/powerpoint/2010/main" val="21031997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757</TotalTime>
  <Words>1424</Words>
  <Application>Microsoft Office PowerPoint</Application>
  <PresentationFormat>Widescreen</PresentationFormat>
  <Paragraphs>159</Paragraphs>
  <Slides>33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Aptos</vt:lpstr>
      <vt:lpstr>Aptos Display</vt:lpstr>
      <vt:lpstr>Arial</vt:lpstr>
      <vt:lpstr>Jumping Unicorn</vt:lpstr>
      <vt:lpstr>Times New Roman</vt:lpstr>
      <vt:lpstr>Office Theme</vt:lpstr>
      <vt:lpstr>Diabetes Prediction with Machine Learning ML and Explainable AI (XAI) </vt:lpstr>
      <vt:lpstr>Introduction</vt:lpstr>
      <vt:lpstr>Objectives</vt:lpstr>
      <vt:lpstr>Background and motivations</vt:lpstr>
      <vt:lpstr>Methodology overview</vt:lpstr>
      <vt:lpstr>Pre-processing</vt:lpstr>
      <vt:lpstr>Key steps</vt:lpstr>
      <vt:lpstr>Box Plot – Outliers</vt:lpstr>
      <vt:lpstr>Missing Data</vt:lpstr>
      <vt:lpstr>Handling Missing Data</vt:lpstr>
      <vt:lpstr>Handling the outliers</vt:lpstr>
      <vt:lpstr>Data Standardisation</vt:lpstr>
      <vt:lpstr>Machine Learning Models</vt:lpstr>
      <vt:lpstr>Logistic Regression</vt:lpstr>
      <vt:lpstr>Random Forest</vt:lpstr>
      <vt:lpstr>Gradient Boosting Model</vt:lpstr>
      <vt:lpstr>Explainable AI implementation</vt:lpstr>
      <vt:lpstr>Local interpretable Model Agnostic Explanations</vt:lpstr>
      <vt:lpstr>Logistic Regression and LIME</vt:lpstr>
      <vt:lpstr>Random Forest and LIME</vt:lpstr>
      <vt:lpstr>Gradient Boosting Model and LIME</vt:lpstr>
      <vt:lpstr>Improving model</vt:lpstr>
      <vt:lpstr>PowerPoint Presentation</vt:lpstr>
      <vt:lpstr>Frontend Development</vt:lpstr>
      <vt:lpstr>Frontend Development Overview</vt:lpstr>
      <vt:lpstr>Technologies</vt:lpstr>
      <vt:lpstr>Workflow</vt:lpstr>
      <vt:lpstr>Demo</vt:lpstr>
      <vt:lpstr>Video Demo</vt:lpstr>
      <vt:lpstr>Challenges and future improvements</vt:lpstr>
      <vt:lpstr>Challenges</vt:lpstr>
      <vt:lpstr>Future Improvements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Tayyeba Sadaq</dc:creator>
  <cp:lastModifiedBy>Tayyeba Sadaq</cp:lastModifiedBy>
  <cp:revision>3</cp:revision>
  <dcterms:created xsi:type="dcterms:W3CDTF">2025-02-04T09:32:11Z</dcterms:created>
  <dcterms:modified xsi:type="dcterms:W3CDTF">2025-02-16T18:04:30Z</dcterms:modified>
</cp:coreProperties>
</file>