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3870" autoAdjust="0"/>
  </p:normalViewPr>
  <p:slideViewPr>
    <p:cSldViewPr snapToGrid="0">
      <p:cViewPr>
        <p:scale>
          <a:sx n="50" d="100"/>
          <a:sy n="50" d="100"/>
        </p:scale>
        <p:origin x="1758" y="-2268"/>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6CC95-0DBE-4CD7-89B3-7ACCE4BCDAF1}" type="datetimeFigureOut">
              <a:rPr lang="en-GB" smtClean="0"/>
              <a:t>27/02/2025</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22A03-6BA4-4F0D-847B-02F3649E7A67}" type="slidenum">
              <a:rPr lang="en-GB" smtClean="0"/>
              <a:t>‹#›</a:t>
            </a:fld>
            <a:endParaRPr lang="en-GB"/>
          </a:p>
        </p:txBody>
      </p:sp>
    </p:spTree>
    <p:extLst>
      <p:ext uri="{BB962C8B-B14F-4D97-AF65-F5344CB8AC3E}">
        <p14:creationId xmlns:p14="http://schemas.microsoft.com/office/powerpoint/2010/main" val="4249463162"/>
      </p:ext>
    </p:extLst>
  </p:cSld>
  <p:clrMap bg1="lt1" tx1="dk1" bg2="lt2" tx2="dk2" accent1="accent1" accent2="accent2" accent3="accent3" accent4="accent4" accent5="accent5" accent6="accent6" hlink="hlink" folHlink="folHlink"/>
  <p:notesStyle>
    <a:lvl1pPr marL="0" algn="l" defTabSz="2479412" rtl="0" eaLnBrk="1" latinLnBrk="0" hangingPunct="1">
      <a:defRPr sz="3253" kern="1200">
        <a:solidFill>
          <a:schemeClr val="tx1"/>
        </a:solidFill>
        <a:latin typeface="+mn-lt"/>
        <a:ea typeface="+mn-ea"/>
        <a:cs typeface="+mn-cs"/>
      </a:defRPr>
    </a:lvl1pPr>
    <a:lvl2pPr marL="1239707" algn="l" defTabSz="2479412" rtl="0" eaLnBrk="1" latinLnBrk="0" hangingPunct="1">
      <a:defRPr sz="3253" kern="1200">
        <a:solidFill>
          <a:schemeClr val="tx1"/>
        </a:solidFill>
        <a:latin typeface="+mn-lt"/>
        <a:ea typeface="+mn-ea"/>
        <a:cs typeface="+mn-cs"/>
      </a:defRPr>
    </a:lvl2pPr>
    <a:lvl3pPr marL="2479412" algn="l" defTabSz="2479412" rtl="0" eaLnBrk="1" latinLnBrk="0" hangingPunct="1">
      <a:defRPr sz="3253" kern="1200">
        <a:solidFill>
          <a:schemeClr val="tx1"/>
        </a:solidFill>
        <a:latin typeface="+mn-lt"/>
        <a:ea typeface="+mn-ea"/>
        <a:cs typeface="+mn-cs"/>
      </a:defRPr>
    </a:lvl3pPr>
    <a:lvl4pPr marL="3719119" algn="l" defTabSz="2479412" rtl="0" eaLnBrk="1" latinLnBrk="0" hangingPunct="1">
      <a:defRPr sz="3253" kern="1200">
        <a:solidFill>
          <a:schemeClr val="tx1"/>
        </a:solidFill>
        <a:latin typeface="+mn-lt"/>
        <a:ea typeface="+mn-ea"/>
        <a:cs typeface="+mn-cs"/>
      </a:defRPr>
    </a:lvl4pPr>
    <a:lvl5pPr marL="4958825" algn="l" defTabSz="2479412" rtl="0" eaLnBrk="1" latinLnBrk="0" hangingPunct="1">
      <a:defRPr sz="3253" kern="1200">
        <a:solidFill>
          <a:schemeClr val="tx1"/>
        </a:solidFill>
        <a:latin typeface="+mn-lt"/>
        <a:ea typeface="+mn-ea"/>
        <a:cs typeface="+mn-cs"/>
      </a:defRPr>
    </a:lvl5pPr>
    <a:lvl6pPr marL="6198531" algn="l" defTabSz="2479412" rtl="0" eaLnBrk="1" latinLnBrk="0" hangingPunct="1">
      <a:defRPr sz="3253" kern="1200">
        <a:solidFill>
          <a:schemeClr val="tx1"/>
        </a:solidFill>
        <a:latin typeface="+mn-lt"/>
        <a:ea typeface="+mn-ea"/>
        <a:cs typeface="+mn-cs"/>
      </a:defRPr>
    </a:lvl6pPr>
    <a:lvl7pPr marL="7438237" algn="l" defTabSz="2479412" rtl="0" eaLnBrk="1" latinLnBrk="0" hangingPunct="1">
      <a:defRPr sz="3253" kern="1200">
        <a:solidFill>
          <a:schemeClr val="tx1"/>
        </a:solidFill>
        <a:latin typeface="+mn-lt"/>
        <a:ea typeface="+mn-ea"/>
        <a:cs typeface="+mn-cs"/>
      </a:defRPr>
    </a:lvl7pPr>
    <a:lvl8pPr marL="8677942" algn="l" defTabSz="2479412" rtl="0" eaLnBrk="1" latinLnBrk="0" hangingPunct="1">
      <a:defRPr sz="3253" kern="1200">
        <a:solidFill>
          <a:schemeClr val="tx1"/>
        </a:solidFill>
        <a:latin typeface="+mn-lt"/>
        <a:ea typeface="+mn-ea"/>
        <a:cs typeface="+mn-cs"/>
      </a:defRPr>
    </a:lvl8pPr>
    <a:lvl9pPr marL="9917649" algn="l" defTabSz="2479412" rtl="0" eaLnBrk="1" latinLnBrk="0" hangingPunct="1">
      <a:defRPr sz="325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E22A03-6BA4-4F0D-847B-02F3649E7A67}" type="slidenum">
              <a:rPr lang="en-GB" smtClean="0"/>
              <a:t>1</a:t>
            </a:fld>
            <a:endParaRPr lang="en-GB"/>
          </a:p>
        </p:txBody>
      </p:sp>
    </p:spTree>
    <p:extLst>
      <p:ext uri="{BB962C8B-B14F-4D97-AF65-F5344CB8AC3E}">
        <p14:creationId xmlns:p14="http://schemas.microsoft.com/office/powerpoint/2010/main" val="242748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6424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58396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425699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56569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4927F-ADE1-49CD-A2B9-CD8CCD18392F}"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1230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4927F-ADE1-49CD-A2B9-CD8CCD18392F}" type="datetimeFigureOut">
              <a:rPr lang="en-GB" smtClean="0"/>
              <a:t>27/02/2025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402422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4927F-ADE1-49CD-A2B9-CD8CCD18392F}" type="datetimeFigureOut">
              <a:rPr lang="en-GB" smtClean="0"/>
              <a:t>27/02/2025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760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4927F-ADE1-49CD-A2B9-CD8CCD18392F}" type="datetimeFigureOut">
              <a:rPr lang="en-GB" smtClean="0"/>
              <a:t>27/02/2025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92839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4927F-ADE1-49CD-A2B9-CD8CCD18392F}" type="datetimeFigureOut">
              <a:rPr lang="en-GB" smtClean="0"/>
              <a:t>27/02/2025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33039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27/02/2025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88526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27/02/2025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79335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49E4927F-ADE1-49CD-A2B9-CD8CCD18392F}" type="datetimeFigureOut">
              <a:rPr lang="en-GB" smtClean="0"/>
              <a:t>27/02/2025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7D3C2F57-E5FD-4BA7-BAE9-678B41A9C481}" type="slidenum">
              <a:rPr lang="en-GB" smtClean="0"/>
              <a:t>‹#›</a:t>
            </a:fld>
            <a:endParaRPr lang="en-GB"/>
          </a:p>
        </p:txBody>
      </p:sp>
    </p:spTree>
    <p:extLst>
      <p:ext uri="{BB962C8B-B14F-4D97-AF65-F5344CB8AC3E}">
        <p14:creationId xmlns:p14="http://schemas.microsoft.com/office/powerpoint/2010/main" val="37808460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E80463E-F0A4-B4A9-F82F-15D5A941301A}"/>
              </a:ext>
            </a:extLst>
          </p:cNvPr>
          <p:cNvGrpSpPr/>
          <p:nvPr/>
        </p:nvGrpSpPr>
        <p:grpSpPr>
          <a:xfrm>
            <a:off x="9113410" y="10988892"/>
            <a:ext cx="5870599" cy="11145549"/>
            <a:chOff x="16208997" y="9525001"/>
            <a:chExt cx="4746001" cy="8937183"/>
          </a:xfrm>
        </p:grpSpPr>
        <p:sp>
          <p:nvSpPr>
            <p:cNvPr id="35" name="Rectangle 34">
              <a:extLst>
                <a:ext uri="{FF2B5EF4-FFF2-40B4-BE49-F238E27FC236}">
                  <a16:creationId xmlns:a16="http://schemas.microsoft.com/office/drawing/2014/main" id="{73682A8B-D1AD-680A-718D-AA22EBDB4062}"/>
                </a:ext>
              </a:extLst>
            </p:cNvPr>
            <p:cNvSpPr/>
            <p:nvPr/>
          </p:nvSpPr>
          <p:spPr>
            <a:xfrm>
              <a:off x="16208997" y="9525001"/>
              <a:ext cx="4746001" cy="89371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descr="A diagram of a data processing process&#10;&#10;AI-generated content may be incorrect.">
              <a:extLst>
                <a:ext uri="{FF2B5EF4-FFF2-40B4-BE49-F238E27FC236}">
                  <a16:creationId xmlns:a16="http://schemas.microsoft.com/office/drawing/2014/main" id="{3AEB08B1-9753-9B58-9464-45B883CF7A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33038" y="9723847"/>
              <a:ext cx="4545748" cy="8088647"/>
            </a:xfrm>
            <a:prstGeom prst="rect">
              <a:avLst/>
            </a:prstGeom>
            <a:ln>
              <a:noFill/>
            </a:ln>
          </p:spPr>
        </p:pic>
        <p:sp>
          <p:nvSpPr>
            <p:cNvPr id="31" name="TextBox 30">
              <a:extLst>
                <a:ext uri="{FF2B5EF4-FFF2-40B4-BE49-F238E27FC236}">
                  <a16:creationId xmlns:a16="http://schemas.microsoft.com/office/drawing/2014/main" id="{CE908BC2-76EE-9293-A5B4-483D314045AC}"/>
                </a:ext>
              </a:extLst>
            </p:cNvPr>
            <p:cNvSpPr txBox="1"/>
            <p:nvPr/>
          </p:nvSpPr>
          <p:spPr>
            <a:xfrm>
              <a:off x="16671556" y="17945470"/>
              <a:ext cx="3771958" cy="370191"/>
            </a:xfrm>
            <a:prstGeom prst="rect">
              <a:avLst/>
            </a:prstGeom>
            <a:solidFill>
              <a:schemeClr val="accent3">
                <a:lumMod val="20000"/>
                <a:lumOff val="80000"/>
              </a:schemeClr>
            </a:solidFill>
            <a:ln>
              <a:noFill/>
            </a:ln>
          </p:spPr>
          <p:txBody>
            <a:bodyPr wrap="square">
              <a:spAutoFit/>
            </a:bodyPr>
            <a:lstStyle/>
            <a:p>
              <a:pPr algn="ctr"/>
              <a:r>
                <a:rPr lang="en-GB" sz="2400" dirty="0">
                  <a:latin typeface="Calibri" panose="020F0502020204030204" pitchFamily="34" charset="0"/>
                  <a:cs typeface="Calibri" panose="020F0502020204030204" pitchFamily="34" charset="0"/>
                </a:rPr>
                <a:t>Figure 2: Methodology</a:t>
              </a:r>
            </a:p>
          </p:txBody>
        </p:sp>
      </p:grpSp>
      <p:grpSp>
        <p:nvGrpSpPr>
          <p:cNvPr id="12" name="Group 11">
            <a:extLst>
              <a:ext uri="{FF2B5EF4-FFF2-40B4-BE49-F238E27FC236}">
                <a16:creationId xmlns:a16="http://schemas.microsoft.com/office/drawing/2014/main" id="{06C1A1A8-8559-4707-D248-0B7FDDC5B275}"/>
              </a:ext>
            </a:extLst>
          </p:cNvPr>
          <p:cNvGrpSpPr/>
          <p:nvPr/>
        </p:nvGrpSpPr>
        <p:grpSpPr>
          <a:xfrm>
            <a:off x="14511775" y="16940295"/>
            <a:ext cx="6286041" cy="6558223"/>
            <a:chOff x="9250959" y="15577641"/>
            <a:chExt cx="6816003" cy="7035947"/>
          </a:xfrm>
        </p:grpSpPr>
        <p:pic>
          <p:nvPicPr>
            <p:cNvPr id="19" name="Picture 18" descr="A graph with blue squares&#10;&#10;AI-generated content may be incorrect.">
              <a:extLst>
                <a:ext uri="{FF2B5EF4-FFF2-40B4-BE49-F238E27FC236}">
                  <a16:creationId xmlns:a16="http://schemas.microsoft.com/office/drawing/2014/main" id="{3CECD481-8E0A-EE18-1175-B3F4FCC3265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66400" t="2033" r="463" b="2522"/>
            <a:stretch/>
          </p:blipFill>
          <p:spPr>
            <a:xfrm>
              <a:off x="9291235" y="15577641"/>
              <a:ext cx="6775727" cy="6505218"/>
            </a:xfrm>
            <a:prstGeom prst="rect">
              <a:avLst/>
            </a:prstGeom>
            <a:ln>
              <a:noFill/>
            </a:ln>
          </p:spPr>
        </p:pic>
        <p:sp>
          <p:nvSpPr>
            <p:cNvPr id="2" name="TextBox 1">
              <a:extLst>
                <a:ext uri="{FF2B5EF4-FFF2-40B4-BE49-F238E27FC236}">
                  <a16:creationId xmlns:a16="http://schemas.microsoft.com/office/drawing/2014/main" id="{468A6632-0BA9-DAF1-D87F-FC51B50C3888}"/>
                </a:ext>
              </a:extLst>
            </p:cNvPr>
            <p:cNvSpPr txBox="1"/>
            <p:nvPr/>
          </p:nvSpPr>
          <p:spPr>
            <a:xfrm>
              <a:off x="9250959" y="22132705"/>
              <a:ext cx="6816002" cy="480883"/>
            </a:xfrm>
            <a:prstGeom prst="rect">
              <a:avLst/>
            </a:prstGeom>
            <a:solidFill>
              <a:schemeClr val="accent3">
                <a:lumMod val="20000"/>
                <a:lumOff val="80000"/>
              </a:schemeClr>
            </a:solidFill>
            <a:ln>
              <a:noFill/>
            </a:ln>
          </p:spPr>
          <p:txBody>
            <a:bodyPr wrap="square" rtlCol="0">
              <a:spAutoFit/>
            </a:bodyPr>
            <a:lstStyle/>
            <a:p>
              <a:pPr algn="ctr"/>
              <a:r>
                <a:rPr lang="en-GB" sz="2400" dirty="0">
                  <a:latin typeface="Calibri" panose="020F0502020204030204" pitchFamily="34" charset="0"/>
                  <a:cs typeface="Calibri" panose="020F0502020204030204" pitchFamily="34" charset="0"/>
                </a:rPr>
                <a:t>Figure 4: Comparison of LIME explainability</a:t>
              </a:r>
            </a:p>
          </p:txBody>
        </p:sp>
      </p:grpSp>
      <p:sp>
        <p:nvSpPr>
          <p:cNvPr id="18" name="TextBox 17">
            <a:extLst>
              <a:ext uri="{FF2B5EF4-FFF2-40B4-BE49-F238E27FC236}">
                <a16:creationId xmlns:a16="http://schemas.microsoft.com/office/drawing/2014/main" id="{88DC8A7D-819D-76B3-94C9-45ACD7A400DD}"/>
              </a:ext>
            </a:extLst>
          </p:cNvPr>
          <p:cNvSpPr txBox="1"/>
          <p:nvPr/>
        </p:nvSpPr>
        <p:spPr>
          <a:xfrm>
            <a:off x="2157483" y="-6395"/>
            <a:ext cx="18962706" cy="1797903"/>
          </a:xfrm>
          <a:prstGeom prst="rect">
            <a:avLst/>
          </a:prstGeom>
          <a:noFill/>
        </p:spPr>
        <p:txBody>
          <a:bodyPr wrap="square" rtlCol="0">
            <a:spAutoFit/>
          </a:bodyPr>
          <a:lstStyle/>
          <a:p>
            <a:pPr algn="ctr"/>
            <a:r>
              <a:rPr lang="en-GB" sz="5600" dirty="0">
                <a:latin typeface="Calibri" panose="020F0502020204030204" pitchFamily="34" charset="0"/>
                <a:cs typeface="Calibri" panose="020F0502020204030204" pitchFamily="34" charset="0"/>
              </a:rPr>
              <a:t>Examining Interpretability of Machine Learning-based Models for Diabetes Prediction using LIME Explainable AI Technique</a:t>
            </a:r>
          </a:p>
        </p:txBody>
      </p:sp>
      <p:sp>
        <p:nvSpPr>
          <p:cNvPr id="4" name="TextBox 3">
            <a:extLst>
              <a:ext uri="{FF2B5EF4-FFF2-40B4-BE49-F238E27FC236}">
                <a16:creationId xmlns:a16="http://schemas.microsoft.com/office/drawing/2014/main" id="{B2F0981B-DBB4-9CD1-9920-6FD2D499F99C}"/>
              </a:ext>
            </a:extLst>
          </p:cNvPr>
          <p:cNvSpPr txBox="1"/>
          <p:nvPr/>
        </p:nvSpPr>
        <p:spPr>
          <a:xfrm>
            <a:off x="2217481" y="1708939"/>
            <a:ext cx="16809926" cy="2554545"/>
          </a:xfrm>
          <a:prstGeom prst="rect">
            <a:avLst/>
          </a:prstGeom>
          <a:noFill/>
        </p:spPr>
        <p:txBody>
          <a:bodyPr wrap="square" numCol="2" rtlCol="0">
            <a:spAutoFit/>
          </a:bodyPr>
          <a:lstStyle/>
          <a:p>
            <a:pPr lvl="1" algn="ctr"/>
            <a:r>
              <a:rPr lang="en-GB" sz="4000" dirty="0">
                <a:latin typeface="Calibri" panose="020F0502020204030204" pitchFamily="34" charset="0"/>
                <a:cs typeface="Calibri" panose="020F0502020204030204" pitchFamily="34" charset="0"/>
              </a:rPr>
              <a:t>Student: Tayyeba Sadaq – 100611584 </a:t>
            </a:r>
          </a:p>
          <a:p>
            <a:pPr lvl="1" algn="ctr"/>
            <a:endParaRPr lang="en-GB" sz="4000" dirty="0">
              <a:latin typeface="Calibri" panose="020F0502020204030204" pitchFamily="34" charset="0"/>
              <a:cs typeface="Calibri" panose="020F0502020204030204" pitchFamily="34" charset="0"/>
            </a:endParaRPr>
          </a:p>
          <a:p>
            <a:pPr lvl="1" algn="ctr"/>
            <a:endParaRPr lang="en-GB" sz="4000" dirty="0">
              <a:latin typeface="Calibri" panose="020F0502020204030204" pitchFamily="34" charset="0"/>
              <a:cs typeface="Calibri" panose="020F0502020204030204" pitchFamily="34" charset="0"/>
            </a:endParaRPr>
          </a:p>
          <a:p>
            <a:pPr lvl="1" algn="ctr"/>
            <a:endParaRPr lang="en-GB" sz="4000" dirty="0">
              <a:latin typeface="Calibri" panose="020F0502020204030204" pitchFamily="34" charset="0"/>
              <a:cs typeface="Calibri" panose="020F0502020204030204" pitchFamily="34" charset="0"/>
            </a:endParaRPr>
          </a:p>
          <a:p>
            <a:pPr lvl="1" algn="ctr"/>
            <a:r>
              <a:rPr lang="en-GB" sz="4000" dirty="0">
                <a:latin typeface="Calibri" panose="020F0502020204030204" pitchFamily="34" charset="0"/>
                <a:cs typeface="Calibri" panose="020F0502020204030204" pitchFamily="34" charset="0"/>
              </a:rPr>
              <a:t>Supervisor: Dr. Oluwarotimi Samuel</a:t>
            </a:r>
          </a:p>
          <a:p>
            <a:pPr algn="ctr"/>
            <a:endParaRPr lang="en-GB" sz="4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1F3B781-CE7C-FA92-2E59-E2DDBA7029BF}"/>
              </a:ext>
            </a:extLst>
          </p:cNvPr>
          <p:cNvSpPr txBox="1"/>
          <p:nvPr/>
        </p:nvSpPr>
        <p:spPr>
          <a:xfrm>
            <a:off x="71973" y="3121080"/>
            <a:ext cx="21100942" cy="37856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4000" dirty="0">
                <a:latin typeface="Calibri" panose="020F0502020204030204" pitchFamily="34" charset="0"/>
                <a:cs typeface="Calibri" panose="020F0502020204030204" pitchFamily="34" charset="0"/>
              </a:rPr>
              <a:t>Diabetes is a chronic disease that affects insulin production and utilization, leading to severe health risks [1]. In 2023, the National Diabetes Audit reported 3.6 million pre-diabetes cases in the UK, an 18% increase from 2022 [2]. This research aims to enhance trust in AI-driven healthcare by integrating Explainable AI (XAI) with machine learning (ML) for diabetes prediction. It evaluates different ML models—Random Forest, Logistic Regression, and Gradient Boosting—using LIME to determine which model provides the best predictive performance and interpretability.</a:t>
            </a:r>
            <a:endParaRPr lang="en-GB" sz="4000" b="1" u="sng"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9BD8618-6F7F-0FEF-0BA4-D936459A1358}"/>
              </a:ext>
            </a:extLst>
          </p:cNvPr>
          <p:cNvSpPr txBox="1"/>
          <p:nvPr/>
        </p:nvSpPr>
        <p:spPr>
          <a:xfrm>
            <a:off x="128034" y="7626258"/>
            <a:ext cx="21056575" cy="31700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4000" dirty="0">
                <a:latin typeface="Calibri" panose="020F0502020204030204" pitchFamily="34" charset="0"/>
                <a:cs typeface="Calibri" panose="020F0502020204030204" pitchFamily="34" charset="0"/>
              </a:rPr>
              <a:t>Random forest, logistic regression and gradient boosting models were trained using the Pima Indian Diabetes Database. LIME was then used to explain the predicted diagnosis by showcasing the feature importance (Figure 1). Helping the user understand which features specifically contributed the most to the diagnosis they received. Models were also evaluated, and final models are deployed on a full stack application (Figure 2) to provide accessibility to patients and professionals.</a:t>
            </a:r>
            <a:endParaRPr lang="en-GB" sz="4000"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208550FD-7F6F-98AC-7D05-9EA0F6CB9D57}"/>
              </a:ext>
            </a:extLst>
          </p:cNvPr>
          <p:cNvSpPr/>
          <p:nvPr/>
        </p:nvSpPr>
        <p:spPr>
          <a:xfrm>
            <a:off x="219835" y="17788486"/>
            <a:ext cx="9257471" cy="36330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sz="4000" b="1" dirty="0">
                <a:latin typeface="Calibri" panose="020F0502020204030204" pitchFamily="34" charset="0"/>
                <a:cs typeface="Calibri" panose="020F0502020204030204" pitchFamily="34" charset="0"/>
              </a:rPr>
              <a:t>Gradient Boosting (GBM)</a:t>
            </a:r>
            <a:r>
              <a:rPr lang="en-US" sz="4000" dirty="0">
                <a:latin typeface="Calibri" panose="020F0502020204030204" pitchFamily="34" charset="0"/>
                <a:cs typeface="Calibri" panose="020F0502020204030204" pitchFamily="34" charset="0"/>
              </a:rPr>
              <a:t>: Best overall performance, balancing accuracy and generalisation. </a:t>
            </a:r>
          </a:p>
          <a:p>
            <a:pPr algn="just"/>
            <a:r>
              <a:rPr lang="en-US" sz="4000" b="1" dirty="0">
                <a:latin typeface="Calibri" panose="020F0502020204030204" pitchFamily="34" charset="0"/>
                <a:cs typeface="Calibri" panose="020F0502020204030204" pitchFamily="34" charset="0"/>
              </a:rPr>
              <a:t>Random Forest (RF)</a:t>
            </a:r>
            <a:r>
              <a:rPr lang="en-US" sz="4000" dirty="0">
                <a:latin typeface="Calibri" panose="020F0502020204030204" pitchFamily="34" charset="0"/>
                <a:cs typeface="Calibri" panose="020F0502020204030204" pitchFamily="34" charset="0"/>
              </a:rPr>
              <a:t>: Highest training accuracy but exhibited overfitting, </a:t>
            </a:r>
          </a:p>
          <a:p>
            <a:pPr algn="just"/>
            <a:r>
              <a:rPr lang="en-US" sz="4000" b="1" dirty="0">
                <a:latin typeface="Calibri" panose="020F0502020204030204" pitchFamily="34" charset="0"/>
                <a:cs typeface="Calibri" panose="020F0502020204030204" pitchFamily="34" charset="0"/>
              </a:rPr>
              <a:t>Logistic Regression (LR)</a:t>
            </a:r>
            <a:r>
              <a:rPr lang="en-US" sz="4000" dirty="0">
                <a:latin typeface="Calibri" panose="020F0502020204030204" pitchFamily="34" charset="0"/>
                <a:cs typeface="Calibri" panose="020F0502020204030204" pitchFamily="34" charset="0"/>
              </a:rPr>
              <a:t>: Lowest accuracy but the highest explainability(Figure 3 and 4)</a:t>
            </a:r>
            <a:endParaRPr lang="en-GB" sz="4000"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B153920-4C4A-468C-1950-114BD52EDE89}"/>
              </a:ext>
            </a:extLst>
          </p:cNvPr>
          <p:cNvSpPr/>
          <p:nvPr/>
        </p:nvSpPr>
        <p:spPr>
          <a:xfrm>
            <a:off x="71973" y="23368386"/>
            <a:ext cx="9615358" cy="42664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sz="4000" dirty="0">
                <a:latin typeface="Calibri" panose="020F0502020204030204" pitchFamily="34" charset="0"/>
                <a:cs typeface="Calibri" panose="020F0502020204030204" pitchFamily="34" charset="0"/>
              </a:rPr>
              <a:t>The trade-off between accuracy and explainability suggests that model choice should depend on the application—LG for transparency and GBM/RF for higher predictive performance.</a:t>
            </a:r>
          </a:p>
          <a:p>
            <a:pPr algn="just"/>
            <a:r>
              <a:rPr lang="en-US" sz="4000" b="1" dirty="0">
                <a:latin typeface="Calibri" panose="020F0502020204030204" pitchFamily="34" charset="0"/>
                <a:cs typeface="Calibri" panose="020F0502020204030204" pitchFamily="34" charset="0"/>
              </a:rPr>
              <a:t>Future work: </a:t>
            </a:r>
            <a:r>
              <a:rPr lang="en-US" sz="4000" dirty="0">
                <a:latin typeface="Calibri" panose="020F0502020204030204" pitchFamily="34" charset="0"/>
                <a:cs typeface="Calibri" panose="020F0502020204030204" pitchFamily="34" charset="0"/>
              </a:rPr>
              <a:t>explore hybrid models, expand into other medical conditions</a:t>
            </a:r>
            <a:endParaRPr lang="en-GB" sz="4000" dirty="0">
              <a:latin typeface="Calibri" panose="020F0502020204030204" pitchFamily="34" charset="0"/>
              <a:cs typeface="Calibri" panose="020F0502020204030204" pitchFamily="34" charset="0"/>
            </a:endParaRPr>
          </a:p>
          <a:p>
            <a:pPr algn="just"/>
            <a:endParaRPr lang="en-US" sz="4000" dirty="0">
              <a:latin typeface="Calibri" panose="020F0502020204030204" pitchFamily="34" charset="0"/>
              <a:cs typeface="Calibri" panose="020F0502020204030204" pitchFamily="34" charset="0"/>
            </a:endParaRPr>
          </a:p>
        </p:txBody>
      </p:sp>
      <p:grpSp>
        <p:nvGrpSpPr>
          <p:cNvPr id="38" name="Group 37">
            <a:extLst>
              <a:ext uri="{FF2B5EF4-FFF2-40B4-BE49-F238E27FC236}">
                <a16:creationId xmlns:a16="http://schemas.microsoft.com/office/drawing/2014/main" id="{E60BF6D0-577F-AAB2-267E-0CE2D6BF3BEB}"/>
              </a:ext>
            </a:extLst>
          </p:cNvPr>
          <p:cNvGrpSpPr/>
          <p:nvPr/>
        </p:nvGrpSpPr>
        <p:grpSpPr>
          <a:xfrm>
            <a:off x="784050" y="10721553"/>
            <a:ext cx="8072077" cy="6484446"/>
            <a:chOff x="407526" y="10167295"/>
            <a:chExt cx="8072077" cy="6484446"/>
          </a:xfrm>
        </p:grpSpPr>
        <p:sp>
          <p:nvSpPr>
            <p:cNvPr id="34" name="Rectangle 33">
              <a:extLst>
                <a:ext uri="{FF2B5EF4-FFF2-40B4-BE49-F238E27FC236}">
                  <a16:creationId xmlns:a16="http://schemas.microsoft.com/office/drawing/2014/main" id="{B41B0403-AA47-A6C7-F965-2CF254C35AC0}"/>
                </a:ext>
              </a:extLst>
            </p:cNvPr>
            <p:cNvSpPr/>
            <p:nvPr/>
          </p:nvSpPr>
          <p:spPr>
            <a:xfrm>
              <a:off x="428626" y="10250025"/>
              <a:ext cx="8050977" cy="6401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AD1BBD21-1165-BD71-DA51-B55AB84A8E8B}"/>
                </a:ext>
              </a:extLst>
            </p:cNvPr>
            <p:cNvGrpSpPr/>
            <p:nvPr/>
          </p:nvGrpSpPr>
          <p:grpSpPr>
            <a:xfrm>
              <a:off x="407526" y="10167295"/>
              <a:ext cx="7907642" cy="6176380"/>
              <a:chOff x="407526" y="10167295"/>
              <a:chExt cx="7907642" cy="6176380"/>
            </a:xfrm>
          </p:grpSpPr>
          <p:pic>
            <p:nvPicPr>
              <p:cNvPr id="23" name="Picture 22">
                <a:extLst>
                  <a:ext uri="{FF2B5EF4-FFF2-40B4-BE49-F238E27FC236}">
                    <a16:creationId xmlns:a16="http://schemas.microsoft.com/office/drawing/2014/main" id="{2B9E1CDC-9B65-D365-B713-EAD5DD03FCBC}"/>
                  </a:ext>
                </a:extLst>
              </p:cNvPr>
              <p:cNvPicPr>
                <a:picLocks noChangeAspect="1"/>
              </p:cNvPicPr>
              <p:nvPr/>
            </p:nvPicPr>
            <p:blipFill>
              <a:blip r:embed="rId6"/>
              <a:stretch>
                <a:fillRect/>
              </a:stretch>
            </p:blipFill>
            <p:spPr>
              <a:xfrm>
                <a:off x="698724" y="10167295"/>
                <a:ext cx="7510779" cy="5793292"/>
              </a:xfrm>
              <a:prstGeom prst="rect">
                <a:avLst/>
              </a:prstGeom>
              <a:ln>
                <a:noFill/>
              </a:ln>
            </p:spPr>
          </p:pic>
          <p:sp>
            <p:nvSpPr>
              <p:cNvPr id="24" name="TextBox 23">
                <a:extLst>
                  <a:ext uri="{FF2B5EF4-FFF2-40B4-BE49-F238E27FC236}">
                    <a16:creationId xmlns:a16="http://schemas.microsoft.com/office/drawing/2014/main" id="{D3F8EB04-5D2A-B3C0-FD76-91302301C886}"/>
                  </a:ext>
                </a:extLst>
              </p:cNvPr>
              <p:cNvSpPr txBox="1"/>
              <p:nvPr/>
            </p:nvSpPr>
            <p:spPr>
              <a:xfrm>
                <a:off x="407526" y="15882010"/>
                <a:ext cx="7907642" cy="461665"/>
              </a:xfrm>
              <a:prstGeom prst="rect">
                <a:avLst/>
              </a:prstGeom>
              <a:solidFill>
                <a:schemeClr val="accent3">
                  <a:lumMod val="20000"/>
                  <a:lumOff val="80000"/>
                </a:schemeClr>
              </a:solidFill>
              <a:ln>
                <a:noFill/>
              </a:ln>
            </p:spPr>
            <p:txBody>
              <a:bodyPr wrap="square" rtlCol="0">
                <a:spAutoFit/>
              </a:bodyPr>
              <a:lstStyle/>
              <a:p>
                <a:pPr algn="ctr"/>
                <a:r>
                  <a:rPr lang="en-GB" sz="2400" dirty="0">
                    <a:latin typeface="Calibri" panose="020F0502020204030204" pitchFamily="34" charset="0"/>
                    <a:cs typeface="Calibri" panose="020F0502020204030204" pitchFamily="34" charset="0"/>
                  </a:rPr>
                  <a:t>Figure 1: Lime Explanation for sample diagnosis</a:t>
                </a:r>
              </a:p>
            </p:txBody>
          </p:sp>
        </p:grpSp>
      </p:grpSp>
      <p:sp>
        <p:nvSpPr>
          <p:cNvPr id="27" name="Rectangle 26">
            <a:extLst>
              <a:ext uri="{FF2B5EF4-FFF2-40B4-BE49-F238E27FC236}">
                <a16:creationId xmlns:a16="http://schemas.microsoft.com/office/drawing/2014/main" id="{2E552876-A99A-9DD2-0E92-35ED4EE8D603}"/>
              </a:ext>
            </a:extLst>
          </p:cNvPr>
          <p:cNvSpPr/>
          <p:nvPr/>
        </p:nvSpPr>
        <p:spPr>
          <a:xfrm>
            <a:off x="128034" y="28162745"/>
            <a:ext cx="21255591" cy="177456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GB" sz="2200" dirty="0">
                <a:latin typeface="Calibri" panose="020F0502020204030204" pitchFamily="34" charset="0"/>
                <a:cs typeface="Calibri" panose="020F0502020204030204" pitchFamily="34" charset="0"/>
              </a:rPr>
              <a:t>[1] S. A. </a:t>
            </a:r>
            <a:r>
              <a:rPr lang="en-GB" sz="2200" dirty="0" err="1">
                <a:latin typeface="Calibri" panose="020F0502020204030204" pitchFamily="34" charset="0"/>
                <a:cs typeface="Calibri" panose="020F0502020204030204" pitchFamily="34" charset="0"/>
              </a:rPr>
              <a:t>Tanim</a:t>
            </a:r>
            <a:r>
              <a:rPr lang="en-GB" sz="2200" dirty="0">
                <a:latin typeface="Calibri" panose="020F0502020204030204" pitchFamily="34" charset="0"/>
                <a:cs typeface="Calibri" panose="020F0502020204030204" pitchFamily="34" charset="0"/>
              </a:rPr>
              <a:t>, A. R. </a:t>
            </a:r>
            <a:r>
              <a:rPr lang="en-GB" sz="2200" dirty="0" err="1">
                <a:latin typeface="Calibri" panose="020F0502020204030204" pitchFamily="34" charset="0"/>
                <a:cs typeface="Calibri" panose="020F0502020204030204" pitchFamily="34" charset="0"/>
              </a:rPr>
              <a:t>Aurnob</a:t>
            </a:r>
            <a:r>
              <a:rPr lang="en-GB" sz="2200" dirty="0">
                <a:latin typeface="Calibri" panose="020F0502020204030204" pitchFamily="34" charset="0"/>
                <a:cs typeface="Calibri" panose="020F0502020204030204" pitchFamily="34" charset="0"/>
              </a:rPr>
              <a:t>, T. E. Shrestha, F. </a:t>
            </a:r>
            <a:r>
              <a:rPr lang="en-GB" sz="2200" dirty="0" err="1">
                <a:latin typeface="Calibri" panose="020F0502020204030204" pitchFamily="34" charset="0"/>
                <a:cs typeface="Calibri" panose="020F0502020204030204" pitchFamily="34" charset="0"/>
              </a:rPr>
              <a:t>Mridha</a:t>
            </a:r>
            <a:r>
              <a:rPr lang="en-GB" sz="2200" dirty="0">
                <a:latin typeface="Calibri" panose="020F0502020204030204" pitchFamily="34" charset="0"/>
                <a:cs typeface="Calibri" panose="020F0502020204030204" pitchFamily="34" charset="0"/>
              </a:rPr>
              <a:t>, R. I. Emon and S. U. Miah, “Explainable deep learning for diabetes diagnosis with DeepNetX2,” Biomedical Signal Processing and Control, vol. 99, p. 106902, 2025.</a:t>
            </a:r>
          </a:p>
          <a:p>
            <a:pPr algn="just"/>
            <a:r>
              <a:rPr lang="en-GB" sz="2200" dirty="0">
                <a:latin typeface="Calibri" panose="020F0502020204030204" pitchFamily="34" charset="0"/>
                <a:cs typeface="Calibri" panose="020F0502020204030204" pitchFamily="34" charset="0"/>
              </a:rPr>
              <a:t>[2] </a:t>
            </a:r>
            <a:r>
              <a:rPr lang="en-US" sz="2200" dirty="0">
                <a:latin typeface="Calibri" panose="020F0502020204030204" pitchFamily="34" charset="0"/>
                <a:cs typeface="Calibri" panose="020F0502020204030204" pitchFamily="34" charset="0"/>
              </a:rPr>
              <a:t>N. England, “NHS identifies over half a million more people at risk of type 2 diabetes in a Year,” 12 June 2024. [Online]. </a:t>
            </a:r>
            <a:r>
              <a:rPr lang="fr-FR" sz="2200" dirty="0" err="1">
                <a:latin typeface="Calibri" panose="020F0502020204030204" pitchFamily="34" charset="0"/>
                <a:cs typeface="Calibri" panose="020F0502020204030204" pitchFamily="34" charset="0"/>
              </a:rPr>
              <a:t>Available</a:t>
            </a:r>
            <a:r>
              <a:rPr lang="fr-FR" sz="2200" dirty="0">
                <a:latin typeface="Calibri" panose="020F0502020204030204" pitchFamily="34" charset="0"/>
                <a:cs typeface="Calibri" panose="020F0502020204030204" pitchFamily="34" charset="0"/>
              </a:rPr>
              <a:t>: https://www.england.nhs.uk/2024/06/nhs-identifies-over-half-a-million-more-people-at-risk-of-type-2-diabetes-in-a-year/. </a:t>
            </a:r>
            <a:endParaRPr lang="en-US" sz="2200" dirty="0">
              <a:latin typeface="Calibri" panose="020F0502020204030204" pitchFamily="34" charset="0"/>
              <a:cs typeface="Calibri" panose="020F0502020204030204" pitchFamily="34" charset="0"/>
            </a:endParaRPr>
          </a:p>
          <a:p>
            <a:pPr algn="just"/>
            <a:r>
              <a:rPr lang="en-GB" sz="2200" dirty="0">
                <a:latin typeface="Calibri" panose="020F0502020204030204" pitchFamily="34" charset="0"/>
                <a:cs typeface="Calibri" panose="020F0502020204030204" pitchFamily="34" charset="0"/>
              </a:rPr>
              <a:t>[3] R. </a:t>
            </a:r>
            <a:r>
              <a:rPr lang="en-GB" sz="2200" dirty="0" err="1">
                <a:latin typeface="Calibri" panose="020F0502020204030204" pitchFamily="34" charset="0"/>
                <a:cs typeface="Calibri" panose="020F0502020204030204" pitchFamily="34" charset="0"/>
              </a:rPr>
              <a:t>Hendawi</a:t>
            </a:r>
            <a:r>
              <a:rPr lang="en-GB" sz="2200" dirty="0">
                <a:latin typeface="Calibri" panose="020F0502020204030204" pitchFamily="34" charset="0"/>
                <a:cs typeface="Calibri" panose="020F0502020204030204" pitchFamily="34" charset="0"/>
              </a:rPr>
              <a:t>, J. Li and S. Roy, “A Mobile App That Addresses Interpretability Challenges in Machine Learning–Based Diabetes Predictions: Survey-Based User Study,” JMIR Form Res, vol. 7, 2023. </a:t>
            </a:r>
            <a:endParaRPr lang="en-GB" sz="2200"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6A319CF-DB9C-93C6-FE61-07169361AC94}"/>
              </a:ext>
            </a:extLst>
          </p:cNvPr>
          <p:cNvSpPr txBox="1"/>
          <p:nvPr/>
        </p:nvSpPr>
        <p:spPr>
          <a:xfrm>
            <a:off x="103235" y="2438928"/>
            <a:ext cx="21177155" cy="784830"/>
          </a:xfrm>
          <a:prstGeom prst="rect">
            <a:avLst/>
          </a:prstGeom>
          <a:solidFill>
            <a:schemeClr val="accent1">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Abstract</a:t>
            </a:r>
          </a:p>
        </p:txBody>
      </p:sp>
      <p:sp>
        <p:nvSpPr>
          <p:cNvPr id="8" name="TextBox 7">
            <a:extLst>
              <a:ext uri="{FF2B5EF4-FFF2-40B4-BE49-F238E27FC236}">
                <a16:creationId xmlns:a16="http://schemas.microsoft.com/office/drawing/2014/main" id="{563344A8-E4B7-1DE5-F263-9F05215D245F}"/>
              </a:ext>
            </a:extLst>
          </p:cNvPr>
          <p:cNvSpPr txBox="1"/>
          <p:nvPr/>
        </p:nvSpPr>
        <p:spPr>
          <a:xfrm>
            <a:off x="170978" y="6813819"/>
            <a:ext cx="21140674" cy="784830"/>
          </a:xfrm>
          <a:prstGeom prst="rect">
            <a:avLst/>
          </a:prstGeom>
          <a:solidFill>
            <a:schemeClr val="accent1">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Methodology</a:t>
            </a:r>
          </a:p>
        </p:txBody>
      </p:sp>
      <p:sp>
        <p:nvSpPr>
          <p:cNvPr id="20" name="TextBox 19">
            <a:extLst>
              <a:ext uri="{FF2B5EF4-FFF2-40B4-BE49-F238E27FC236}">
                <a16:creationId xmlns:a16="http://schemas.microsoft.com/office/drawing/2014/main" id="{C6F701FD-F7E4-B60C-8289-749CA358BFE7}"/>
              </a:ext>
            </a:extLst>
          </p:cNvPr>
          <p:cNvSpPr txBox="1"/>
          <p:nvPr/>
        </p:nvSpPr>
        <p:spPr>
          <a:xfrm>
            <a:off x="219835" y="17097332"/>
            <a:ext cx="9257471" cy="784830"/>
          </a:xfrm>
          <a:prstGeom prst="rect">
            <a:avLst/>
          </a:prstGeom>
          <a:solidFill>
            <a:schemeClr val="accent4">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Results</a:t>
            </a:r>
            <a:endParaRPr lang="en-GB" sz="450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CBD8D27-FA89-B214-DF76-629FE86F04CF}"/>
              </a:ext>
            </a:extLst>
          </p:cNvPr>
          <p:cNvSpPr txBox="1"/>
          <p:nvPr/>
        </p:nvSpPr>
        <p:spPr>
          <a:xfrm>
            <a:off x="103235" y="22676564"/>
            <a:ext cx="9454808" cy="784830"/>
          </a:xfrm>
          <a:prstGeom prst="rect">
            <a:avLst/>
          </a:prstGeom>
          <a:solidFill>
            <a:schemeClr val="accent4">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Conclusion</a:t>
            </a:r>
            <a:endParaRPr lang="en-GB" sz="45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2DA28B90-B380-8949-1B72-C613E85395AA}"/>
              </a:ext>
            </a:extLst>
          </p:cNvPr>
          <p:cNvSpPr txBox="1"/>
          <p:nvPr/>
        </p:nvSpPr>
        <p:spPr>
          <a:xfrm>
            <a:off x="9803139" y="23615641"/>
            <a:ext cx="11420232" cy="784830"/>
          </a:xfrm>
          <a:prstGeom prst="rect">
            <a:avLst/>
          </a:prstGeom>
          <a:solidFill>
            <a:schemeClr val="accent4">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Recommendations</a:t>
            </a:r>
            <a:endParaRPr lang="en-GB" sz="4500" dirty="0">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30809CBE-3422-1181-C9FD-2A1FD9F36235}"/>
              </a:ext>
            </a:extLst>
          </p:cNvPr>
          <p:cNvSpPr txBox="1"/>
          <p:nvPr/>
        </p:nvSpPr>
        <p:spPr>
          <a:xfrm>
            <a:off x="198978" y="27635868"/>
            <a:ext cx="20966320" cy="584775"/>
          </a:xfrm>
          <a:prstGeom prst="rect">
            <a:avLst/>
          </a:prstGeom>
          <a:solidFill>
            <a:schemeClr val="accent4">
              <a:lumMod val="20000"/>
              <a:lumOff val="80000"/>
            </a:schemeClr>
          </a:solidFill>
        </p:spPr>
        <p:txBody>
          <a:bodyPr wrap="square">
            <a:spAutoFit/>
          </a:bodyPr>
          <a:lstStyle/>
          <a:p>
            <a:pPr algn="ctr"/>
            <a:r>
              <a:rPr lang="en-GB" sz="3200" b="1" u="sng" dirty="0">
                <a:latin typeface="Calibri" panose="020F0502020204030204" pitchFamily="34" charset="0"/>
                <a:cs typeface="Calibri" panose="020F0502020204030204" pitchFamily="34" charset="0"/>
              </a:rPr>
              <a:t>References</a:t>
            </a:r>
            <a:endParaRPr lang="en-GB" sz="2000" dirty="0">
              <a:latin typeface="Calibri" panose="020F0502020204030204" pitchFamily="34" charset="0"/>
              <a:cs typeface="Calibri" panose="020F0502020204030204" pitchFamily="34" charset="0"/>
            </a:endParaRPr>
          </a:p>
        </p:txBody>
      </p:sp>
      <p:grpSp>
        <p:nvGrpSpPr>
          <p:cNvPr id="60" name="Group 59">
            <a:extLst>
              <a:ext uri="{FF2B5EF4-FFF2-40B4-BE49-F238E27FC236}">
                <a16:creationId xmlns:a16="http://schemas.microsoft.com/office/drawing/2014/main" id="{46254F2F-2ED9-2E88-A7A3-2E01CF847AB4}"/>
              </a:ext>
            </a:extLst>
          </p:cNvPr>
          <p:cNvGrpSpPr/>
          <p:nvPr/>
        </p:nvGrpSpPr>
        <p:grpSpPr>
          <a:xfrm>
            <a:off x="14769058" y="10616336"/>
            <a:ext cx="6449111" cy="6367674"/>
            <a:chOff x="5637683" y="19398310"/>
            <a:chExt cx="5054128" cy="4990306"/>
          </a:xfrm>
        </p:grpSpPr>
        <p:grpSp>
          <p:nvGrpSpPr>
            <p:cNvPr id="17" name="Group 16">
              <a:extLst>
                <a:ext uri="{FF2B5EF4-FFF2-40B4-BE49-F238E27FC236}">
                  <a16:creationId xmlns:a16="http://schemas.microsoft.com/office/drawing/2014/main" id="{2E1248F2-A5F4-D600-4F96-BA967FD80306}"/>
                </a:ext>
              </a:extLst>
            </p:cNvPr>
            <p:cNvGrpSpPr/>
            <p:nvPr/>
          </p:nvGrpSpPr>
          <p:grpSpPr>
            <a:xfrm>
              <a:off x="5702938" y="19454000"/>
              <a:ext cx="4950768" cy="4752683"/>
              <a:chOff x="16621487" y="18351733"/>
              <a:chExt cx="7135375" cy="6849880"/>
            </a:xfrm>
          </p:grpSpPr>
          <p:pic>
            <p:nvPicPr>
              <p:cNvPr id="13" name="Picture 12" descr="A graph with blue squares&#10;&#10;AI-generated content may be incorrect.">
                <a:extLst>
                  <a:ext uri="{FF2B5EF4-FFF2-40B4-BE49-F238E27FC236}">
                    <a16:creationId xmlns:a16="http://schemas.microsoft.com/office/drawing/2014/main" id="{7D77A025-417C-24E4-44AF-8635BAF39C05}"/>
                  </a:ext>
                </a:extLst>
              </p:cNvPr>
              <p:cNvPicPr>
                <a:picLocks noChangeAspect="1"/>
              </p:cNvPicPr>
              <p:nvPr/>
            </p:nvPicPr>
            <p:blipFill>
              <a:blip r:embed="rId7">
                <a:extLst>
                  <a:ext uri="{28A0092B-C50C-407E-A947-70E740481C1C}">
                    <a14:useLocalDpi xmlns:a14="http://schemas.microsoft.com/office/drawing/2010/main" val="0"/>
                  </a:ext>
                </a:extLst>
              </a:blip>
              <a:srcRect l="441" t="1900" r="66422" b="2656"/>
              <a:stretch/>
            </p:blipFill>
            <p:spPr>
              <a:xfrm>
                <a:off x="16742232" y="18351733"/>
                <a:ext cx="6630909" cy="6366180"/>
              </a:xfrm>
              <a:prstGeom prst="rect">
                <a:avLst/>
              </a:prstGeom>
              <a:ln>
                <a:noFill/>
              </a:ln>
            </p:spPr>
          </p:pic>
          <p:sp>
            <p:nvSpPr>
              <p:cNvPr id="9" name="TextBox 8">
                <a:extLst>
                  <a:ext uri="{FF2B5EF4-FFF2-40B4-BE49-F238E27FC236}">
                    <a16:creationId xmlns:a16="http://schemas.microsoft.com/office/drawing/2014/main" id="{9E83402D-5EE4-6ED4-57AA-8B025DC72AB8}"/>
                  </a:ext>
                </a:extLst>
              </p:cNvPr>
              <p:cNvSpPr txBox="1"/>
              <p:nvPr/>
            </p:nvSpPr>
            <p:spPr>
              <a:xfrm>
                <a:off x="16621487" y="24717913"/>
                <a:ext cx="7135375" cy="483700"/>
              </a:xfrm>
              <a:prstGeom prst="rect">
                <a:avLst/>
              </a:prstGeom>
              <a:solidFill>
                <a:schemeClr val="accent3">
                  <a:lumMod val="20000"/>
                  <a:lumOff val="80000"/>
                </a:schemeClr>
              </a:solidFill>
              <a:ln>
                <a:noFill/>
              </a:ln>
            </p:spPr>
            <p:txBody>
              <a:bodyPr wrap="square">
                <a:spAutoFit/>
              </a:bodyPr>
              <a:lstStyle/>
              <a:p>
                <a:pPr algn="ctr"/>
                <a:r>
                  <a:rPr lang="en-GB" sz="2400" dirty="0">
                    <a:latin typeface="Calibri" panose="020F0502020204030204" pitchFamily="34" charset="0"/>
                    <a:cs typeface="Calibri" panose="020F0502020204030204" pitchFamily="34" charset="0"/>
                  </a:rPr>
                  <a:t>Figure 3: Model accuracy for diagnosis</a:t>
                </a:r>
              </a:p>
            </p:txBody>
          </p:sp>
        </p:grpSp>
        <p:sp>
          <p:nvSpPr>
            <p:cNvPr id="57" name="Rectangle 56">
              <a:extLst>
                <a:ext uri="{FF2B5EF4-FFF2-40B4-BE49-F238E27FC236}">
                  <a16:creationId xmlns:a16="http://schemas.microsoft.com/office/drawing/2014/main" id="{1D096857-D3B9-DF75-792D-2D61A35B188B}"/>
                </a:ext>
              </a:extLst>
            </p:cNvPr>
            <p:cNvSpPr/>
            <p:nvPr/>
          </p:nvSpPr>
          <p:spPr>
            <a:xfrm>
              <a:off x="5637683" y="19398310"/>
              <a:ext cx="5054128" cy="49903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6" name="Picture 2" descr="University of Derby February | Events | Postgrad">
            <a:extLst>
              <a:ext uri="{FF2B5EF4-FFF2-40B4-BE49-F238E27FC236}">
                <a16:creationId xmlns:a16="http://schemas.microsoft.com/office/drawing/2014/main" id="{3E6A1BAB-9580-525B-B9D5-023A72DA88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449" y="121936"/>
            <a:ext cx="1902550" cy="192157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63E27D7-6B18-75AD-E9A8-2CACFB1D0013}"/>
              </a:ext>
            </a:extLst>
          </p:cNvPr>
          <p:cNvSpPr/>
          <p:nvPr/>
        </p:nvSpPr>
        <p:spPr>
          <a:xfrm>
            <a:off x="9803139" y="24501913"/>
            <a:ext cx="11266428" cy="22734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sz="3800" b="1" dirty="0">
                <a:latin typeface="Calibri" panose="020F0502020204030204" pitchFamily="34" charset="0"/>
                <a:cs typeface="Calibri" panose="020F0502020204030204" pitchFamily="34" charset="0"/>
              </a:rPr>
              <a:t>Random forest: </a:t>
            </a:r>
            <a:r>
              <a:rPr lang="en-US" sz="3800" dirty="0">
                <a:latin typeface="Calibri" panose="020F0502020204030204" pitchFamily="34" charset="0"/>
                <a:cs typeface="Calibri" panose="020F0502020204030204" pitchFamily="34" charset="0"/>
              </a:rPr>
              <a:t>overfitting should be addressed.</a:t>
            </a:r>
          </a:p>
          <a:p>
            <a:pPr algn="just"/>
            <a:r>
              <a:rPr lang="en-US" sz="3800" b="1" dirty="0">
                <a:latin typeface="Calibri" panose="020F0502020204030204" pitchFamily="34" charset="0"/>
                <a:cs typeface="Calibri" panose="020F0502020204030204" pitchFamily="34" charset="0"/>
              </a:rPr>
              <a:t>Gradient Boosting: </a:t>
            </a:r>
            <a:r>
              <a:rPr lang="en-US" sz="3800" dirty="0">
                <a:latin typeface="Calibri" panose="020F0502020204030204" pitchFamily="34" charset="0"/>
                <a:cs typeface="Calibri" panose="020F0502020204030204" pitchFamily="34" charset="0"/>
              </a:rPr>
              <a:t>interpretability with additional XAI’s.</a:t>
            </a:r>
          </a:p>
          <a:p>
            <a:pPr algn="just"/>
            <a:r>
              <a:rPr lang="en-US" sz="3800" b="1" dirty="0">
                <a:latin typeface="Calibri" panose="020F0502020204030204" pitchFamily="34" charset="0"/>
                <a:cs typeface="Calibri" panose="020F0502020204030204" pitchFamily="34" charset="0"/>
              </a:rPr>
              <a:t>Data: </a:t>
            </a:r>
            <a:r>
              <a:rPr lang="en-US" sz="3800" dirty="0">
                <a:latin typeface="Calibri" panose="020F0502020204030204" pitchFamily="34" charset="0"/>
                <a:cs typeface="Calibri" panose="020F0502020204030204" pitchFamily="34" charset="0"/>
              </a:rPr>
              <a:t>could include more/larger datasets </a:t>
            </a:r>
          </a:p>
          <a:p>
            <a:pPr algn="just"/>
            <a:r>
              <a:rPr lang="en-US" sz="3800" b="1" dirty="0">
                <a:latin typeface="Calibri" panose="020F0502020204030204" pitchFamily="34" charset="0"/>
                <a:cs typeface="Calibri" panose="020F0502020204030204" pitchFamily="34" charset="0"/>
              </a:rPr>
              <a:t>Frontend/app: </a:t>
            </a:r>
            <a:r>
              <a:rPr lang="en-US" sz="3800" dirty="0">
                <a:latin typeface="Calibri" panose="020F0502020204030204" pitchFamily="34" charset="0"/>
                <a:cs typeface="Calibri" panose="020F0502020204030204" pitchFamily="34" charset="0"/>
              </a:rPr>
              <a:t>improve accessibility for patients and offer patient centric features[3]</a:t>
            </a:r>
            <a:endParaRPr lang="en-US" sz="3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973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2269</TotalTime>
  <Words>519</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Tayyeba Sadaq</dc:creator>
  <cp:lastModifiedBy>Tayyeba Sadaq</cp:lastModifiedBy>
  <cp:revision>37</cp:revision>
  <dcterms:created xsi:type="dcterms:W3CDTF">2025-02-06T14:11:12Z</dcterms:created>
  <dcterms:modified xsi:type="dcterms:W3CDTF">2025-02-27T13:59:12Z</dcterms:modified>
</cp:coreProperties>
</file>