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7"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snapToGrid="0">
      <p:cViewPr>
        <p:scale>
          <a:sx n="25" d="100"/>
          <a:sy n="25" d="100"/>
        </p:scale>
        <p:origin x="618" y="-72"/>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6CC95-0DBE-4CD7-89B3-7ACCE4BCDAF1}" type="datetimeFigureOut">
              <a:rPr lang="en-GB" smtClean="0"/>
              <a:t>21/02/2025</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22A03-6BA4-4F0D-847B-02F3649E7A67}" type="slidenum">
              <a:rPr lang="en-GB" smtClean="0"/>
              <a:t>‹#›</a:t>
            </a:fld>
            <a:endParaRPr lang="en-GB"/>
          </a:p>
        </p:txBody>
      </p:sp>
    </p:spTree>
    <p:extLst>
      <p:ext uri="{BB962C8B-B14F-4D97-AF65-F5344CB8AC3E}">
        <p14:creationId xmlns:p14="http://schemas.microsoft.com/office/powerpoint/2010/main" val="4249463162"/>
      </p:ext>
    </p:extLst>
  </p:cSld>
  <p:clrMap bg1="lt1" tx1="dk1" bg2="lt2" tx2="dk2" accent1="accent1" accent2="accent2" accent3="accent3" accent4="accent4" accent5="accent5" accent6="accent6" hlink="hlink" folHlink="folHlink"/>
  <p:notesStyle>
    <a:lvl1pPr marL="0" algn="l" defTabSz="2479412" rtl="0" eaLnBrk="1" latinLnBrk="0" hangingPunct="1">
      <a:defRPr sz="3253" kern="1200">
        <a:solidFill>
          <a:schemeClr val="tx1"/>
        </a:solidFill>
        <a:latin typeface="+mn-lt"/>
        <a:ea typeface="+mn-ea"/>
        <a:cs typeface="+mn-cs"/>
      </a:defRPr>
    </a:lvl1pPr>
    <a:lvl2pPr marL="1239707" algn="l" defTabSz="2479412" rtl="0" eaLnBrk="1" latinLnBrk="0" hangingPunct="1">
      <a:defRPr sz="3253" kern="1200">
        <a:solidFill>
          <a:schemeClr val="tx1"/>
        </a:solidFill>
        <a:latin typeface="+mn-lt"/>
        <a:ea typeface="+mn-ea"/>
        <a:cs typeface="+mn-cs"/>
      </a:defRPr>
    </a:lvl2pPr>
    <a:lvl3pPr marL="2479412" algn="l" defTabSz="2479412" rtl="0" eaLnBrk="1" latinLnBrk="0" hangingPunct="1">
      <a:defRPr sz="3253" kern="1200">
        <a:solidFill>
          <a:schemeClr val="tx1"/>
        </a:solidFill>
        <a:latin typeface="+mn-lt"/>
        <a:ea typeface="+mn-ea"/>
        <a:cs typeface="+mn-cs"/>
      </a:defRPr>
    </a:lvl3pPr>
    <a:lvl4pPr marL="3719119" algn="l" defTabSz="2479412" rtl="0" eaLnBrk="1" latinLnBrk="0" hangingPunct="1">
      <a:defRPr sz="3253" kern="1200">
        <a:solidFill>
          <a:schemeClr val="tx1"/>
        </a:solidFill>
        <a:latin typeface="+mn-lt"/>
        <a:ea typeface="+mn-ea"/>
        <a:cs typeface="+mn-cs"/>
      </a:defRPr>
    </a:lvl4pPr>
    <a:lvl5pPr marL="4958825" algn="l" defTabSz="2479412" rtl="0" eaLnBrk="1" latinLnBrk="0" hangingPunct="1">
      <a:defRPr sz="3253" kern="1200">
        <a:solidFill>
          <a:schemeClr val="tx1"/>
        </a:solidFill>
        <a:latin typeface="+mn-lt"/>
        <a:ea typeface="+mn-ea"/>
        <a:cs typeface="+mn-cs"/>
      </a:defRPr>
    </a:lvl5pPr>
    <a:lvl6pPr marL="6198531" algn="l" defTabSz="2479412" rtl="0" eaLnBrk="1" latinLnBrk="0" hangingPunct="1">
      <a:defRPr sz="3253" kern="1200">
        <a:solidFill>
          <a:schemeClr val="tx1"/>
        </a:solidFill>
        <a:latin typeface="+mn-lt"/>
        <a:ea typeface="+mn-ea"/>
        <a:cs typeface="+mn-cs"/>
      </a:defRPr>
    </a:lvl6pPr>
    <a:lvl7pPr marL="7438237" algn="l" defTabSz="2479412" rtl="0" eaLnBrk="1" latinLnBrk="0" hangingPunct="1">
      <a:defRPr sz="3253" kern="1200">
        <a:solidFill>
          <a:schemeClr val="tx1"/>
        </a:solidFill>
        <a:latin typeface="+mn-lt"/>
        <a:ea typeface="+mn-ea"/>
        <a:cs typeface="+mn-cs"/>
      </a:defRPr>
    </a:lvl7pPr>
    <a:lvl8pPr marL="8677942" algn="l" defTabSz="2479412" rtl="0" eaLnBrk="1" latinLnBrk="0" hangingPunct="1">
      <a:defRPr sz="3253" kern="1200">
        <a:solidFill>
          <a:schemeClr val="tx1"/>
        </a:solidFill>
        <a:latin typeface="+mn-lt"/>
        <a:ea typeface="+mn-ea"/>
        <a:cs typeface="+mn-cs"/>
      </a:defRPr>
    </a:lvl8pPr>
    <a:lvl9pPr marL="9917649" algn="l" defTabSz="2479412" rtl="0" eaLnBrk="1" latinLnBrk="0" hangingPunct="1">
      <a:defRPr sz="325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164242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58396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425699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56569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tint val="82000"/>
                  </a:schemeClr>
                </a:solidFill>
              </a:defRPr>
            </a:lvl1pPr>
            <a:lvl2pPr marL="1069162" indent="0">
              <a:buNone/>
              <a:defRPr sz="4677">
                <a:solidFill>
                  <a:schemeClr val="tx1">
                    <a:tint val="82000"/>
                  </a:schemeClr>
                </a:solidFill>
              </a:defRPr>
            </a:lvl2pPr>
            <a:lvl3pPr marL="2138324" indent="0">
              <a:buNone/>
              <a:defRPr sz="4209">
                <a:solidFill>
                  <a:schemeClr val="tx1">
                    <a:tint val="82000"/>
                  </a:schemeClr>
                </a:solidFill>
              </a:defRPr>
            </a:lvl3pPr>
            <a:lvl4pPr marL="3207487" indent="0">
              <a:buNone/>
              <a:defRPr sz="3742">
                <a:solidFill>
                  <a:schemeClr val="tx1">
                    <a:tint val="82000"/>
                  </a:schemeClr>
                </a:solidFill>
              </a:defRPr>
            </a:lvl4pPr>
            <a:lvl5pPr marL="4276649" indent="0">
              <a:buNone/>
              <a:defRPr sz="3742">
                <a:solidFill>
                  <a:schemeClr val="tx1">
                    <a:tint val="82000"/>
                  </a:schemeClr>
                </a:solidFill>
              </a:defRPr>
            </a:lvl5pPr>
            <a:lvl6pPr marL="5345811" indent="0">
              <a:buNone/>
              <a:defRPr sz="3742">
                <a:solidFill>
                  <a:schemeClr val="tx1">
                    <a:tint val="82000"/>
                  </a:schemeClr>
                </a:solidFill>
              </a:defRPr>
            </a:lvl6pPr>
            <a:lvl7pPr marL="6414973" indent="0">
              <a:buNone/>
              <a:defRPr sz="3742">
                <a:solidFill>
                  <a:schemeClr val="tx1">
                    <a:tint val="82000"/>
                  </a:schemeClr>
                </a:solidFill>
              </a:defRPr>
            </a:lvl7pPr>
            <a:lvl8pPr marL="7484135" indent="0">
              <a:buNone/>
              <a:defRPr sz="3742">
                <a:solidFill>
                  <a:schemeClr val="tx1">
                    <a:tint val="82000"/>
                  </a:schemeClr>
                </a:solidFill>
              </a:defRPr>
            </a:lvl8pPr>
            <a:lvl9pPr marL="8553298" indent="0">
              <a:buNone/>
              <a:defRPr sz="3742">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4927F-ADE1-49CD-A2B9-CD8CCD18392F}"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212307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E4927F-ADE1-49CD-A2B9-CD8CCD18392F}"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4024224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E4927F-ADE1-49CD-A2B9-CD8CCD18392F}" type="datetimeFigureOut">
              <a:rPr lang="en-GB" smtClean="0"/>
              <a:t>21/02/2025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376060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E4927F-ADE1-49CD-A2B9-CD8CCD18392F}" type="datetimeFigureOut">
              <a:rPr lang="en-GB" smtClean="0"/>
              <a:t>21/02/2025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192839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4927F-ADE1-49CD-A2B9-CD8CCD18392F}" type="datetimeFigureOut">
              <a:rPr lang="en-GB" smtClean="0"/>
              <a:t>21/02/2025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333039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49E4927F-ADE1-49CD-A2B9-CD8CCD18392F}"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885262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49E4927F-ADE1-49CD-A2B9-CD8CCD18392F}"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79335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82000"/>
                  </a:schemeClr>
                </a:solidFill>
              </a:defRPr>
            </a:lvl1pPr>
          </a:lstStyle>
          <a:p>
            <a:fld id="{49E4927F-ADE1-49CD-A2B9-CD8CCD18392F}" type="datetimeFigureOut">
              <a:rPr lang="en-GB" smtClean="0"/>
              <a:t>21/02/2025</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82000"/>
                  </a:schemeClr>
                </a:solidFill>
              </a:defRPr>
            </a:lvl1pPr>
          </a:lstStyle>
          <a:p>
            <a:fld id="{7D3C2F57-E5FD-4BA7-BAE9-678B41A9C481}" type="slidenum">
              <a:rPr lang="en-GB" smtClean="0"/>
              <a:t>‹#›</a:t>
            </a:fld>
            <a:endParaRPr lang="en-GB"/>
          </a:p>
        </p:txBody>
      </p:sp>
    </p:spTree>
    <p:extLst>
      <p:ext uri="{BB962C8B-B14F-4D97-AF65-F5344CB8AC3E}">
        <p14:creationId xmlns:p14="http://schemas.microsoft.com/office/powerpoint/2010/main" val="37808460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8DC8A7D-819D-76B3-94C9-45ACD7A400DD}"/>
              </a:ext>
            </a:extLst>
          </p:cNvPr>
          <p:cNvSpPr txBox="1"/>
          <p:nvPr/>
        </p:nvSpPr>
        <p:spPr>
          <a:xfrm>
            <a:off x="-76206" y="294099"/>
            <a:ext cx="21383625" cy="1938992"/>
          </a:xfrm>
          <a:prstGeom prst="rect">
            <a:avLst/>
          </a:prstGeom>
          <a:noFill/>
        </p:spPr>
        <p:txBody>
          <a:bodyPr wrap="square" rtlCol="0">
            <a:spAutoFit/>
          </a:bodyPr>
          <a:lstStyle/>
          <a:p>
            <a:pPr algn="ctr"/>
            <a:r>
              <a:rPr lang="en-GB" sz="6000" dirty="0">
                <a:latin typeface="Times New Roman" panose="02020603050405020304" pitchFamily="18" charset="0"/>
                <a:cs typeface="Times New Roman" panose="02020603050405020304" pitchFamily="18" charset="0"/>
              </a:rPr>
              <a:t>Diabetes prediction using Machine Learning and Explainable AI Techniques</a:t>
            </a:r>
          </a:p>
        </p:txBody>
      </p:sp>
      <p:sp>
        <p:nvSpPr>
          <p:cNvPr id="4" name="TextBox 3">
            <a:extLst>
              <a:ext uri="{FF2B5EF4-FFF2-40B4-BE49-F238E27FC236}">
                <a16:creationId xmlns:a16="http://schemas.microsoft.com/office/drawing/2014/main" id="{B2F0981B-DBB4-9CD1-9920-6FD2D499F99C}"/>
              </a:ext>
            </a:extLst>
          </p:cNvPr>
          <p:cNvSpPr txBox="1"/>
          <p:nvPr/>
        </p:nvSpPr>
        <p:spPr>
          <a:xfrm>
            <a:off x="428629" y="2011496"/>
            <a:ext cx="20450159" cy="1323439"/>
          </a:xfrm>
          <a:prstGeom prst="rect">
            <a:avLst/>
          </a:prstGeom>
          <a:noFill/>
        </p:spPr>
        <p:txBody>
          <a:bodyPr wrap="square" numCol="2" rtlCol="0">
            <a:spAutoFit/>
          </a:bodyPr>
          <a:lstStyle/>
          <a:p>
            <a:pPr lvl="1" algn="ctr"/>
            <a:r>
              <a:rPr lang="en-GB" sz="4000" dirty="0">
                <a:latin typeface="Times New Roman" panose="02020603050405020304" pitchFamily="18" charset="0"/>
                <a:cs typeface="Times New Roman" panose="02020603050405020304" pitchFamily="18" charset="0"/>
              </a:rPr>
              <a:t>Student: Tayyeba Sadaq – 100611584 </a:t>
            </a:r>
          </a:p>
          <a:p>
            <a:pPr lvl="1" algn="ctr"/>
            <a:endParaRPr lang="en-GB" sz="4000" dirty="0">
              <a:latin typeface="Times New Roman" panose="02020603050405020304" pitchFamily="18" charset="0"/>
              <a:cs typeface="Times New Roman" panose="02020603050405020304" pitchFamily="18" charset="0"/>
            </a:endParaRPr>
          </a:p>
          <a:p>
            <a:pPr lvl="1" algn="ctr"/>
            <a:r>
              <a:rPr lang="en-GB" sz="4000" dirty="0">
                <a:latin typeface="Times New Roman" panose="02020603050405020304" pitchFamily="18" charset="0"/>
                <a:cs typeface="Times New Roman" panose="02020603050405020304" pitchFamily="18" charset="0"/>
              </a:rPr>
              <a:t>Supervisor: Oluwarotimi Samuel</a:t>
            </a:r>
          </a:p>
          <a:p>
            <a:pPr algn="ctr"/>
            <a:endParaRPr lang="en-GB"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F3B781-CE7C-FA92-2E59-E2DDBA7029BF}"/>
              </a:ext>
            </a:extLst>
          </p:cNvPr>
          <p:cNvSpPr txBox="1"/>
          <p:nvPr/>
        </p:nvSpPr>
        <p:spPr>
          <a:xfrm>
            <a:off x="428629" y="2752255"/>
            <a:ext cx="20526364" cy="44012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4000" b="1" u="sng" dirty="0">
                <a:latin typeface="Times New Roman" panose="02020603050405020304" pitchFamily="18" charset="0"/>
                <a:cs typeface="Times New Roman" panose="02020603050405020304" pitchFamily="18" charset="0"/>
              </a:rPr>
              <a:t>Abstract</a:t>
            </a:r>
          </a:p>
          <a:p>
            <a:pPr algn="just"/>
            <a:r>
              <a:rPr lang="en-US" sz="4000" dirty="0">
                <a:latin typeface="Times New Roman" panose="02020603050405020304" pitchFamily="18" charset="0"/>
                <a:cs typeface="Times New Roman" panose="02020603050405020304" pitchFamily="18" charset="0"/>
              </a:rPr>
              <a:t>Diabetes is a chronic disease affecting insulin production and use, leading to severe health risks. In 2023, the National Diabetes Audit reported 3.6M UK pre-diabetes cases, an 18% rise from 2022.This research integrates Explainable AI (XAI) with machine learning (ML) for diabetes prediction, comparing Random Forest, Logistic Regression, and Gradient Boosting models with LIME for interpretability. A real-time toggle feature enhances user interaction. Findings aim to improve trust in AI-driven healthcare with accurate and explainable predictions.</a:t>
            </a:r>
            <a:endParaRPr lang="en-GB" sz="4000" b="1"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9BD8618-6F7F-0FEF-0BA4-D936459A1358}"/>
              </a:ext>
            </a:extLst>
          </p:cNvPr>
          <p:cNvSpPr txBox="1"/>
          <p:nvPr/>
        </p:nvSpPr>
        <p:spPr>
          <a:xfrm>
            <a:off x="428629" y="7401203"/>
            <a:ext cx="20564464" cy="44012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4000" b="1" u="sng" dirty="0">
                <a:latin typeface="Times New Roman" panose="02020603050405020304" pitchFamily="18" charset="0"/>
                <a:cs typeface="Times New Roman" panose="02020603050405020304" pitchFamily="18" charset="0"/>
              </a:rPr>
              <a:t>Methodology</a:t>
            </a:r>
          </a:p>
          <a:p>
            <a:pPr algn="just"/>
            <a:r>
              <a:rPr lang="en-US" sz="4000" dirty="0">
                <a:latin typeface="Times New Roman" panose="02020603050405020304" pitchFamily="18" charset="0"/>
                <a:cs typeface="Times New Roman" panose="02020603050405020304" pitchFamily="18" charset="0"/>
              </a:rPr>
              <a:t>This study applies machine learning (ML) with Explainable AI (XAI) for diabetes prediction. Random Forest, Logistic Regression, and Gradient Boosting models were trained on the Pima Indian Diabetes Dataset. Local Interpretable Model-Agnostic Explanations (LIME) enhances transparency with instance-level predictions. Models were evaluated using accuracy, precision, recall, and F1-score.The final model was deployed in a web and mobile app, making AI-driven insights accessible to healthcare professionals and general users.</a:t>
            </a:r>
            <a:endParaRPr lang="en-GB" sz="4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08550FD-7F6F-98AC-7D05-9EA0F6CB9D57}"/>
              </a:ext>
            </a:extLst>
          </p:cNvPr>
          <p:cNvSpPr/>
          <p:nvPr/>
        </p:nvSpPr>
        <p:spPr>
          <a:xfrm>
            <a:off x="428628" y="12050151"/>
            <a:ext cx="9134471" cy="6422654"/>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sz="4000" b="1" u="sng" dirty="0">
                <a:latin typeface="Times New Roman" panose="02020603050405020304" pitchFamily="18" charset="0"/>
                <a:cs typeface="Times New Roman" panose="02020603050405020304" pitchFamily="18" charset="0"/>
              </a:rPr>
              <a:t>Results</a:t>
            </a:r>
          </a:p>
          <a:p>
            <a:pPr algn="just"/>
            <a:r>
              <a:rPr lang="en-US" sz="4000" dirty="0">
                <a:latin typeface="Times New Roman" panose="02020603050405020304" pitchFamily="18" charset="0"/>
                <a:cs typeface="Times New Roman" panose="02020603050405020304" pitchFamily="18" charset="0"/>
              </a:rPr>
              <a:t>Gradient Boosting (GBM) demonstrated the best overall performance, balancing accuracy and generalization. Random Forest (RF) achieved the highest training accuracy but exhibited overfitting, while Logistic Regression (LG) had the lowest accuracy but the highest explainability, as indicated by its LIME score.</a:t>
            </a:r>
            <a:endParaRPr lang="en-GB" sz="4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63E27D7-6B18-75AD-E9A8-2CACFB1D0013}"/>
              </a:ext>
            </a:extLst>
          </p:cNvPr>
          <p:cNvSpPr/>
          <p:nvPr/>
        </p:nvSpPr>
        <p:spPr>
          <a:xfrm>
            <a:off x="428617" y="24517443"/>
            <a:ext cx="9134471" cy="554915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sz="4000" b="1" u="sng" dirty="0">
                <a:latin typeface="Times New Roman" panose="02020603050405020304" pitchFamily="18" charset="0"/>
                <a:cs typeface="Times New Roman" panose="02020603050405020304" pitchFamily="18" charset="0"/>
              </a:rPr>
              <a:t>Recommendations</a:t>
            </a:r>
          </a:p>
          <a:p>
            <a:pPr algn="just"/>
            <a:r>
              <a:rPr lang="en-US" sz="4000" dirty="0">
                <a:latin typeface="Times New Roman" panose="02020603050405020304" pitchFamily="18" charset="0"/>
                <a:cs typeface="Times New Roman" panose="02020603050405020304" pitchFamily="18" charset="0"/>
              </a:rPr>
              <a:t>To improve generalization, RF's overfitting should be addressed through hyperparameter tuning or feature selection. Enhancing GBM's interpretability using additional XAI techniques could provide better trust in predictions. Future work should explore hybrid models balancing accuracy and explainability.</a:t>
            </a:r>
            <a:endParaRPr lang="en-GB" sz="4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DB153920-4C4A-468C-1950-114BD52EDE89}"/>
              </a:ext>
            </a:extLst>
          </p:cNvPr>
          <p:cNvSpPr/>
          <p:nvPr/>
        </p:nvSpPr>
        <p:spPr>
          <a:xfrm>
            <a:off x="428617" y="18720548"/>
            <a:ext cx="9134471" cy="554915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sz="4000" b="1" u="sng" dirty="0">
                <a:latin typeface="Times New Roman" panose="02020603050405020304" pitchFamily="18" charset="0"/>
                <a:cs typeface="Times New Roman" panose="02020603050405020304" pitchFamily="18" charset="0"/>
              </a:rPr>
              <a:t>Conclusion</a:t>
            </a:r>
          </a:p>
          <a:p>
            <a:pPr algn="just"/>
            <a:r>
              <a:rPr lang="en-US" sz="4000" dirty="0">
                <a:latin typeface="Times New Roman" panose="02020603050405020304" pitchFamily="18" charset="0"/>
                <a:cs typeface="Times New Roman" panose="02020603050405020304" pitchFamily="18" charset="0"/>
              </a:rPr>
              <a:t>GBM and RF outperformed LG in accuracy, but LG offered superior interpretability. The trade-off between accuracy and explainability suggests that model choice should depend on the application—LG for transparency and GBM/RF for higher predictive performance.</a:t>
            </a:r>
            <a:endParaRPr lang="en-GB" sz="4000" dirty="0">
              <a:latin typeface="Times New Roman" panose="02020603050405020304" pitchFamily="18" charset="0"/>
              <a:cs typeface="Times New Roman" panose="02020603050405020304" pitchFamily="18" charset="0"/>
            </a:endParaRPr>
          </a:p>
        </p:txBody>
      </p:sp>
      <p:pic>
        <p:nvPicPr>
          <p:cNvPr id="13" name="Picture 12" descr="A graph with blue squares&#10;&#10;AI-generated content may be incorrect.">
            <a:extLst>
              <a:ext uri="{FF2B5EF4-FFF2-40B4-BE49-F238E27FC236}">
                <a16:creationId xmlns:a16="http://schemas.microsoft.com/office/drawing/2014/main" id="{7D77A025-417C-24E4-44AF-8635BAF39C05}"/>
              </a:ext>
            </a:extLst>
          </p:cNvPr>
          <p:cNvPicPr>
            <a:picLocks noChangeAspect="1"/>
          </p:cNvPicPr>
          <p:nvPr/>
        </p:nvPicPr>
        <p:blipFill>
          <a:blip r:embed="rId2">
            <a:extLst>
              <a:ext uri="{28A0092B-C50C-407E-A947-70E740481C1C}">
                <a14:useLocalDpi xmlns:a14="http://schemas.microsoft.com/office/drawing/2010/main" val="0"/>
              </a:ext>
            </a:extLst>
          </a:blip>
          <a:srcRect l="441" t="1900" r="66422" b="2656"/>
          <a:stretch/>
        </p:blipFill>
        <p:spPr>
          <a:xfrm>
            <a:off x="14473650" y="23721949"/>
            <a:ext cx="6519443" cy="6259165"/>
          </a:xfrm>
          <a:prstGeom prst="rect">
            <a:avLst/>
          </a:prstGeom>
        </p:spPr>
      </p:pic>
      <p:pic>
        <p:nvPicPr>
          <p:cNvPr id="19" name="Picture 18" descr="A graph with blue squares&#10;&#10;AI-generated content may be incorrect.">
            <a:extLst>
              <a:ext uri="{FF2B5EF4-FFF2-40B4-BE49-F238E27FC236}">
                <a16:creationId xmlns:a16="http://schemas.microsoft.com/office/drawing/2014/main" id="{3CECD481-8E0A-EE18-1175-B3F4FCC3265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66400" t="2033" r="463" b="2522"/>
          <a:stretch/>
        </p:blipFill>
        <p:spPr>
          <a:xfrm>
            <a:off x="9938706" y="17462784"/>
            <a:ext cx="6519444" cy="6259165"/>
          </a:xfrm>
          <a:prstGeom prst="rect">
            <a:avLst/>
          </a:prstGeom>
        </p:spPr>
      </p:pic>
      <p:pic>
        <p:nvPicPr>
          <p:cNvPr id="11" name="Picture 10" descr="A diagram of a system&#10;&#10;AI-generated content may be incorrect.">
            <a:extLst>
              <a:ext uri="{FF2B5EF4-FFF2-40B4-BE49-F238E27FC236}">
                <a16:creationId xmlns:a16="http://schemas.microsoft.com/office/drawing/2014/main" id="{50AC5131-28FB-8166-B7D7-3392E2BCE9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8839" y="12827063"/>
            <a:ext cx="11458580" cy="3392312"/>
          </a:xfrm>
          <a:prstGeom prst="rect">
            <a:avLst/>
          </a:prstGeom>
        </p:spPr>
      </p:pic>
    </p:spTree>
    <p:extLst>
      <p:ext uri="{BB962C8B-B14F-4D97-AF65-F5344CB8AC3E}">
        <p14:creationId xmlns:p14="http://schemas.microsoft.com/office/powerpoint/2010/main" val="28599731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641</TotalTime>
  <Words>338</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Tayyeba Sadaq</dc:creator>
  <cp:lastModifiedBy>Tayyeba Sadaq</cp:lastModifiedBy>
  <cp:revision>9</cp:revision>
  <dcterms:created xsi:type="dcterms:W3CDTF">2025-02-06T14:11:12Z</dcterms:created>
  <dcterms:modified xsi:type="dcterms:W3CDTF">2025-02-21T16:31:05Z</dcterms:modified>
</cp:coreProperties>
</file>