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6" r:id="rId2"/>
  </p:sldIdLst>
  <p:sldSz cx="15119350" cy="213836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22" autoAdjust="0"/>
    <p:restoredTop sz="94660"/>
  </p:normalViewPr>
  <p:slideViewPr>
    <p:cSldViewPr snapToGrid="0">
      <p:cViewPr>
        <p:scale>
          <a:sx n="49" d="100"/>
          <a:sy n="49" d="100"/>
        </p:scale>
        <p:origin x="1088" y="-3112"/>
      </p:cViewPr>
      <p:guideLst>
        <p:guide orient="horz" pos="6735"/>
        <p:guide pos="476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66CC95-0DBE-4CD7-89B3-7ACCE4BCDAF1}" type="datetimeFigureOut">
              <a:rPr lang="en-GB" smtClean="0"/>
              <a:t>17/02/2025</a:t>
            </a:fld>
            <a:endParaRPr lang="en-GB"/>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E22A03-6BA4-4F0D-847B-02F3649E7A67}" type="slidenum">
              <a:rPr lang="en-GB" smtClean="0"/>
              <a:t>‹#›</a:t>
            </a:fld>
            <a:endParaRPr lang="en-GB"/>
          </a:p>
        </p:txBody>
      </p:sp>
    </p:spTree>
    <p:extLst>
      <p:ext uri="{BB962C8B-B14F-4D97-AF65-F5344CB8AC3E}">
        <p14:creationId xmlns:p14="http://schemas.microsoft.com/office/powerpoint/2010/main" val="4249463162"/>
      </p:ext>
    </p:extLst>
  </p:cSld>
  <p:clrMap bg1="lt1" tx1="dk1" bg2="lt2" tx2="dk2" accent1="accent1" accent2="accent2" accent3="accent3" accent4="accent4" accent5="accent5" accent6="accent6" hlink="hlink" folHlink="folHlink"/>
  <p:notesStyle>
    <a:lvl1pPr marL="0" algn="l" defTabSz="1752111" rtl="0" eaLnBrk="1" latinLnBrk="0" hangingPunct="1">
      <a:defRPr sz="2299" kern="1200">
        <a:solidFill>
          <a:schemeClr val="tx1"/>
        </a:solidFill>
        <a:latin typeface="+mn-lt"/>
        <a:ea typeface="+mn-ea"/>
        <a:cs typeface="+mn-cs"/>
      </a:defRPr>
    </a:lvl1pPr>
    <a:lvl2pPr marL="876056" algn="l" defTabSz="1752111" rtl="0" eaLnBrk="1" latinLnBrk="0" hangingPunct="1">
      <a:defRPr sz="2299" kern="1200">
        <a:solidFill>
          <a:schemeClr val="tx1"/>
        </a:solidFill>
        <a:latin typeface="+mn-lt"/>
        <a:ea typeface="+mn-ea"/>
        <a:cs typeface="+mn-cs"/>
      </a:defRPr>
    </a:lvl2pPr>
    <a:lvl3pPr marL="1752111" algn="l" defTabSz="1752111" rtl="0" eaLnBrk="1" latinLnBrk="0" hangingPunct="1">
      <a:defRPr sz="2299" kern="1200">
        <a:solidFill>
          <a:schemeClr val="tx1"/>
        </a:solidFill>
        <a:latin typeface="+mn-lt"/>
        <a:ea typeface="+mn-ea"/>
        <a:cs typeface="+mn-cs"/>
      </a:defRPr>
    </a:lvl3pPr>
    <a:lvl4pPr marL="2628167" algn="l" defTabSz="1752111" rtl="0" eaLnBrk="1" latinLnBrk="0" hangingPunct="1">
      <a:defRPr sz="2299" kern="1200">
        <a:solidFill>
          <a:schemeClr val="tx1"/>
        </a:solidFill>
        <a:latin typeface="+mn-lt"/>
        <a:ea typeface="+mn-ea"/>
        <a:cs typeface="+mn-cs"/>
      </a:defRPr>
    </a:lvl4pPr>
    <a:lvl5pPr marL="3504222" algn="l" defTabSz="1752111" rtl="0" eaLnBrk="1" latinLnBrk="0" hangingPunct="1">
      <a:defRPr sz="2299" kern="1200">
        <a:solidFill>
          <a:schemeClr val="tx1"/>
        </a:solidFill>
        <a:latin typeface="+mn-lt"/>
        <a:ea typeface="+mn-ea"/>
        <a:cs typeface="+mn-cs"/>
      </a:defRPr>
    </a:lvl5pPr>
    <a:lvl6pPr marL="4380278" algn="l" defTabSz="1752111" rtl="0" eaLnBrk="1" latinLnBrk="0" hangingPunct="1">
      <a:defRPr sz="2299" kern="1200">
        <a:solidFill>
          <a:schemeClr val="tx1"/>
        </a:solidFill>
        <a:latin typeface="+mn-lt"/>
        <a:ea typeface="+mn-ea"/>
        <a:cs typeface="+mn-cs"/>
      </a:defRPr>
    </a:lvl6pPr>
    <a:lvl7pPr marL="5256333" algn="l" defTabSz="1752111" rtl="0" eaLnBrk="1" latinLnBrk="0" hangingPunct="1">
      <a:defRPr sz="2299" kern="1200">
        <a:solidFill>
          <a:schemeClr val="tx1"/>
        </a:solidFill>
        <a:latin typeface="+mn-lt"/>
        <a:ea typeface="+mn-ea"/>
        <a:cs typeface="+mn-cs"/>
      </a:defRPr>
    </a:lvl7pPr>
    <a:lvl8pPr marL="6132388" algn="l" defTabSz="1752111" rtl="0" eaLnBrk="1" latinLnBrk="0" hangingPunct="1">
      <a:defRPr sz="2299" kern="1200">
        <a:solidFill>
          <a:schemeClr val="tx1"/>
        </a:solidFill>
        <a:latin typeface="+mn-lt"/>
        <a:ea typeface="+mn-ea"/>
        <a:cs typeface="+mn-cs"/>
      </a:defRPr>
    </a:lvl8pPr>
    <a:lvl9pPr marL="7008444" algn="l" defTabSz="1752111" rtl="0" eaLnBrk="1" latinLnBrk="0" hangingPunct="1">
      <a:defRPr sz="22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38388" y="1143000"/>
            <a:ext cx="2181225"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BE22A03-6BA4-4F0D-847B-02F3649E7A67}" type="slidenum">
              <a:rPr lang="en-GB" smtClean="0"/>
              <a:t>1</a:t>
            </a:fld>
            <a:endParaRPr lang="en-GB"/>
          </a:p>
        </p:txBody>
      </p:sp>
    </p:spTree>
    <p:extLst>
      <p:ext uri="{BB962C8B-B14F-4D97-AF65-F5344CB8AC3E}">
        <p14:creationId xmlns:p14="http://schemas.microsoft.com/office/powerpoint/2010/main" val="1732357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US"/>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E4927F-ADE1-49CD-A2B9-CD8CCD18392F}" type="datetimeFigureOut">
              <a:rPr lang="en-GB" smtClean="0"/>
              <a:t>17/02/2025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C2F57-E5FD-4BA7-BAE9-678B41A9C481}" type="slidenum">
              <a:rPr lang="en-GB" smtClean="0"/>
              <a:t>‹#›</a:t>
            </a:fld>
            <a:endParaRPr lang="en-GB"/>
          </a:p>
        </p:txBody>
      </p:sp>
    </p:spTree>
    <p:extLst>
      <p:ext uri="{BB962C8B-B14F-4D97-AF65-F5344CB8AC3E}">
        <p14:creationId xmlns:p14="http://schemas.microsoft.com/office/powerpoint/2010/main" val="3165174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E4927F-ADE1-49CD-A2B9-CD8CCD18392F}" type="datetimeFigureOut">
              <a:rPr lang="en-GB" smtClean="0"/>
              <a:t>17/02/2025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C2F57-E5FD-4BA7-BAE9-678B41A9C481}" type="slidenum">
              <a:rPr lang="en-GB" smtClean="0"/>
              <a:t>‹#›</a:t>
            </a:fld>
            <a:endParaRPr lang="en-GB"/>
          </a:p>
        </p:txBody>
      </p:sp>
    </p:spTree>
    <p:extLst>
      <p:ext uri="{BB962C8B-B14F-4D97-AF65-F5344CB8AC3E}">
        <p14:creationId xmlns:p14="http://schemas.microsoft.com/office/powerpoint/2010/main" val="2036836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E4927F-ADE1-49CD-A2B9-CD8CCD18392F}" type="datetimeFigureOut">
              <a:rPr lang="en-GB" smtClean="0"/>
              <a:t>17/02/2025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C2F57-E5FD-4BA7-BAE9-678B41A9C481}" type="slidenum">
              <a:rPr lang="en-GB" smtClean="0"/>
              <a:t>‹#›</a:t>
            </a:fld>
            <a:endParaRPr lang="en-GB"/>
          </a:p>
        </p:txBody>
      </p:sp>
    </p:spTree>
    <p:extLst>
      <p:ext uri="{BB962C8B-B14F-4D97-AF65-F5344CB8AC3E}">
        <p14:creationId xmlns:p14="http://schemas.microsoft.com/office/powerpoint/2010/main" val="3505155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E4927F-ADE1-49CD-A2B9-CD8CCD18392F}" type="datetimeFigureOut">
              <a:rPr lang="en-GB" smtClean="0"/>
              <a:t>17/02/2025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C2F57-E5FD-4BA7-BAE9-678B41A9C481}" type="slidenum">
              <a:rPr lang="en-GB" smtClean="0"/>
              <a:t>‹#›</a:t>
            </a:fld>
            <a:endParaRPr lang="en-GB"/>
          </a:p>
        </p:txBody>
      </p:sp>
    </p:spTree>
    <p:extLst>
      <p:ext uri="{BB962C8B-B14F-4D97-AF65-F5344CB8AC3E}">
        <p14:creationId xmlns:p14="http://schemas.microsoft.com/office/powerpoint/2010/main" val="626477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en-US"/>
              <a:t>Click to edit Master title style</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tint val="82000"/>
                  </a:schemeClr>
                </a:solidFill>
              </a:defRPr>
            </a:lvl1pPr>
            <a:lvl2pPr marL="755980" indent="0">
              <a:buNone/>
              <a:defRPr sz="3307">
                <a:solidFill>
                  <a:schemeClr val="tx1">
                    <a:tint val="82000"/>
                  </a:schemeClr>
                </a:solidFill>
              </a:defRPr>
            </a:lvl2pPr>
            <a:lvl3pPr marL="1511960" indent="0">
              <a:buNone/>
              <a:defRPr sz="2976">
                <a:solidFill>
                  <a:schemeClr val="tx1">
                    <a:tint val="82000"/>
                  </a:schemeClr>
                </a:solidFill>
              </a:defRPr>
            </a:lvl3pPr>
            <a:lvl4pPr marL="2267941" indent="0">
              <a:buNone/>
              <a:defRPr sz="2646">
                <a:solidFill>
                  <a:schemeClr val="tx1">
                    <a:tint val="82000"/>
                  </a:schemeClr>
                </a:solidFill>
              </a:defRPr>
            </a:lvl4pPr>
            <a:lvl5pPr marL="3023921" indent="0">
              <a:buNone/>
              <a:defRPr sz="2646">
                <a:solidFill>
                  <a:schemeClr val="tx1">
                    <a:tint val="82000"/>
                  </a:schemeClr>
                </a:solidFill>
              </a:defRPr>
            </a:lvl5pPr>
            <a:lvl6pPr marL="3779901" indent="0">
              <a:buNone/>
              <a:defRPr sz="2646">
                <a:solidFill>
                  <a:schemeClr val="tx1">
                    <a:tint val="82000"/>
                  </a:schemeClr>
                </a:solidFill>
              </a:defRPr>
            </a:lvl6pPr>
            <a:lvl7pPr marL="4535881" indent="0">
              <a:buNone/>
              <a:defRPr sz="2646">
                <a:solidFill>
                  <a:schemeClr val="tx1">
                    <a:tint val="82000"/>
                  </a:schemeClr>
                </a:solidFill>
              </a:defRPr>
            </a:lvl7pPr>
            <a:lvl8pPr marL="5291861" indent="0">
              <a:buNone/>
              <a:defRPr sz="2646">
                <a:solidFill>
                  <a:schemeClr val="tx1">
                    <a:tint val="82000"/>
                  </a:schemeClr>
                </a:solidFill>
              </a:defRPr>
            </a:lvl8pPr>
            <a:lvl9pPr marL="6047842" indent="0">
              <a:buNone/>
              <a:defRPr sz="2646">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E4927F-ADE1-49CD-A2B9-CD8CCD18392F}" type="datetimeFigureOut">
              <a:rPr lang="en-GB" smtClean="0"/>
              <a:t>17/02/2025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C2F57-E5FD-4BA7-BAE9-678B41A9C481}" type="slidenum">
              <a:rPr lang="en-GB" smtClean="0"/>
              <a:t>‹#›</a:t>
            </a:fld>
            <a:endParaRPr lang="en-GB"/>
          </a:p>
        </p:txBody>
      </p:sp>
    </p:spTree>
    <p:extLst>
      <p:ext uri="{BB962C8B-B14F-4D97-AF65-F5344CB8AC3E}">
        <p14:creationId xmlns:p14="http://schemas.microsoft.com/office/powerpoint/2010/main" val="807960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E4927F-ADE1-49CD-A2B9-CD8CCD18392F}" type="datetimeFigureOut">
              <a:rPr lang="en-GB" smtClean="0"/>
              <a:t>17/02/2025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3C2F57-E5FD-4BA7-BAE9-678B41A9C481}" type="slidenum">
              <a:rPr lang="en-GB" smtClean="0"/>
              <a:t>‹#›</a:t>
            </a:fld>
            <a:endParaRPr lang="en-GB"/>
          </a:p>
        </p:txBody>
      </p:sp>
    </p:spTree>
    <p:extLst>
      <p:ext uri="{BB962C8B-B14F-4D97-AF65-F5344CB8AC3E}">
        <p14:creationId xmlns:p14="http://schemas.microsoft.com/office/powerpoint/2010/main" val="2278706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4" name="Content Placeholder 3"/>
          <p:cNvSpPr>
            <a:spLocks noGrp="1"/>
          </p:cNvSpPr>
          <p:nvPr>
            <p:ph sz="half" idx="2"/>
          </p:nvPr>
        </p:nvSpPr>
        <p:spPr>
          <a:xfrm>
            <a:off x="1041426" y="7810963"/>
            <a:ext cx="639619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Click to edit Master text styles</a:t>
            </a:r>
          </a:p>
        </p:txBody>
      </p:sp>
      <p:sp>
        <p:nvSpPr>
          <p:cNvPr id="6" name="Content Placeholder 5"/>
          <p:cNvSpPr>
            <a:spLocks noGrp="1"/>
          </p:cNvSpPr>
          <p:nvPr>
            <p:ph sz="quarter" idx="4"/>
          </p:nvPr>
        </p:nvSpPr>
        <p:spPr>
          <a:xfrm>
            <a:off x="7654172" y="7810963"/>
            <a:ext cx="642769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E4927F-ADE1-49CD-A2B9-CD8CCD18392F}" type="datetimeFigureOut">
              <a:rPr lang="en-GB" smtClean="0"/>
              <a:t>17/02/2025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D3C2F57-E5FD-4BA7-BAE9-678B41A9C481}" type="slidenum">
              <a:rPr lang="en-GB" smtClean="0"/>
              <a:t>‹#›</a:t>
            </a:fld>
            <a:endParaRPr lang="en-GB"/>
          </a:p>
        </p:txBody>
      </p:sp>
    </p:spTree>
    <p:extLst>
      <p:ext uri="{BB962C8B-B14F-4D97-AF65-F5344CB8AC3E}">
        <p14:creationId xmlns:p14="http://schemas.microsoft.com/office/powerpoint/2010/main" val="2997078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E4927F-ADE1-49CD-A2B9-CD8CCD18392F}" type="datetimeFigureOut">
              <a:rPr lang="en-GB" smtClean="0"/>
              <a:t>17/02/2025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D3C2F57-E5FD-4BA7-BAE9-678B41A9C481}" type="slidenum">
              <a:rPr lang="en-GB" smtClean="0"/>
              <a:t>‹#›</a:t>
            </a:fld>
            <a:endParaRPr lang="en-GB"/>
          </a:p>
        </p:txBody>
      </p:sp>
    </p:spTree>
    <p:extLst>
      <p:ext uri="{BB962C8B-B14F-4D97-AF65-F5344CB8AC3E}">
        <p14:creationId xmlns:p14="http://schemas.microsoft.com/office/powerpoint/2010/main" val="2462456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E4927F-ADE1-49CD-A2B9-CD8CCD18392F}" type="datetimeFigureOut">
              <a:rPr lang="en-GB" smtClean="0"/>
              <a:t>17/02/2025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D3C2F57-E5FD-4BA7-BAE9-678B41A9C481}" type="slidenum">
              <a:rPr lang="en-GB" smtClean="0"/>
              <a:t>‹#›</a:t>
            </a:fld>
            <a:endParaRPr lang="en-GB"/>
          </a:p>
        </p:txBody>
      </p:sp>
    </p:spTree>
    <p:extLst>
      <p:ext uri="{BB962C8B-B14F-4D97-AF65-F5344CB8AC3E}">
        <p14:creationId xmlns:p14="http://schemas.microsoft.com/office/powerpoint/2010/main" val="2172599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49E4927F-ADE1-49CD-A2B9-CD8CCD18392F}" type="datetimeFigureOut">
              <a:rPr lang="en-GB" smtClean="0"/>
              <a:t>17/02/2025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3C2F57-E5FD-4BA7-BAE9-678B41A9C481}" type="slidenum">
              <a:rPr lang="en-GB" smtClean="0"/>
              <a:t>‹#›</a:t>
            </a:fld>
            <a:endParaRPr lang="en-GB"/>
          </a:p>
        </p:txBody>
      </p:sp>
    </p:spTree>
    <p:extLst>
      <p:ext uri="{BB962C8B-B14F-4D97-AF65-F5344CB8AC3E}">
        <p14:creationId xmlns:p14="http://schemas.microsoft.com/office/powerpoint/2010/main" val="1993861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a:t>Click icon to add picture</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Click to edit Master text styles</a:t>
            </a:r>
          </a:p>
        </p:txBody>
      </p:sp>
      <p:sp>
        <p:nvSpPr>
          <p:cNvPr id="5" name="Date Placeholder 4"/>
          <p:cNvSpPr>
            <a:spLocks noGrp="1"/>
          </p:cNvSpPr>
          <p:nvPr>
            <p:ph type="dt" sz="half" idx="10"/>
          </p:nvPr>
        </p:nvSpPr>
        <p:spPr/>
        <p:txBody>
          <a:bodyPr/>
          <a:lstStyle/>
          <a:p>
            <a:fld id="{49E4927F-ADE1-49CD-A2B9-CD8CCD18392F}" type="datetimeFigureOut">
              <a:rPr lang="en-GB" smtClean="0"/>
              <a:t>17/02/2025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3C2F57-E5FD-4BA7-BAE9-678B41A9C481}" type="slidenum">
              <a:rPr lang="en-GB" smtClean="0"/>
              <a:t>‹#›</a:t>
            </a:fld>
            <a:endParaRPr lang="en-GB"/>
          </a:p>
        </p:txBody>
      </p:sp>
    </p:spTree>
    <p:extLst>
      <p:ext uri="{BB962C8B-B14F-4D97-AF65-F5344CB8AC3E}">
        <p14:creationId xmlns:p14="http://schemas.microsoft.com/office/powerpoint/2010/main" val="190311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82000"/>
                  </a:schemeClr>
                </a:solidFill>
              </a:defRPr>
            </a:lvl1pPr>
          </a:lstStyle>
          <a:p>
            <a:fld id="{49E4927F-ADE1-49CD-A2B9-CD8CCD18392F}" type="datetimeFigureOut">
              <a:rPr lang="en-GB" smtClean="0"/>
              <a:t>17/02/2025</a:t>
            </a:fld>
            <a:endParaRPr lang="en-GB"/>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82000"/>
                  </a:schemeClr>
                </a:solidFill>
              </a:defRPr>
            </a:lvl1pPr>
          </a:lstStyle>
          <a:p>
            <a:fld id="{7D3C2F57-E5FD-4BA7-BAE9-678B41A9C481}" type="slidenum">
              <a:rPr lang="en-GB" smtClean="0"/>
              <a:t>‹#›</a:t>
            </a:fld>
            <a:endParaRPr lang="en-GB"/>
          </a:p>
        </p:txBody>
      </p:sp>
    </p:spTree>
    <p:extLst>
      <p:ext uri="{BB962C8B-B14F-4D97-AF65-F5344CB8AC3E}">
        <p14:creationId xmlns:p14="http://schemas.microsoft.com/office/powerpoint/2010/main" val="177467437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F206EED-8C76-96AF-AF3A-AC636F1EDF73}"/>
              </a:ext>
            </a:extLst>
          </p:cNvPr>
          <p:cNvSpPr/>
          <p:nvPr/>
        </p:nvSpPr>
        <p:spPr>
          <a:xfrm>
            <a:off x="412750" y="1502722"/>
            <a:ext cx="8197850" cy="3856678"/>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GB" sz="2000" b="1" u="sng" dirty="0">
                <a:latin typeface="Times New Roman" panose="02020603050405020304" pitchFamily="18" charset="0"/>
                <a:cs typeface="Times New Roman" panose="02020603050405020304" pitchFamily="18" charset="0"/>
              </a:rPr>
              <a:t>Abstract</a:t>
            </a:r>
          </a:p>
          <a:p>
            <a:r>
              <a:rPr lang="en-US" dirty="0">
                <a:latin typeface="Times New Roman" panose="02020603050405020304" pitchFamily="18" charset="0"/>
                <a:cs typeface="Times New Roman" panose="02020603050405020304" pitchFamily="18" charset="0"/>
              </a:rPr>
              <a:t>The World Health </a:t>
            </a:r>
            <a:r>
              <a:rPr lang="en-US" dirty="0" err="1">
                <a:latin typeface="Times New Roman" panose="02020603050405020304" pitchFamily="18" charset="0"/>
                <a:cs typeface="Times New Roman" panose="02020603050405020304" pitchFamily="18" charset="0"/>
              </a:rPr>
              <a:t>Organisation</a:t>
            </a:r>
            <a:r>
              <a:rPr lang="en-US" dirty="0">
                <a:latin typeface="Times New Roman" panose="02020603050405020304" pitchFamily="18" charset="0"/>
                <a:cs typeface="Times New Roman" panose="02020603050405020304" pitchFamily="18" charset="0"/>
              </a:rPr>
              <a:t> defines diabetes as a chronic disease where the pancreas produces insufficient insulin or the body cannot use it effectively, leading to serious health complications. [1] In 2023, the National Diabetes Audit reported 3,615,330 GP-registered cases of pre-diabetes (</a:t>
            </a:r>
            <a:r>
              <a:rPr lang="en-US" dirty="0" err="1">
                <a:latin typeface="Times New Roman" panose="02020603050405020304" pitchFamily="18" charset="0"/>
                <a:cs typeface="Times New Roman" panose="02020603050405020304" pitchFamily="18" charset="0"/>
              </a:rPr>
              <a:t>hyperglycaemia</a:t>
            </a:r>
            <a:r>
              <a:rPr lang="en-US" dirty="0">
                <a:latin typeface="Times New Roman" panose="02020603050405020304" pitchFamily="18" charset="0"/>
                <a:cs typeface="Times New Roman" panose="02020603050405020304" pitchFamily="18" charset="0"/>
              </a:rPr>
              <a:t>), an 18% increase from 2022. [2]</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research integrates Explainable AI (XAI) with machine learning (ML) to enhance diabetes prediction. It evaluates Random Forest, Logistic Regression, and Gradient Boosting Machine (GBM) models using LIME for interpretability. A real-time toggle feature improves accessibility, allowing users to interact with model explanations dynamically. Findings will identify the most effective ML-XAI approach for accurate, interpretable, and actionable predictions, enhancing trust in AI-driven healthcare.</a:t>
            </a:r>
            <a:endParaRPr lang="en-GB" b="1" u="sng"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1FBEB59-C178-E47B-D963-328CBF9EA907}"/>
              </a:ext>
            </a:extLst>
          </p:cNvPr>
          <p:cNvSpPr/>
          <p:nvPr/>
        </p:nvSpPr>
        <p:spPr>
          <a:xfrm>
            <a:off x="412750" y="5610380"/>
            <a:ext cx="6885551" cy="440230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GB" sz="2000" b="1" u="sng"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Diabetes is a widespread chronic condition where early detection plays a key role in effective management. While machine learning (ML) models offer promising predictive capabilities, their complexity can limit trust and adoption in healthcare. To address this, Explainable AI (XAI) techniques can enhance transparency, making AI-driven predictions more interpretable.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study integrates Random Forest (RF), Logistic Regression (LG), and Gradient Boosting Machine (GBM) models with Local Interpretable Model-Agnostic Explanations (LIME) to provide insight into diabetes predictions. By incorporating these models into a web and mobile application, this research aims to improve accessibility, empower users with explainable results, and bridge the gap between AI-driven and traditional diagnostics.</a:t>
            </a:r>
          </a:p>
          <a:p>
            <a:endParaRPr lang="en-GB" dirty="0">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A9703618-9722-4327-BF7A-AAFCA6005EC0}"/>
              </a:ext>
            </a:extLst>
          </p:cNvPr>
          <p:cNvSpPr/>
          <p:nvPr/>
        </p:nvSpPr>
        <p:spPr>
          <a:xfrm>
            <a:off x="8924953" y="1502722"/>
            <a:ext cx="5781647" cy="3856678"/>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GB" sz="2000" b="1" u="sng" dirty="0">
                <a:latin typeface="Times New Roman" panose="02020603050405020304" pitchFamily="18" charset="0"/>
                <a:cs typeface="Times New Roman" panose="02020603050405020304" pitchFamily="18" charset="0"/>
              </a:rPr>
              <a:t>Technologies</a:t>
            </a:r>
          </a:p>
          <a:p>
            <a:pPr marL="0" indent="0">
              <a:buNone/>
            </a:pPr>
            <a:r>
              <a:rPr lang="en-GB" b="1" u="sng" dirty="0">
                <a:latin typeface="Times New Roman" panose="02020603050405020304" pitchFamily="18" charset="0"/>
                <a:cs typeface="Times New Roman" panose="02020603050405020304" pitchFamily="18" charset="0"/>
              </a:rPr>
              <a:t>Frontend Framework</a:t>
            </a:r>
          </a:p>
          <a:p>
            <a:r>
              <a:rPr lang="en-GB" dirty="0">
                <a:latin typeface="Times New Roman" panose="02020603050405020304" pitchFamily="18" charset="0"/>
                <a:cs typeface="Times New Roman" panose="02020603050405020304" pitchFamily="18" charset="0"/>
              </a:rPr>
              <a:t>React Native Expo (mobile and web development)</a:t>
            </a:r>
          </a:p>
          <a:p>
            <a:endParaRPr lang="en-GB" dirty="0">
              <a:latin typeface="Times New Roman" panose="02020603050405020304" pitchFamily="18" charset="0"/>
              <a:cs typeface="Times New Roman" panose="02020603050405020304" pitchFamily="18" charset="0"/>
            </a:endParaRPr>
          </a:p>
          <a:p>
            <a:pPr marL="0" indent="0">
              <a:buNone/>
            </a:pPr>
            <a:r>
              <a:rPr lang="en-GB" b="1" u="sng" dirty="0">
                <a:latin typeface="Times New Roman" panose="02020603050405020304" pitchFamily="18" charset="0"/>
                <a:cs typeface="Times New Roman" panose="02020603050405020304" pitchFamily="18" charset="0"/>
              </a:rPr>
              <a:t>Visualisation Libraries</a:t>
            </a:r>
          </a:p>
          <a:p>
            <a:r>
              <a:rPr lang="en-GB" dirty="0">
                <a:latin typeface="Times New Roman" panose="02020603050405020304" pitchFamily="18" charset="0"/>
                <a:cs typeface="Times New Roman" panose="02020603050405020304" pitchFamily="18" charset="0"/>
              </a:rPr>
              <a:t>Chart.js and/or </a:t>
            </a:r>
            <a:r>
              <a:rPr lang="en-GB" dirty="0" err="1">
                <a:latin typeface="Times New Roman" panose="02020603050405020304" pitchFamily="18" charset="0"/>
                <a:cs typeface="Times New Roman" panose="02020603050405020304" pitchFamily="18" charset="0"/>
              </a:rPr>
              <a:t>Plotly</a:t>
            </a:r>
            <a:r>
              <a:rPr lang="en-GB" dirty="0">
                <a:latin typeface="Times New Roman" panose="02020603050405020304" pitchFamily="18" charset="0"/>
                <a:cs typeface="Times New Roman" panose="02020603050405020304" pitchFamily="18" charset="0"/>
              </a:rPr>
              <a:t> for displaying LIME and homepage visualisation</a:t>
            </a:r>
          </a:p>
          <a:p>
            <a:endParaRPr lang="en-GB" dirty="0">
              <a:latin typeface="Times New Roman" panose="02020603050405020304" pitchFamily="18" charset="0"/>
              <a:cs typeface="Times New Roman" panose="02020603050405020304" pitchFamily="18" charset="0"/>
            </a:endParaRPr>
          </a:p>
          <a:p>
            <a:pPr marL="0" indent="0">
              <a:buNone/>
            </a:pPr>
            <a:r>
              <a:rPr lang="en-GB" b="1" u="sng" dirty="0">
                <a:latin typeface="Times New Roman" panose="02020603050405020304" pitchFamily="18" charset="0"/>
                <a:cs typeface="Times New Roman" panose="02020603050405020304" pitchFamily="18" charset="0"/>
              </a:rPr>
              <a:t>Backend Integration</a:t>
            </a:r>
          </a:p>
          <a:p>
            <a:r>
              <a:rPr lang="en-GB" dirty="0">
                <a:latin typeface="Times New Roman" panose="02020603050405020304" pitchFamily="18" charset="0"/>
                <a:cs typeface="Times New Roman" panose="02020603050405020304" pitchFamily="18" charset="0"/>
              </a:rPr>
              <a:t>Flask Python Application connecting frontend to ML and XAI components</a:t>
            </a:r>
          </a:p>
          <a:p>
            <a:endParaRPr lang="en-GB" dirty="0">
              <a:latin typeface="Times New Roman" panose="02020603050405020304" pitchFamily="18" charset="0"/>
              <a:cs typeface="Times New Roman" panose="02020603050405020304" pitchFamily="18" charset="0"/>
            </a:endParaRPr>
          </a:p>
          <a:p>
            <a:pPr marL="0" indent="0">
              <a:buNone/>
            </a:pPr>
            <a:r>
              <a:rPr lang="en-GB" b="1" u="sng" dirty="0">
                <a:latin typeface="Times New Roman" panose="02020603050405020304" pitchFamily="18" charset="0"/>
                <a:cs typeface="Times New Roman" panose="02020603050405020304" pitchFamily="18" charset="0"/>
              </a:rPr>
              <a:t>Deployment</a:t>
            </a:r>
          </a:p>
          <a:p>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2142FAEE-9706-CE42-590A-A4B69A9FC2D1}"/>
              </a:ext>
            </a:extLst>
          </p:cNvPr>
          <p:cNvSpPr/>
          <p:nvPr/>
        </p:nvSpPr>
        <p:spPr>
          <a:xfrm>
            <a:off x="7559674" y="5610380"/>
            <a:ext cx="7146926" cy="465328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GB" sz="2000" b="1" u="sng" dirty="0">
                <a:latin typeface="Times New Roman" panose="02020603050405020304" pitchFamily="18" charset="0"/>
                <a:cs typeface="Times New Roman" panose="02020603050405020304" pitchFamily="18" charset="0"/>
              </a:rPr>
              <a:t>Methodology</a:t>
            </a:r>
          </a:p>
          <a:p>
            <a:r>
              <a:rPr lang="en-US" dirty="0">
                <a:latin typeface="Times New Roman" panose="02020603050405020304" pitchFamily="18" charset="0"/>
                <a:cs typeface="Times New Roman" panose="02020603050405020304" pitchFamily="18" charset="0"/>
              </a:rPr>
              <a:t>This study utilizes machine learning (ML) models to predict diabetes while integrating Explainable AI (XAI) to enhance interpretability. Three ML models—Random Forest (RF), Logistic Regression (LG), and Gradient Boosting Machine (GBM)—were trained on the Pima Indian Diabetes Dataset to classify patients based on risk factors.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improve transparency, Local Interpretable Model-Agnostic Explanations (LIME) was applied, allowing for instance-level explanations of model predictions. The models were evaluated using performance metrics such as accuracy, precision, recall, and F1-score.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final model was integrated into a web and mobile application, ensuring accessibility for both healthcare professionals and general users. This approach bridges the gap between AI-driven diagnostics and user trust, making predictive insights more interpretable and actionable.</a:t>
            </a:r>
            <a:endParaRPr lang="en-GB"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901DA84E-852F-B5A8-05FC-8D5467EA8204}"/>
              </a:ext>
            </a:extLst>
          </p:cNvPr>
          <p:cNvSpPr/>
          <p:nvPr/>
        </p:nvSpPr>
        <p:spPr>
          <a:xfrm>
            <a:off x="412749" y="10263660"/>
            <a:ext cx="6885551" cy="8431844"/>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GB" sz="2000" b="1" u="sng" dirty="0">
                <a:latin typeface="Times New Roman" panose="02020603050405020304" pitchFamily="18" charset="0"/>
                <a:cs typeface="Times New Roman" panose="02020603050405020304" pitchFamily="18" charset="0"/>
              </a:rPr>
              <a:t>Results</a:t>
            </a:r>
          </a:p>
        </p:txBody>
      </p:sp>
      <p:sp>
        <p:nvSpPr>
          <p:cNvPr id="12" name="Rectangle 11">
            <a:extLst>
              <a:ext uri="{FF2B5EF4-FFF2-40B4-BE49-F238E27FC236}">
                <a16:creationId xmlns:a16="http://schemas.microsoft.com/office/drawing/2014/main" id="{BDA2AAB4-4F8C-EEAC-1797-5E2FE87A906F}"/>
              </a:ext>
            </a:extLst>
          </p:cNvPr>
          <p:cNvSpPr/>
          <p:nvPr/>
        </p:nvSpPr>
        <p:spPr>
          <a:xfrm>
            <a:off x="412749" y="18804835"/>
            <a:ext cx="14293851" cy="1619262"/>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GB" sz="2000" b="1" u="sng" dirty="0">
                <a:latin typeface="Times New Roman" panose="02020603050405020304" pitchFamily="18" charset="0"/>
                <a:cs typeface="Times New Roman" panose="02020603050405020304" pitchFamily="18" charset="0"/>
              </a:rPr>
              <a:t>References</a:t>
            </a:r>
          </a:p>
          <a:p>
            <a:r>
              <a:rPr lang="en-GB" sz="1600" dirty="0">
                <a:latin typeface="Times New Roman" panose="02020603050405020304" pitchFamily="18" charset="0"/>
                <a:cs typeface="Times New Roman" panose="02020603050405020304" pitchFamily="18" charset="0"/>
              </a:rPr>
              <a:t>[1] </a:t>
            </a:r>
            <a:r>
              <a:rPr lang="en-GB" sz="1600" kern="100" dirty="0">
                <a:effectLst/>
                <a:latin typeface="Times New Roman" panose="02020603050405020304" pitchFamily="18" charset="0"/>
                <a:cs typeface="Times New Roman" panose="02020603050405020304" pitchFamily="18" charset="0"/>
              </a:rPr>
              <a:t>W. H. Organisation, “Diabetes,” 14 November 2024. [Online]. Available: https://www.who.int/news-room/fact-sheets/detail/diabetes. [Accessed 9 December 2024].</a:t>
            </a:r>
            <a:endParaRPr lang="en-GB"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[2] </a:t>
            </a:r>
            <a:r>
              <a:rPr lang="en-US" sz="1600" dirty="0">
                <a:latin typeface="Times New Roman" panose="02020603050405020304" pitchFamily="18" charset="0"/>
                <a:cs typeface="Times New Roman" panose="02020603050405020304" pitchFamily="18" charset="0"/>
              </a:rPr>
              <a:t>N. England, “NHS identifies over half a million more people at risk of type 2 diabetes in a Year,” 12 June 2024. [Online]. Available: https://www.england.nhs.uk/2024/06/nhs-identifies-over-half-a-million-more-people-at-risk-of-type-2-diabetes-in-a-year/. [Accessed 9 December 2024].</a:t>
            </a:r>
          </a:p>
          <a:p>
            <a:endParaRPr lang="en-GB" sz="16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EBF90897-4447-2291-0324-443E219875E1}"/>
              </a:ext>
            </a:extLst>
          </p:cNvPr>
          <p:cNvSpPr/>
          <p:nvPr/>
        </p:nvSpPr>
        <p:spPr>
          <a:xfrm>
            <a:off x="7559674" y="14928574"/>
            <a:ext cx="7146926" cy="3766929"/>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GB" sz="2000" b="1" u="sng" dirty="0">
                <a:latin typeface="Times New Roman" panose="02020603050405020304" pitchFamily="18" charset="0"/>
                <a:cs typeface="Times New Roman" panose="02020603050405020304" pitchFamily="18" charset="0"/>
              </a:rPr>
              <a:t>Recommendations</a:t>
            </a:r>
          </a:p>
          <a:p>
            <a:endParaRPr lang="en-GB" sz="20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6C6000CD-0D7B-32E4-4D2E-FF46F753B539}"/>
              </a:ext>
            </a:extLst>
          </p:cNvPr>
          <p:cNvSpPr/>
          <p:nvPr/>
        </p:nvSpPr>
        <p:spPr>
          <a:xfrm>
            <a:off x="7559674" y="11791119"/>
            <a:ext cx="7146926" cy="3028123"/>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lang="en-GB" sz="2000" b="1" u="sng" dirty="0">
                <a:latin typeface="Times New Roman" panose="02020603050405020304" pitchFamily="18" charset="0"/>
                <a:cs typeface="Times New Roman" panose="02020603050405020304" pitchFamily="18" charset="0"/>
              </a:rPr>
              <a:t>Conclusion</a:t>
            </a:r>
          </a:p>
        </p:txBody>
      </p:sp>
      <p:sp>
        <p:nvSpPr>
          <p:cNvPr id="18" name="TextBox 17">
            <a:extLst>
              <a:ext uri="{FF2B5EF4-FFF2-40B4-BE49-F238E27FC236}">
                <a16:creationId xmlns:a16="http://schemas.microsoft.com/office/drawing/2014/main" id="{88DC8A7D-819D-76B3-94C9-45ACD7A400DD}"/>
              </a:ext>
            </a:extLst>
          </p:cNvPr>
          <p:cNvSpPr txBox="1"/>
          <p:nvPr/>
        </p:nvSpPr>
        <p:spPr>
          <a:xfrm>
            <a:off x="1578165" y="203200"/>
            <a:ext cx="11963019" cy="553998"/>
          </a:xfrm>
          <a:prstGeom prst="rect">
            <a:avLst/>
          </a:prstGeom>
          <a:noFill/>
        </p:spPr>
        <p:txBody>
          <a:bodyPr wrap="none" rtlCol="0">
            <a:spAutoFit/>
          </a:bodyPr>
          <a:lstStyle/>
          <a:p>
            <a:r>
              <a:rPr lang="en-GB" sz="3000" dirty="0">
                <a:latin typeface="Times New Roman" panose="02020603050405020304" pitchFamily="18" charset="0"/>
                <a:cs typeface="Times New Roman" panose="02020603050405020304" pitchFamily="18" charset="0"/>
              </a:rPr>
              <a:t>Diabetes prediction using Machine Learning and Explainable AI Techniques</a:t>
            </a:r>
          </a:p>
        </p:txBody>
      </p:sp>
      <p:sp>
        <p:nvSpPr>
          <p:cNvPr id="2" name="TextBox 1">
            <a:extLst>
              <a:ext uri="{FF2B5EF4-FFF2-40B4-BE49-F238E27FC236}">
                <a16:creationId xmlns:a16="http://schemas.microsoft.com/office/drawing/2014/main" id="{B2F0981B-DBB4-9CD1-9920-6FD2D499F99C}"/>
              </a:ext>
            </a:extLst>
          </p:cNvPr>
          <p:cNvSpPr txBox="1"/>
          <p:nvPr/>
        </p:nvSpPr>
        <p:spPr>
          <a:xfrm>
            <a:off x="3511995" y="807805"/>
            <a:ext cx="8095358" cy="400110"/>
          </a:xfrm>
          <a:prstGeom prst="rect">
            <a:avLst/>
          </a:prstGeom>
          <a:noFill/>
        </p:spPr>
        <p:txBody>
          <a:bodyPr wrap="none" rtlCol="0">
            <a:spAutoFit/>
          </a:bodyPr>
          <a:lstStyle/>
          <a:p>
            <a:r>
              <a:rPr lang="en-GB" sz="2000" dirty="0">
                <a:latin typeface="Times New Roman" panose="02020603050405020304" pitchFamily="18" charset="0"/>
                <a:cs typeface="Times New Roman" panose="02020603050405020304" pitchFamily="18" charset="0"/>
              </a:rPr>
              <a:t>Tayyeba Sadaq – 100611584 – University of Derby – BSc Computer Science</a:t>
            </a:r>
          </a:p>
        </p:txBody>
      </p:sp>
      <p:sp>
        <p:nvSpPr>
          <p:cNvPr id="8" name="TextBox 7">
            <a:extLst>
              <a:ext uri="{FF2B5EF4-FFF2-40B4-BE49-F238E27FC236}">
                <a16:creationId xmlns:a16="http://schemas.microsoft.com/office/drawing/2014/main" id="{4F06A22E-37DB-E21D-B860-3A0841996022}"/>
              </a:ext>
            </a:extLst>
          </p:cNvPr>
          <p:cNvSpPr txBox="1"/>
          <p:nvPr/>
        </p:nvSpPr>
        <p:spPr>
          <a:xfrm>
            <a:off x="9760806" y="10427225"/>
            <a:ext cx="2744662" cy="1200329"/>
          </a:xfrm>
          <a:prstGeom prst="rect">
            <a:avLst/>
          </a:prstGeom>
          <a:noFill/>
        </p:spPr>
        <p:txBody>
          <a:bodyPr wrap="none" rtlCol="0">
            <a:spAutoFit/>
          </a:bodyPr>
          <a:lstStyle/>
          <a:p>
            <a:r>
              <a:rPr lang="en-US" dirty="0"/>
              <a:t>VISUALISATIONS TO ADD:</a:t>
            </a:r>
          </a:p>
          <a:p>
            <a:r>
              <a:rPr lang="en-US" dirty="0"/>
              <a:t>1. ARCHITECTURE</a:t>
            </a:r>
          </a:p>
          <a:p>
            <a:r>
              <a:rPr lang="en-US" dirty="0"/>
              <a:t>2. RESULTS EXAMPLE</a:t>
            </a:r>
          </a:p>
          <a:p>
            <a:r>
              <a:rPr lang="en-US" dirty="0"/>
              <a:t>3. UI OF WEBSITE</a:t>
            </a:r>
            <a:endParaRPr lang="en-GB" dirty="0"/>
          </a:p>
        </p:txBody>
      </p:sp>
    </p:spTree>
    <p:extLst>
      <p:ext uri="{BB962C8B-B14F-4D97-AF65-F5344CB8AC3E}">
        <p14:creationId xmlns:p14="http://schemas.microsoft.com/office/powerpoint/2010/main" val="275791662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412</TotalTime>
  <Words>592</Words>
  <Application>Microsoft Office PowerPoint</Application>
  <PresentationFormat>Custom</PresentationFormat>
  <Paragraphs>38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Tayyeba Sadaq</dc:creator>
  <cp:lastModifiedBy>Tayyeba Sadaq</cp:lastModifiedBy>
  <cp:revision>3</cp:revision>
  <dcterms:created xsi:type="dcterms:W3CDTF">2025-02-06T14:11:12Z</dcterms:created>
  <dcterms:modified xsi:type="dcterms:W3CDTF">2025-02-17T22:36:27Z</dcterms:modified>
</cp:coreProperties>
</file>