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5"/>
  </p:notesMasterIdLst>
  <p:handoutMasterIdLst>
    <p:handoutMasterId r:id="rId16"/>
  </p:handoutMasterIdLst>
  <p:sldIdLst>
    <p:sldId id="285" r:id="rId5"/>
    <p:sldId id="293" r:id="rId6"/>
    <p:sldId id="257" r:id="rId7"/>
    <p:sldId id="265" r:id="rId8"/>
    <p:sldId id="298" r:id="rId9"/>
    <p:sldId id="305" r:id="rId10"/>
    <p:sldId id="267" r:id="rId11"/>
    <p:sldId id="304" r:id="rId12"/>
    <p:sldId id="296"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72E97-A1A3-4123-99ED-EEAFDC24C0EC}" v="19" dt="2025-04-24T15:50:58.28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239" autoAdjust="0"/>
    <p:restoredTop sz="73918" autoAdjust="0"/>
  </p:normalViewPr>
  <p:slideViewPr>
    <p:cSldViewPr snapToGrid="0">
      <p:cViewPr>
        <p:scale>
          <a:sx n="75" d="100"/>
          <a:sy n="75" d="100"/>
        </p:scale>
        <p:origin x="-438" y="174"/>
      </p:cViewPr>
      <p:guideLst/>
    </p:cSldViewPr>
  </p:slideViewPr>
  <p:outlineViewPr>
    <p:cViewPr>
      <p:scale>
        <a:sx n="33" d="100"/>
        <a:sy n="33" d="100"/>
      </p:scale>
      <p:origin x="0" y="-116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38F3D2A0-9321-4B10-B30A-051A36CFCC38}"/>
    <pc:docChg chg="undo custSel modSld">
      <pc:chgData name="Tayyeba Sadaq" userId="17cc9c5a9ca23c07" providerId="LiveId" clId="{38F3D2A0-9321-4B10-B30A-051A36CFCC38}" dt="2025-03-28T14:20:26.576" v="2893" actId="14100"/>
      <pc:docMkLst>
        <pc:docMk/>
      </pc:docMkLst>
      <pc:sldChg chg="addSp modSp mod">
        <pc:chgData name="Tayyeba Sadaq" userId="17cc9c5a9ca23c07" providerId="LiveId" clId="{38F3D2A0-9321-4B10-B30A-051A36CFCC38}" dt="2025-03-25T17:25:44.239" v="1669" actId="404"/>
        <pc:sldMkLst>
          <pc:docMk/>
          <pc:sldMk cId="1325608595" sldId="257"/>
        </pc:sldMkLst>
        <pc:spChg chg="mod">
          <ac:chgData name="Tayyeba Sadaq" userId="17cc9c5a9ca23c07" providerId="LiveId" clId="{38F3D2A0-9321-4B10-B30A-051A36CFCC38}" dt="2025-03-25T17:17:40.446" v="855" actId="1076"/>
          <ac:spMkLst>
            <pc:docMk/>
            <pc:sldMk cId="1325608595" sldId="257"/>
            <ac:spMk id="2" creationId="{912DF434-28DB-4621-A497-D62C41CE0419}"/>
          </ac:spMkLst>
        </pc:spChg>
        <pc:spChg chg="mod">
          <ac:chgData name="Tayyeba Sadaq" userId="17cc9c5a9ca23c07" providerId="LiveId" clId="{38F3D2A0-9321-4B10-B30A-051A36CFCC38}" dt="2025-03-25T17:25:44.239" v="1669" actId="404"/>
          <ac:spMkLst>
            <pc:docMk/>
            <pc:sldMk cId="1325608595" sldId="257"/>
            <ac:spMk id="5" creationId="{2F95114A-CD22-4D03-3537-EAA4CDBB2087}"/>
          </ac:spMkLst>
        </pc:spChg>
      </pc:sldChg>
      <pc:sldChg chg="addSp delSp modSp mod">
        <pc:chgData name="Tayyeba Sadaq" userId="17cc9c5a9ca23c07" providerId="LiveId" clId="{38F3D2A0-9321-4B10-B30A-051A36CFCC38}" dt="2025-03-28T14:20:26.576" v="2893" actId="14100"/>
        <pc:sldMkLst>
          <pc:docMk/>
          <pc:sldMk cId="2563119616" sldId="265"/>
        </pc:sldMkLst>
        <pc:spChg chg="add mod">
          <ac:chgData name="Tayyeba Sadaq" userId="17cc9c5a9ca23c07" providerId="LiveId" clId="{38F3D2A0-9321-4B10-B30A-051A36CFCC38}" dt="2025-03-28T14:20:26.576" v="2893" actId="14100"/>
          <ac:spMkLst>
            <pc:docMk/>
            <pc:sldMk cId="2563119616" sldId="265"/>
            <ac:spMk id="7" creationId="{A35217F0-655B-5EF9-33B4-275F1FE55C5E}"/>
          </ac:spMkLst>
        </pc:spChg>
        <pc:spChg chg="mod">
          <ac:chgData name="Tayyeba Sadaq" userId="17cc9c5a9ca23c07" providerId="LiveId" clId="{38F3D2A0-9321-4B10-B30A-051A36CFCC38}" dt="2025-03-28T14:20:13.751" v="2889" actId="14100"/>
          <ac:spMkLst>
            <pc:docMk/>
            <pc:sldMk cId="2563119616" sldId="265"/>
            <ac:spMk id="8" creationId="{BB0B716C-15FB-AC6A-67A8-DE153D41B5CD}"/>
          </ac:spMkLst>
        </pc:spChg>
        <pc:cxnChg chg="add mod">
          <ac:chgData name="Tayyeba Sadaq" userId="17cc9c5a9ca23c07" providerId="LiveId" clId="{38F3D2A0-9321-4B10-B30A-051A36CFCC38}" dt="2025-03-28T14:20:16.517" v="2890" actId="1076"/>
          <ac:cxnSpMkLst>
            <pc:docMk/>
            <pc:sldMk cId="2563119616" sldId="265"/>
            <ac:cxnSpMk id="4" creationId="{CF3952F9-7CAC-B9E1-E5D4-F0845C10B5E7}"/>
          </ac:cxnSpMkLst>
        </pc:cxnChg>
      </pc:sldChg>
      <pc:sldChg chg="modSp mod">
        <pc:chgData name="Tayyeba Sadaq" userId="17cc9c5a9ca23c07" providerId="LiveId" clId="{38F3D2A0-9321-4B10-B30A-051A36CFCC38}" dt="2025-03-25T17:25:52.150" v="1674" actId="404"/>
        <pc:sldMkLst>
          <pc:docMk/>
          <pc:sldMk cId="1929784983" sldId="293"/>
        </pc:sldMkLst>
        <pc:spChg chg="mod">
          <ac:chgData name="Tayyeba Sadaq" userId="17cc9c5a9ca23c07" providerId="LiveId" clId="{38F3D2A0-9321-4B10-B30A-051A36CFCC38}" dt="2025-03-25T17:25:52.150" v="1674" actId="404"/>
          <ac:spMkLst>
            <pc:docMk/>
            <pc:sldMk cId="1929784983" sldId="293"/>
            <ac:spMk id="3" creationId="{22788C46-D0BC-4307-AE55-7601A139E7CB}"/>
          </ac:spMkLst>
        </pc:spChg>
      </pc:sldChg>
    </pc:docChg>
  </pc:docChgLst>
  <pc:docChgLst>
    <pc:chgData name="Tayyeba Sadaq" userId="17cc9c5a9ca23c07" providerId="LiveId" clId="{F1A72E97-A1A3-4123-99ED-EEAFDC24C0EC}"/>
    <pc:docChg chg="undo custSel addSld delSld modSld">
      <pc:chgData name="Tayyeba Sadaq" userId="17cc9c5a9ca23c07" providerId="LiveId" clId="{F1A72E97-A1A3-4123-99ED-EEAFDC24C0EC}" dt="2025-04-24T16:03:07.424" v="8804" actId="27636"/>
      <pc:docMkLst>
        <pc:docMk/>
      </pc:docMkLst>
      <pc:sldChg chg="delSp modSp mod">
        <pc:chgData name="Tayyeba Sadaq" userId="17cc9c5a9ca23c07" providerId="LiveId" clId="{F1A72E97-A1A3-4123-99ED-EEAFDC24C0EC}" dt="2025-04-22T17:42:18.721" v="1732" actId="33524"/>
        <pc:sldMkLst>
          <pc:docMk/>
          <pc:sldMk cId="1325608595" sldId="257"/>
        </pc:sldMkLst>
        <pc:spChg chg="mod">
          <ac:chgData name="Tayyeba Sadaq" userId="17cc9c5a9ca23c07" providerId="LiveId" clId="{F1A72E97-A1A3-4123-99ED-EEAFDC24C0EC}" dt="2025-04-22T17:42:18.721" v="1732" actId="33524"/>
          <ac:spMkLst>
            <pc:docMk/>
            <pc:sldMk cId="1325608595" sldId="257"/>
            <ac:spMk id="5" creationId="{2F95114A-CD22-4D03-3537-EAA4CDBB2087}"/>
          </ac:spMkLst>
        </pc:spChg>
      </pc:sldChg>
      <pc:sldChg chg="addSp modSp mod">
        <pc:chgData name="Tayyeba Sadaq" userId="17cc9c5a9ca23c07" providerId="LiveId" clId="{F1A72E97-A1A3-4123-99ED-EEAFDC24C0EC}" dt="2025-04-24T15:44:11.606" v="7828" actId="1582"/>
        <pc:sldMkLst>
          <pc:docMk/>
          <pc:sldMk cId="2563119616" sldId="265"/>
        </pc:sldMkLst>
        <pc:spChg chg="mod">
          <ac:chgData name="Tayyeba Sadaq" userId="17cc9c5a9ca23c07" providerId="LiveId" clId="{F1A72E97-A1A3-4123-99ED-EEAFDC24C0EC}" dt="2025-04-22T19:06:26.600" v="3497" actId="1076"/>
          <ac:spMkLst>
            <pc:docMk/>
            <pc:sldMk cId="2563119616" sldId="265"/>
            <ac:spMk id="7" creationId="{A35217F0-655B-5EF9-33B4-275F1FE55C5E}"/>
          </ac:spMkLst>
        </pc:spChg>
        <pc:spChg chg="mod">
          <ac:chgData name="Tayyeba Sadaq" userId="17cc9c5a9ca23c07" providerId="LiveId" clId="{F1A72E97-A1A3-4123-99ED-EEAFDC24C0EC}" dt="2025-04-22T17:55:31.103" v="2762" actId="27636"/>
          <ac:spMkLst>
            <pc:docMk/>
            <pc:sldMk cId="2563119616" sldId="265"/>
            <ac:spMk id="8" creationId="{BB0B716C-15FB-AC6A-67A8-DE153D41B5CD}"/>
          </ac:spMkLst>
        </pc:spChg>
        <pc:cxnChg chg="mod">
          <ac:chgData name="Tayyeba Sadaq" userId="17cc9c5a9ca23c07" providerId="LiveId" clId="{F1A72E97-A1A3-4123-99ED-EEAFDC24C0EC}" dt="2025-04-24T15:44:11.606" v="7828" actId="1582"/>
          <ac:cxnSpMkLst>
            <pc:docMk/>
            <pc:sldMk cId="2563119616" sldId="265"/>
            <ac:cxnSpMk id="4" creationId="{CF3952F9-7CAC-B9E1-E5D4-F0845C10B5E7}"/>
          </ac:cxnSpMkLst>
        </pc:cxnChg>
      </pc:sldChg>
      <pc:sldChg chg="addSp delSp modSp mod">
        <pc:chgData name="Tayyeba Sadaq" userId="17cc9c5a9ca23c07" providerId="LiveId" clId="{F1A72E97-A1A3-4123-99ED-EEAFDC24C0EC}" dt="2025-04-24T14:12:37.659" v="6042" actId="1076"/>
        <pc:sldMkLst>
          <pc:docMk/>
          <pc:sldMk cId="445070695" sldId="267"/>
        </pc:sldMkLst>
        <pc:spChg chg="add del mod">
          <ac:chgData name="Tayyeba Sadaq" userId="17cc9c5a9ca23c07" providerId="LiveId" clId="{F1A72E97-A1A3-4123-99ED-EEAFDC24C0EC}" dt="2025-04-24T14:05:36.118" v="6039" actId="478"/>
          <ac:spMkLst>
            <pc:docMk/>
            <pc:sldMk cId="445070695" sldId="267"/>
            <ac:spMk id="4" creationId="{50F4DF81-E609-C529-5F95-514634A222A7}"/>
          </ac:spMkLst>
        </pc:spChg>
        <pc:spChg chg="mod">
          <ac:chgData name="Tayyeba Sadaq" userId="17cc9c5a9ca23c07" providerId="LiveId" clId="{F1A72E97-A1A3-4123-99ED-EEAFDC24C0EC}" dt="2025-04-24T14:12:37.659" v="6042" actId="1076"/>
          <ac:spMkLst>
            <pc:docMk/>
            <pc:sldMk cId="445070695" sldId="267"/>
            <ac:spMk id="5" creationId="{97A52E76-CD52-D25F-736A-44549243FC70}"/>
          </ac:spMkLst>
        </pc:spChg>
        <pc:spChg chg="del mod">
          <ac:chgData name="Tayyeba Sadaq" userId="17cc9c5a9ca23c07" providerId="LiveId" clId="{F1A72E97-A1A3-4123-99ED-EEAFDC24C0EC}" dt="2025-04-24T14:05:35.357" v="6038" actId="478"/>
          <ac:spMkLst>
            <pc:docMk/>
            <pc:sldMk cId="445070695" sldId="267"/>
            <ac:spMk id="7" creationId="{3D9E1836-6F6D-9A87-BEBE-798FED4422A4}"/>
          </ac:spMkLst>
        </pc:spChg>
      </pc:sldChg>
      <pc:sldChg chg="modSp mod">
        <pc:chgData name="Tayyeba Sadaq" userId="17cc9c5a9ca23c07" providerId="LiveId" clId="{F1A72E97-A1A3-4123-99ED-EEAFDC24C0EC}" dt="2025-04-22T17:29:04.338" v="47" actId="20577"/>
        <pc:sldMkLst>
          <pc:docMk/>
          <pc:sldMk cId="2401068040" sldId="285"/>
        </pc:sldMkLst>
        <pc:spChg chg="mod">
          <ac:chgData name="Tayyeba Sadaq" userId="17cc9c5a9ca23c07" providerId="LiveId" clId="{F1A72E97-A1A3-4123-99ED-EEAFDC24C0EC}" dt="2025-04-22T17:29:04.338" v="47" actId="20577"/>
          <ac:spMkLst>
            <pc:docMk/>
            <pc:sldMk cId="2401068040" sldId="285"/>
            <ac:spMk id="2" creationId="{646D0423-92ED-41A8-B13E-ED2A99FC380C}"/>
          </ac:spMkLst>
        </pc:spChg>
      </pc:sldChg>
      <pc:sldChg chg="modSp mod">
        <pc:chgData name="Tayyeba Sadaq" userId="17cc9c5a9ca23c07" providerId="LiveId" clId="{F1A72E97-A1A3-4123-99ED-EEAFDC24C0EC}" dt="2025-04-22T17:29:30.192" v="146" actId="20577"/>
        <pc:sldMkLst>
          <pc:docMk/>
          <pc:sldMk cId="1929784983" sldId="293"/>
        </pc:sldMkLst>
        <pc:spChg chg="mod">
          <ac:chgData name="Tayyeba Sadaq" userId="17cc9c5a9ca23c07" providerId="LiveId" clId="{F1A72E97-A1A3-4123-99ED-EEAFDC24C0EC}" dt="2025-04-22T17:29:30.192" v="146" actId="20577"/>
          <ac:spMkLst>
            <pc:docMk/>
            <pc:sldMk cId="1929784983" sldId="293"/>
            <ac:spMk id="3" creationId="{22788C46-D0BC-4307-AE55-7601A139E7CB}"/>
          </ac:spMkLst>
        </pc:spChg>
      </pc:sldChg>
      <pc:sldChg chg="modSp mod">
        <pc:chgData name="Tayyeba Sadaq" userId="17cc9c5a9ca23c07" providerId="LiveId" clId="{F1A72E97-A1A3-4123-99ED-EEAFDC24C0EC}" dt="2025-04-24T16:03:07.424" v="8804" actId="27636"/>
        <pc:sldMkLst>
          <pc:docMk/>
          <pc:sldMk cId="1014565167" sldId="294"/>
        </pc:sldMkLst>
        <pc:spChg chg="mod">
          <ac:chgData name="Tayyeba Sadaq" userId="17cc9c5a9ca23c07" providerId="LiveId" clId="{F1A72E97-A1A3-4123-99ED-EEAFDC24C0EC}" dt="2025-04-24T16:03:07.424" v="8804" actId="27636"/>
          <ac:spMkLst>
            <pc:docMk/>
            <pc:sldMk cId="1014565167" sldId="294"/>
            <ac:spMk id="4" creationId="{66715722-97AB-0093-73CF-C4BA1F8C83F9}"/>
          </ac:spMkLst>
        </pc:spChg>
      </pc:sldChg>
      <pc:sldChg chg="addSp modSp mod">
        <pc:chgData name="Tayyeba Sadaq" userId="17cc9c5a9ca23c07" providerId="LiveId" clId="{F1A72E97-A1A3-4123-99ED-EEAFDC24C0EC}" dt="2025-04-24T15:59:09.204" v="8045" actId="20577"/>
        <pc:sldMkLst>
          <pc:docMk/>
          <pc:sldMk cId="3855623585" sldId="296"/>
        </pc:sldMkLst>
        <pc:spChg chg="mod">
          <ac:chgData name="Tayyeba Sadaq" userId="17cc9c5a9ca23c07" providerId="LiveId" clId="{F1A72E97-A1A3-4123-99ED-EEAFDC24C0EC}" dt="2025-04-24T15:36:05.936" v="7502" actId="1076"/>
          <ac:spMkLst>
            <pc:docMk/>
            <pc:sldMk cId="3855623585" sldId="296"/>
            <ac:spMk id="2" creationId="{19256B7E-1633-44AB-8584-82DF5B726834}"/>
          </ac:spMkLst>
        </pc:spChg>
        <pc:spChg chg="mod">
          <ac:chgData name="Tayyeba Sadaq" userId="17cc9c5a9ca23c07" providerId="LiveId" clId="{F1A72E97-A1A3-4123-99ED-EEAFDC24C0EC}" dt="2025-04-24T15:53:12.028" v="7954" actId="20577"/>
          <ac:spMkLst>
            <pc:docMk/>
            <pc:sldMk cId="3855623585" sldId="296"/>
            <ac:spMk id="6" creationId="{1E1A4934-C411-A688-50A9-B00820D7574B}"/>
          </ac:spMkLst>
        </pc:spChg>
        <pc:spChg chg="mod">
          <ac:chgData name="Tayyeba Sadaq" userId="17cc9c5a9ca23c07" providerId="LiveId" clId="{F1A72E97-A1A3-4123-99ED-EEAFDC24C0EC}" dt="2025-04-24T15:59:09.204" v="8045" actId="20577"/>
          <ac:spMkLst>
            <pc:docMk/>
            <pc:sldMk cId="3855623585" sldId="296"/>
            <ac:spMk id="8" creationId="{4FF583AA-A9E9-11BB-F0EA-C0C6A3667906}"/>
          </ac:spMkLst>
        </pc:spChg>
        <pc:cxnChg chg="add mod">
          <ac:chgData name="Tayyeba Sadaq" userId="17cc9c5a9ca23c07" providerId="LiveId" clId="{F1A72E97-A1A3-4123-99ED-EEAFDC24C0EC}" dt="2025-04-24T15:43:51.783" v="7826" actId="1582"/>
          <ac:cxnSpMkLst>
            <pc:docMk/>
            <pc:sldMk cId="3855623585" sldId="296"/>
            <ac:cxnSpMk id="4" creationId="{3B14B86D-1567-487D-8968-FA569060845D}"/>
          </ac:cxnSpMkLst>
        </pc:cxnChg>
      </pc:sldChg>
      <pc:sldChg chg="addSp modSp mod">
        <pc:chgData name="Tayyeba Sadaq" userId="17cc9c5a9ca23c07" providerId="LiveId" clId="{F1A72E97-A1A3-4123-99ED-EEAFDC24C0EC}" dt="2025-04-24T15:44:03.479" v="7827" actId="1582"/>
        <pc:sldMkLst>
          <pc:docMk/>
          <pc:sldMk cId="3321089206" sldId="298"/>
        </pc:sldMkLst>
        <pc:spChg chg="mod">
          <ac:chgData name="Tayyeba Sadaq" userId="17cc9c5a9ca23c07" providerId="LiveId" clId="{F1A72E97-A1A3-4123-99ED-EEAFDC24C0EC}" dt="2025-04-23T16:20:56.474" v="5139" actId="122"/>
          <ac:spMkLst>
            <pc:docMk/>
            <pc:sldMk cId="3321089206" sldId="298"/>
            <ac:spMk id="7" creationId="{3D83D8F6-8547-9A01-7E04-69C48134C954}"/>
          </ac:spMkLst>
        </pc:spChg>
        <pc:spChg chg="mod">
          <ac:chgData name="Tayyeba Sadaq" userId="17cc9c5a9ca23c07" providerId="LiveId" clId="{F1A72E97-A1A3-4123-99ED-EEAFDC24C0EC}" dt="2025-04-23T16:20:49.717" v="5136" actId="27636"/>
          <ac:spMkLst>
            <pc:docMk/>
            <pc:sldMk cId="3321089206" sldId="298"/>
            <ac:spMk id="9" creationId="{5D5A4633-3D54-F67F-743C-1CD50AD8FF03}"/>
          </ac:spMkLst>
        </pc:spChg>
        <pc:cxnChg chg="add mod">
          <ac:chgData name="Tayyeba Sadaq" userId="17cc9c5a9ca23c07" providerId="LiveId" clId="{F1A72E97-A1A3-4123-99ED-EEAFDC24C0EC}" dt="2025-04-24T15:44:03.479" v="7827" actId="1582"/>
          <ac:cxnSpMkLst>
            <pc:docMk/>
            <pc:sldMk cId="3321089206" sldId="298"/>
            <ac:cxnSpMk id="4" creationId="{B94FAF79-9E75-90BA-5AF1-3DAFB12561EE}"/>
          </ac:cxnSpMkLst>
        </pc:cxnChg>
      </pc:sldChg>
      <pc:sldChg chg="addSp delSp modSp mod">
        <pc:chgData name="Tayyeba Sadaq" userId="17cc9c5a9ca23c07" providerId="LiveId" clId="{F1A72E97-A1A3-4123-99ED-EEAFDC24C0EC}" dt="2025-04-24T15:03:32.095" v="6828" actId="1076"/>
        <pc:sldMkLst>
          <pc:docMk/>
          <pc:sldMk cId="858354476" sldId="304"/>
        </pc:sldMkLst>
        <pc:spChg chg="mod">
          <ac:chgData name="Tayyeba Sadaq" userId="17cc9c5a9ca23c07" providerId="LiveId" clId="{F1A72E97-A1A3-4123-99ED-EEAFDC24C0EC}" dt="2025-04-24T15:03:26.359" v="6827" actId="14100"/>
          <ac:spMkLst>
            <pc:docMk/>
            <pc:sldMk cId="858354476" sldId="304"/>
            <ac:spMk id="5" creationId="{D15ADA5A-76DE-F7ED-3072-6BC06459EAB6}"/>
          </ac:spMkLst>
        </pc:spChg>
        <pc:spChg chg="del">
          <ac:chgData name="Tayyeba Sadaq" userId="17cc9c5a9ca23c07" providerId="LiveId" clId="{F1A72E97-A1A3-4123-99ED-EEAFDC24C0EC}" dt="2025-04-24T13:59:34.227" v="5242"/>
          <ac:spMkLst>
            <pc:docMk/>
            <pc:sldMk cId="858354476" sldId="304"/>
            <ac:spMk id="7" creationId="{FDA48425-A698-14FB-93E3-024DEB7A016F}"/>
          </ac:spMkLst>
        </pc:spChg>
        <pc:graphicFrameChg chg="add mod modGraphic">
          <ac:chgData name="Tayyeba Sadaq" userId="17cc9c5a9ca23c07" providerId="LiveId" clId="{F1A72E97-A1A3-4123-99ED-EEAFDC24C0EC}" dt="2025-04-24T15:03:32.095" v="6828" actId="1076"/>
          <ac:graphicFrameMkLst>
            <pc:docMk/>
            <pc:sldMk cId="858354476" sldId="304"/>
            <ac:graphicFrameMk id="3" creationId="{E11AC9F8-563D-DE96-D99F-952BBB348FCA}"/>
          </ac:graphicFrameMkLst>
        </pc:graphicFrameChg>
        <pc:picChg chg="add del mod modCrop">
          <ac:chgData name="Tayyeba Sadaq" userId="17cc9c5a9ca23c07" providerId="LiveId" clId="{F1A72E97-A1A3-4123-99ED-EEAFDC24C0EC}" dt="2025-04-24T14:00:35.815" v="5260" actId="478"/>
          <ac:picMkLst>
            <pc:docMk/>
            <pc:sldMk cId="858354476" sldId="304"/>
            <ac:picMk id="4" creationId="{2F98EB37-8CB5-E8C1-1FBF-456A2FE54B7F}"/>
          </ac:picMkLst>
        </pc:picChg>
      </pc:sldChg>
      <pc:sldChg chg="modSp new mod">
        <pc:chgData name="Tayyeba Sadaq" userId="17cc9c5a9ca23c07" providerId="LiveId" clId="{F1A72E97-A1A3-4123-99ED-EEAFDC24C0EC}" dt="2025-04-22T17:33:46.977" v="548" actId="404"/>
        <pc:sldMkLst>
          <pc:docMk/>
          <pc:sldMk cId="3424402529" sldId="305"/>
        </pc:sldMkLst>
        <pc:spChg chg="mod">
          <ac:chgData name="Tayyeba Sadaq" userId="17cc9c5a9ca23c07" providerId="LiveId" clId="{F1A72E97-A1A3-4123-99ED-EEAFDC24C0EC}" dt="2025-04-22T17:33:32.730" v="535" actId="1076"/>
          <ac:spMkLst>
            <pc:docMk/>
            <pc:sldMk cId="3424402529" sldId="305"/>
            <ac:spMk id="2" creationId="{B0E23FA7-DA1E-0C09-57F9-1B3F2D5013C3}"/>
          </ac:spMkLst>
        </pc:spChg>
        <pc:spChg chg="mod">
          <ac:chgData name="Tayyeba Sadaq" userId="17cc9c5a9ca23c07" providerId="LiveId" clId="{F1A72E97-A1A3-4123-99ED-EEAFDC24C0EC}" dt="2025-04-22T17:33:46.977" v="548" actId="404"/>
          <ac:spMkLst>
            <pc:docMk/>
            <pc:sldMk cId="3424402529" sldId="305"/>
            <ac:spMk id="3" creationId="{022331CD-4571-868C-8D2A-E7D8AAC0119C}"/>
          </ac:spMkLst>
        </pc:spChg>
      </pc:sldChg>
      <pc:sldChg chg="new del">
        <pc:chgData name="Tayyeba Sadaq" userId="17cc9c5a9ca23c07" providerId="LiveId" clId="{F1A72E97-A1A3-4123-99ED-EEAFDC24C0EC}" dt="2025-04-22T19:03:52.385" v="2817" actId="680"/>
        <pc:sldMkLst>
          <pc:docMk/>
          <pc:sldMk cId="2053839341" sldId="306"/>
        </pc:sldMkLst>
      </pc:sldChg>
      <pc:sldChg chg="new del">
        <pc:chgData name="Tayyeba Sadaq" userId="17cc9c5a9ca23c07" providerId="LiveId" clId="{F1A72E97-A1A3-4123-99ED-EEAFDC24C0EC}" dt="2025-04-24T15:09:19.275" v="7252" actId="680"/>
        <pc:sldMkLst>
          <pc:docMk/>
          <pc:sldMk cId="3103695840"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413764-5AD9-E889-944D-1707A854A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045D53-BE96-955D-B578-2BF8F356B7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B9C3D-A6AA-4477-AC5E-4C46DDCA9DCD}" type="datetimeFigureOut">
              <a:rPr lang="en-US" smtClean="0"/>
              <a:t>5/10/2025</a:t>
            </a:fld>
            <a:endParaRPr lang="en-US" dirty="0"/>
          </a:p>
        </p:txBody>
      </p:sp>
      <p:sp>
        <p:nvSpPr>
          <p:cNvPr id="4" name="Footer Placeholder 3">
            <a:extLst>
              <a:ext uri="{FF2B5EF4-FFF2-40B4-BE49-F238E27FC236}">
                <a16:creationId xmlns:a16="http://schemas.microsoft.com/office/drawing/2014/main" id="{63ED3793-52FB-891B-2A0C-91D8927163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B8DAAB-C45C-E833-ECEB-14DCA0F17F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E28C3-D699-4CA0-B343-5111DC591998}" type="slidenum">
              <a:rPr lang="en-US" smtClean="0"/>
              <a:t>‹#›</a:t>
            </a:fld>
            <a:endParaRPr lang="en-US" dirty="0"/>
          </a:p>
        </p:txBody>
      </p:sp>
    </p:spTree>
    <p:extLst>
      <p:ext uri="{BB962C8B-B14F-4D97-AF65-F5344CB8AC3E}">
        <p14:creationId xmlns:p14="http://schemas.microsoft.com/office/powerpoint/2010/main" val="1871809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dirty="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presentation is on improving patient experience using AI. The project focusses on predicting patients at risk of clinical deterioration using healthcare data. I’ll be going through the process from problem definition to the evaluation and final product.</a:t>
            </a:r>
          </a:p>
        </p:txBody>
      </p:sp>
      <p:sp>
        <p:nvSpPr>
          <p:cNvPr id="4" name="Slide Number Placeholder 3"/>
          <p:cNvSpPr>
            <a:spLocks noGrp="1"/>
          </p:cNvSpPr>
          <p:nvPr>
            <p:ph type="sldNum" sz="quarter" idx="5"/>
          </p:nvPr>
        </p:nvSpPr>
        <p:spPr/>
        <p:txBody>
          <a:bodyPr/>
          <a:lstStyle/>
          <a:p>
            <a:fld id="{7EB040C8-62D2-4EA7-B200-D3B8C06AAFD8}" type="slidenum">
              <a:rPr lang="en-US" smtClean="0"/>
              <a:t>1</a:t>
            </a:fld>
            <a:endParaRPr lang="en-US" dirty="0"/>
          </a:p>
        </p:txBody>
      </p:sp>
    </p:spTree>
    <p:extLst>
      <p:ext uri="{BB962C8B-B14F-4D97-AF65-F5344CB8AC3E}">
        <p14:creationId xmlns:p14="http://schemas.microsoft.com/office/powerpoint/2010/main" val="350580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summary, this project explored how AI can be used to improve patient experience by predicting risk of clinical deterioration. Although we started with simple models, and results weren’t perfect, the process revealed some key lessons.</a:t>
            </a:r>
          </a:p>
          <a:p>
            <a:pPr>
              <a:buNone/>
            </a:pPr>
            <a:endParaRPr lang="en-US" dirty="0"/>
          </a:p>
          <a:p>
            <a:pPr>
              <a:buNone/>
            </a:pPr>
            <a:r>
              <a:rPr lang="en-US" dirty="0"/>
              <a:t>The biggest takeaway was how important it is to handle data imbalance and outliers. Even more than tuning the model, those preprocessing steps made the real difference. This also shows how critical data quality is in healthcare AI.</a:t>
            </a:r>
          </a:p>
          <a:p>
            <a:pPr>
              <a:buNone/>
            </a:pPr>
            <a:endParaRPr lang="en-US" dirty="0"/>
          </a:p>
          <a:p>
            <a:r>
              <a:rPr lang="en-US" dirty="0"/>
              <a:t>While more work is needed to make it clinically applicable, this kind of project lays the groundwork for future solutions that are personalised, preventative, and ultimately improve patient outcomes with the support of AI</a:t>
            </a:r>
          </a:p>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10</a:t>
            </a:fld>
            <a:endParaRPr lang="en-US" dirty="0"/>
          </a:p>
        </p:txBody>
      </p:sp>
    </p:spTree>
    <p:extLst>
      <p:ext uri="{BB962C8B-B14F-4D97-AF65-F5344CB8AC3E}">
        <p14:creationId xmlns:p14="http://schemas.microsoft.com/office/powerpoint/2010/main" val="56113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here is to create an AI model that predicts patients at risk. </a:t>
            </a:r>
          </a:p>
          <a:p>
            <a:endParaRPr lang="en-US" dirty="0"/>
          </a:p>
          <a:p>
            <a:r>
              <a:rPr lang="en-US" dirty="0"/>
              <a:t>This is something that would be incredibly helpful for healthcare professionals in order to provide an earlier intervention for several medical problems. This ties closely into improving outcomes and reducing the strain on hospitals, post-pandemic. </a:t>
            </a:r>
          </a:p>
        </p:txBody>
      </p:sp>
      <p:sp>
        <p:nvSpPr>
          <p:cNvPr id="4" name="Slide Number Placeholder 3"/>
          <p:cNvSpPr>
            <a:spLocks noGrp="1"/>
          </p:cNvSpPr>
          <p:nvPr>
            <p:ph type="sldNum" sz="quarter" idx="5"/>
          </p:nvPr>
        </p:nvSpPr>
        <p:spPr/>
        <p:txBody>
          <a:bodyPr/>
          <a:lstStyle/>
          <a:p>
            <a:fld id="{7EB040C8-62D2-4EA7-B200-D3B8C06AAFD8}" type="slidenum">
              <a:rPr lang="en-US" smtClean="0"/>
              <a:t>2</a:t>
            </a:fld>
            <a:endParaRPr lang="en-US" dirty="0"/>
          </a:p>
        </p:txBody>
      </p:sp>
    </p:spTree>
    <p:extLst>
      <p:ext uri="{BB962C8B-B14F-4D97-AF65-F5344CB8AC3E}">
        <p14:creationId xmlns:p14="http://schemas.microsoft.com/office/powerpoint/2010/main" val="394421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used was synthetic to simulate real healthcare records. It included features like age, vital signs, medical history, ad lifestyle factors. </a:t>
            </a:r>
          </a:p>
          <a:p>
            <a:endParaRPr lang="en-US" dirty="0"/>
          </a:p>
          <a:p>
            <a:r>
              <a:rPr lang="en-US" dirty="0"/>
              <a:t>While a clean and useful dataset for prototyping, it doesn’t capture the full complexity of real-world data, making it less suitable for evaluating how well a model would perform in an unpredictable, noisy clinical environment. </a:t>
            </a:r>
          </a:p>
        </p:txBody>
      </p:sp>
      <p:sp>
        <p:nvSpPr>
          <p:cNvPr id="4" name="Slide Number Placeholder 3"/>
          <p:cNvSpPr>
            <a:spLocks noGrp="1"/>
          </p:cNvSpPr>
          <p:nvPr>
            <p:ph type="sldNum" sz="quarter" idx="5"/>
          </p:nvPr>
        </p:nvSpPr>
        <p:spPr/>
        <p:txBody>
          <a:bodyPr/>
          <a:lstStyle/>
          <a:p>
            <a:fld id="{7EB040C8-62D2-4EA7-B200-D3B8C06AAFD8}" type="slidenum">
              <a:rPr lang="en-US" smtClean="0"/>
              <a:t>3</a:t>
            </a:fld>
            <a:endParaRPr lang="en-US" dirty="0"/>
          </a:p>
        </p:txBody>
      </p:sp>
    </p:spTree>
    <p:extLst>
      <p:ext uri="{BB962C8B-B14F-4D97-AF65-F5344CB8AC3E}">
        <p14:creationId xmlns:p14="http://schemas.microsoft.com/office/powerpoint/2010/main" val="276090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being solved is a classification one.</a:t>
            </a:r>
          </a:p>
          <a:p>
            <a:endParaRPr lang="en-US" dirty="0"/>
          </a:p>
          <a:p>
            <a:r>
              <a:rPr lang="en-US" dirty="0"/>
              <a:t>Random forest was chosen for its ability to handle complex patterns and mixed data types. </a:t>
            </a:r>
          </a:p>
          <a:p>
            <a:endParaRPr lang="en-US" dirty="0"/>
          </a:p>
          <a:p>
            <a:r>
              <a:rPr lang="en-US" dirty="0"/>
              <a:t>Logistic regression offers more simplicity and interpretability which is key for trust in clinical settings. </a:t>
            </a:r>
          </a:p>
        </p:txBody>
      </p:sp>
      <p:sp>
        <p:nvSpPr>
          <p:cNvPr id="4" name="Slide Number Placeholder 3"/>
          <p:cNvSpPr>
            <a:spLocks noGrp="1"/>
          </p:cNvSpPr>
          <p:nvPr>
            <p:ph type="sldNum" sz="quarter" idx="5"/>
          </p:nvPr>
        </p:nvSpPr>
        <p:spPr/>
        <p:txBody>
          <a:bodyPr/>
          <a:lstStyle/>
          <a:p>
            <a:fld id="{7EB040C8-62D2-4EA7-B200-D3B8C06AAFD8}" type="slidenum">
              <a:rPr lang="en-US" smtClean="0"/>
              <a:t>4</a:t>
            </a:fld>
            <a:endParaRPr lang="en-US" dirty="0"/>
          </a:p>
        </p:txBody>
      </p:sp>
    </p:spTree>
    <p:extLst>
      <p:ext uri="{BB962C8B-B14F-4D97-AF65-F5344CB8AC3E}">
        <p14:creationId xmlns:p14="http://schemas.microsoft.com/office/powerpoint/2010/main" val="300080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0" i="0" dirty="0"/>
              <a:t>Since the original dataset didn’t include a ready-made label for predicting deterioration risk, I created a binary target variable called At_Risk. </a:t>
            </a:r>
            <a:r>
              <a:rPr lang="en-US" dirty="0"/>
              <a:t>This was based on recovery time — anyone taking more than 5 days to recover was marked as ‘at risk’. This gave the model something meaningful to learn from.</a:t>
            </a:r>
          </a:p>
          <a:p>
            <a:pPr>
              <a:buNone/>
            </a:pPr>
            <a:endParaRPr lang="en-US" dirty="0"/>
          </a:p>
          <a:p>
            <a:r>
              <a:rPr lang="en-US" dirty="0"/>
              <a:t>Then I moved into preprocessing — removing irrelevant columns like ID, encoding categoricals for model compatibility, scaling numerical features for consistency, and handling outliers to reduce noise. After that, I split the data 80/20 to balance training and evaluation, trained Random Forest and Logistic Regression models, and finally applied SMOTE to fix the class imbalance, since there were fewer at-risk cases</a:t>
            </a:r>
          </a:p>
        </p:txBody>
      </p:sp>
      <p:sp>
        <p:nvSpPr>
          <p:cNvPr id="4" name="Slide Number Placeholder 3"/>
          <p:cNvSpPr>
            <a:spLocks noGrp="1"/>
          </p:cNvSpPr>
          <p:nvPr>
            <p:ph type="sldNum" sz="quarter" idx="5"/>
          </p:nvPr>
        </p:nvSpPr>
        <p:spPr/>
        <p:txBody>
          <a:bodyPr/>
          <a:lstStyle/>
          <a:p>
            <a:fld id="{7EB040C8-62D2-4EA7-B200-D3B8C06AAFD8}" type="slidenum">
              <a:rPr lang="en-US" smtClean="0"/>
              <a:t>5</a:t>
            </a:fld>
            <a:endParaRPr lang="en-US" dirty="0"/>
          </a:p>
        </p:txBody>
      </p:sp>
    </p:spTree>
    <p:extLst>
      <p:ext uri="{BB962C8B-B14F-4D97-AF65-F5344CB8AC3E}">
        <p14:creationId xmlns:p14="http://schemas.microsoft.com/office/powerpoint/2010/main" val="62268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distribution plots</a:t>
            </a:r>
            <a:r>
              <a:rPr lang="en-US" dirty="0"/>
              <a:t> (right) show how each feature is spread across the dataset. Most continuous variables like Blood Pressure and Lab Test Results follow a normal distribution, while categorical features like Patient Satisfaction are more discrete. These visuals helped identify scaling needs and potential outliers.</a:t>
            </a:r>
          </a:p>
          <a:p>
            <a:pPr>
              <a:buNone/>
            </a:pPr>
            <a:endParaRPr lang="en-US" dirty="0"/>
          </a:p>
          <a:p>
            <a:r>
              <a:rPr lang="en-US" b="1" dirty="0"/>
              <a:t>The correlation heatmap</a:t>
            </a:r>
            <a:r>
              <a:rPr lang="en-US" dirty="0"/>
              <a:t> (left) highlights relationships between features. It shows weak correlations across most variables, which supports using models that handle low multicollinearity. Notably, </a:t>
            </a:r>
            <a:r>
              <a:rPr lang="en-US" i="1" dirty="0"/>
              <a:t>At_Risk</a:t>
            </a:r>
            <a:r>
              <a:rPr lang="en-US" dirty="0"/>
              <a:t> has low correlation with individual features, suggesting the need for ensemble methods like Random Forest to capture complex patterns.</a:t>
            </a:r>
          </a:p>
          <a:p>
            <a:endParaRPr lang="en-GB" dirty="0"/>
          </a:p>
        </p:txBody>
      </p:sp>
      <p:sp>
        <p:nvSpPr>
          <p:cNvPr id="4" name="Slide Number Placeholder 3"/>
          <p:cNvSpPr>
            <a:spLocks noGrp="1"/>
          </p:cNvSpPr>
          <p:nvPr>
            <p:ph type="sldNum" sz="quarter" idx="5"/>
          </p:nvPr>
        </p:nvSpPr>
        <p:spPr/>
        <p:txBody>
          <a:bodyPr/>
          <a:lstStyle/>
          <a:p>
            <a:fld id="{7EB040C8-62D2-4EA7-B200-D3B8C06AAFD8}" type="slidenum">
              <a:rPr lang="en-US" smtClean="0"/>
              <a:t>6</a:t>
            </a:fld>
            <a:endParaRPr lang="en-US" dirty="0"/>
          </a:p>
        </p:txBody>
      </p:sp>
    </p:spTree>
    <p:extLst>
      <p:ext uri="{BB962C8B-B14F-4D97-AF65-F5344CB8AC3E}">
        <p14:creationId xmlns:p14="http://schemas.microsoft.com/office/powerpoint/2010/main" val="246364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 trained both Random Forest and Logistic Regression models on the data. To assess how reliable they are, I used 5-fold cross-validation, which splits the data into multiple parts to test how consistent the model performs across different subsets , this helps avoid overfitting.</a:t>
            </a:r>
          </a:p>
          <a:p>
            <a:pPr>
              <a:buNone/>
            </a:pPr>
            <a:endParaRPr lang="en-US" dirty="0"/>
          </a:p>
          <a:p>
            <a:pPr>
              <a:buNone/>
            </a:pPr>
            <a:r>
              <a:rPr lang="en-US" dirty="0"/>
              <a:t>Next, I tuned the models’ hyperparameters, like increasing the number of trees and depth for Random Forest, and adjusting regularization for Logistic Regression , to try and improve performance.</a:t>
            </a:r>
          </a:p>
          <a:p>
            <a:pPr>
              <a:buNone/>
            </a:pPr>
            <a:endParaRPr lang="en-US" dirty="0"/>
          </a:p>
          <a:p>
            <a:r>
              <a:rPr lang="en-US" dirty="0"/>
              <a:t>Then I applied SMOTE, which is a method to generate new samples for the minority class , in this case, patients at risk. The dataset was imbalanced, meaning there were fewer at-risk cases, which can cause models to ignore them. By applying SMOTE </a:t>
            </a:r>
            <a:r>
              <a:rPr lang="en-US" i="1" dirty="0"/>
              <a:t>after outlier removal</a:t>
            </a:r>
            <a:r>
              <a:rPr lang="en-US" dirty="0"/>
              <a:t>, the model had more balanced data and could better learn the patterns associated with risk.</a:t>
            </a:r>
          </a:p>
        </p:txBody>
      </p:sp>
      <p:sp>
        <p:nvSpPr>
          <p:cNvPr id="4" name="Slide Number Placeholder 3"/>
          <p:cNvSpPr>
            <a:spLocks noGrp="1"/>
          </p:cNvSpPr>
          <p:nvPr>
            <p:ph type="sldNum" sz="quarter" idx="5"/>
          </p:nvPr>
        </p:nvSpPr>
        <p:spPr/>
        <p:txBody>
          <a:bodyPr/>
          <a:lstStyle/>
          <a:p>
            <a:fld id="{7EB040C8-62D2-4EA7-B200-D3B8C06AAFD8}" type="slidenum">
              <a:rPr lang="en-US" smtClean="0"/>
              <a:t>7</a:t>
            </a:fld>
            <a:endParaRPr lang="en-US" dirty="0"/>
          </a:p>
        </p:txBody>
      </p:sp>
    </p:spTree>
    <p:extLst>
      <p:ext uri="{BB962C8B-B14F-4D97-AF65-F5344CB8AC3E}">
        <p14:creationId xmlns:p14="http://schemas.microsoft.com/office/powerpoint/2010/main" val="39976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Here’s where we see the performance. Baseline models had okay accuracy around 54% but accuracy alone doesn’t tell the full story in healthcare. The real issue was </a:t>
            </a:r>
            <a:r>
              <a:rPr lang="en-US" b="1" dirty="0"/>
              <a:t>recall</a:t>
            </a:r>
            <a:r>
              <a:rPr lang="en-US" dirty="0"/>
              <a:t> for the at-risk class, which was extremely low 4% for Logistic Regression and 16% for Random Forest.</a:t>
            </a:r>
          </a:p>
          <a:p>
            <a:pPr>
              <a:buNone/>
            </a:pPr>
            <a:endParaRPr lang="en-US" dirty="0"/>
          </a:p>
          <a:p>
            <a:pPr>
              <a:buNone/>
            </a:pPr>
            <a:r>
              <a:rPr lang="en-US" dirty="0"/>
              <a:t>After tuning, performance stayed mostly the same it didn’t make a big difference. But once I applied SMOTE, recall for the at-risk group jumped: Logistic Regression went from 4% to 39%, and Random Forest from 16% to 28%. That’s huge in a clinical context where missing a high-risk patient could mean delayed care or worse outcomes.</a:t>
            </a:r>
          </a:p>
          <a:p>
            <a:pPr>
              <a:buNone/>
            </a:pPr>
            <a:endParaRPr lang="en-US" dirty="0"/>
          </a:p>
          <a:p>
            <a:r>
              <a:rPr lang="en-US" dirty="0"/>
              <a:t>So overall, this really shows that class imbalance is a bigger issue than model choice. Addressing it directly made the most impact.</a:t>
            </a:r>
          </a:p>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8</a:t>
            </a:fld>
            <a:endParaRPr lang="en-US" dirty="0"/>
          </a:p>
        </p:txBody>
      </p:sp>
    </p:spTree>
    <p:extLst>
      <p:ext uri="{BB962C8B-B14F-4D97-AF65-F5344CB8AC3E}">
        <p14:creationId xmlns:p14="http://schemas.microsoft.com/office/powerpoint/2010/main" val="368478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There were a few key limitations. First, the dataset was synthetic it was clean and easy to work with, but it didn’t reflect the messiness of real-world patient data like missing values, noise, or rare edge cases. That limits how realistic our model performance is.</a:t>
            </a:r>
          </a:p>
          <a:p>
            <a:pPr>
              <a:buNone/>
            </a:pPr>
            <a:endParaRPr lang="en-US" dirty="0"/>
          </a:p>
          <a:p>
            <a:pPr>
              <a:buNone/>
            </a:pPr>
            <a:r>
              <a:rPr lang="en-US" dirty="0"/>
              <a:t>Second, even with SMOTE, the models still had trouble consistently identifying the minority class. This could be due to limited features for example, we didn’t have time-series data or live vitals which are often key in real clinical decision-making.</a:t>
            </a:r>
          </a:p>
          <a:p>
            <a:pPr>
              <a:buNone/>
            </a:pPr>
            <a:endParaRPr lang="en-US" dirty="0"/>
          </a:p>
          <a:p>
            <a:r>
              <a:rPr lang="en-US" dirty="0"/>
              <a:t>For future improvements, I’d look at testing this approach on a more realistic dataset, potentially one with longitudinal health data. I’d also consider trying more advanced models like Gradient Boosting or using ensemble approaches to handle imbalance better. And adding model explainability tools like SHAP would help make the predictions more transparent for clinicians</a:t>
            </a:r>
          </a:p>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9</a:t>
            </a:fld>
            <a:endParaRPr lang="en-US" dirty="0"/>
          </a:p>
        </p:txBody>
      </p:sp>
    </p:spTree>
    <p:extLst>
      <p:ext uri="{BB962C8B-B14F-4D97-AF65-F5344CB8AC3E}">
        <p14:creationId xmlns:p14="http://schemas.microsoft.com/office/powerpoint/2010/main" val="185389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A66DDD-7D9C-9641-30E9-932C5FD2DAE5}"/>
              </a:ext>
              <a:ext uri="{C183D7F6-B498-43B3-948B-1728B52AA6E4}">
                <adec:decorative xmlns:adec="http://schemas.microsoft.com/office/drawing/2017/decorative" val="1"/>
              </a:ext>
            </a:extLst>
          </p:cNvPr>
          <p:cNvSpPr/>
          <p:nvPr userDrawn="1"/>
        </p:nvSpPr>
        <p:spPr>
          <a:xfrm>
            <a:off x="9683715" y="0"/>
            <a:ext cx="2497331"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F640F8B-6B6E-1B1A-7CC7-F44CB188B411}"/>
              </a:ext>
              <a:ext uri="{C183D7F6-B498-43B3-948B-1728B52AA6E4}">
                <adec:decorative xmlns:adec="http://schemas.microsoft.com/office/drawing/2017/decorative" val="1"/>
              </a:ext>
            </a:extLst>
          </p:cNvPr>
          <p:cNvSpPr/>
          <p:nvPr userDrawn="1"/>
        </p:nvSpPr>
        <p:spPr>
          <a:xfrm>
            <a:off x="0" y="0"/>
            <a:ext cx="2527294"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8633"/>
            <a:ext cx="7156415" cy="3360734"/>
          </a:xfrm>
        </p:spPr>
        <p:txBody>
          <a:bodyPr tIns="0" bIns="0" anchor="ctr">
            <a:noAutofit/>
          </a:bodyPr>
          <a:lstStyle>
            <a:lvl1pPr algn="ctr">
              <a:defRPr sz="5400">
                <a:solidFill>
                  <a:schemeClr val="tx2"/>
                </a:solidFill>
              </a:defRPr>
            </a:lvl1pPr>
          </a:lstStyle>
          <a:p>
            <a:r>
              <a:rPr lang="en-US" dirty="0"/>
              <a:t>Click to Add title</a:t>
            </a: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C859A209-D12B-6E67-931A-5CB9E71100EC}"/>
              </a:ext>
              <a:ext uri="{C183D7F6-B498-43B3-948B-1728B52AA6E4}">
                <adec:decorative xmlns:adec="http://schemas.microsoft.com/office/drawing/2017/decorative" val="1"/>
              </a:ext>
            </a:extLst>
          </p:cNvPr>
          <p:cNvGrpSpPr/>
          <p:nvPr userDrawn="1"/>
        </p:nvGrpSpPr>
        <p:grpSpPr>
          <a:xfrm>
            <a:off x="1971692" y="254794"/>
            <a:ext cx="8248616" cy="6367462"/>
            <a:chOff x="1689101" y="254794"/>
            <a:chExt cx="8248616" cy="6367462"/>
          </a:xfrm>
        </p:grpSpPr>
        <p:cxnSp>
          <p:nvCxnSpPr>
            <p:cNvPr id="6" name="Straight Connector 5">
              <a:extLst>
                <a:ext uri="{FF2B5EF4-FFF2-40B4-BE49-F238E27FC236}">
                  <a16:creationId xmlns:a16="http://schemas.microsoft.com/office/drawing/2014/main" id="{28628E6D-0C29-7F8E-67C4-175F211E705F}"/>
                </a:ext>
              </a:extLst>
            </p:cNvPr>
            <p:cNvCxnSpPr>
              <a:cxnSpLocks/>
            </p:cNvCxnSpPr>
            <p:nvPr userDrawn="1"/>
          </p:nvCxnSpPr>
          <p:spPr>
            <a:xfrm>
              <a:off x="16891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Lst>
            </p:cNvPr>
            <p:cNvCxnSpPr>
              <a:cxnSpLocks/>
            </p:cNvCxnSpPr>
            <p:nvPr userDrawn="1"/>
          </p:nvCxnSpPr>
          <p:spPr>
            <a:xfrm>
              <a:off x="16891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Lst>
            </p:cNvPr>
            <p:cNvCxnSpPr>
              <a:cxnSpLocks/>
            </p:cNvCxnSpPr>
            <p:nvPr userDrawn="1"/>
          </p:nvCxnSpPr>
          <p:spPr>
            <a:xfrm>
              <a:off x="9937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Lst>
            </p:cNvPr>
            <p:cNvCxnSpPr>
              <a:cxnSpLocks/>
            </p:cNvCxnSpPr>
            <p:nvPr userDrawn="1"/>
          </p:nvCxnSpPr>
          <p:spPr>
            <a:xfrm>
              <a:off x="9937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1971690" y="1543050"/>
            <a:ext cx="8248611"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19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96BC47-DB6B-4A01-6575-4D14CAEB30E1}"/>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851400" y="586740"/>
            <a:ext cx="6643944" cy="1653540"/>
          </a:xfrm>
        </p:spPr>
        <p:txBody>
          <a:bodyPr anchor="ctr">
            <a:normAutofit/>
          </a:bodyPr>
          <a:lstStyle>
            <a:lvl1pPr marL="285750" indent="-285750">
              <a:spcAft>
                <a:spcPts val="600"/>
              </a:spcAft>
              <a:buFont typeface="Arial" panose="020B0604020202020204" pitchFamily="34" charset="0"/>
              <a:buChar char="•"/>
              <a:defRPr sz="1800">
                <a:solidFill>
                  <a:schemeClr val="tx2"/>
                </a:solidFill>
              </a:defRPr>
            </a:lvl1pPr>
            <a:lvl2pPr marL="228600" indent="0">
              <a:spcAft>
                <a:spcPts val="600"/>
              </a:spcAft>
              <a:buNone/>
              <a:defRPr sz="1800">
                <a:solidFill>
                  <a:schemeClr val="tx2"/>
                </a:solidFill>
              </a:defRPr>
            </a:lvl2pPr>
            <a:lvl3pPr>
              <a:spcAft>
                <a:spcPts val="600"/>
              </a:spcAft>
              <a:defRPr sz="1800"/>
            </a:lvl3pPr>
            <a:lvl4pPr>
              <a:spcAft>
                <a:spcPts val="600"/>
              </a:spcAft>
              <a:defRPr sz="1800"/>
            </a:lvl4pPr>
            <a:lvl5pPr>
              <a:spcAft>
                <a:spcPts val="600"/>
              </a:spcAft>
              <a:defRPr sz="1800"/>
            </a:lvl5pPr>
          </a:lstStyle>
          <a:p>
            <a:pPr lvl="0"/>
            <a:r>
              <a:rPr lang="en-US" dirty="0"/>
              <a:t>Click to add content</a:t>
            </a:r>
          </a:p>
          <a:p>
            <a:pPr lvl="1"/>
            <a:r>
              <a:rPr lang="en-US" dirty="0"/>
              <a:t>Second level</a:t>
            </a:r>
          </a:p>
        </p:txBody>
      </p:sp>
      <p:sp>
        <p:nvSpPr>
          <p:cNvPr id="6" name="Table Placeholder 5">
            <a:extLst>
              <a:ext uri="{FF2B5EF4-FFF2-40B4-BE49-F238E27FC236}">
                <a16:creationId xmlns:a16="http://schemas.microsoft.com/office/drawing/2014/main" id="{BE81C174-B581-A6F3-A3B5-8072C0050E9C}"/>
              </a:ext>
            </a:extLst>
          </p:cNvPr>
          <p:cNvSpPr>
            <a:spLocks noGrp="1"/>
          </p:cNvSpPr>
          <p:nvPr>
            <p:ph type="tbl" sz="quarter" idx="13"/>
          </p:nvPr>
        </p:nvSpPr>
        <p:spPr>
          <a:xfrm>
            <a:off x="4851400" y="2495074"/>
            <a:ext cx="6643944" cy="3776186"/>
          </a:xfrm>
        </p:spPr>
        <p:txBody>
          <a:bodyPr/>
          <a:lstStyle>
            <a:lvl1pPr>
              <a:defRPr/>
            </a:lvl1pPr>
          </a:lstStyle>
          <a:p>
            <a:pPr marL="228600" marR="0" lvl="0" indent="-22860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a:t>Click icon to add table</a:t>
            </a:r>
            <a:endParaRPr lang="en-US" dirty="0"/>
          </a:p>
        </p:txBody>
      </p:sp>
    </p:spTree>
    <p:extLst>
      <p:ext uri="{BB962C8B-B14F-4D97-AF65-F5344CB8AC3E}">
        <p14:creationId xmlns:p14="http://schemas.microsoft.com/office/powerpoint/2010/main" val="29276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1287CC22-A7CC-E0D0-F44E-BA217E882E53}"/>
              </a:ext>
              <a:ext uri="{C183D7F6-B498-43B3-948B-1728B52AA6E4}">
                <adec:decorative xmlns:adec="http://schemas.microsoft.com/office/drawing/2017/decorative" val="1"/>
              </a:ext>
            </a:extLst>
          </p:cNvPr>
          <p:cNvSpPr/>
          <p:nvPr userDrawn="1"/>
        </p:nvSpPr>
        <p:spPr>
          <a:xfrm>
            <a:off x="0" y="0"/>
            <a:ext cx="6502400" cy="6858000"/>
          </a:xfrm>
          <a:prstGeom prst="r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3305842" y="867412"/>
            <a:ext cx="3196558"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6753224" y="867412"/>
            <a:ext cx="4742119"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70725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AFFC437-DF02-7776-8224-91AD11D74BD6}"/>
              </a:ext>
              <a:ext uri="{C183D7F6-B498-43B3-948B-1728B52AA6E4}">
                <adec:decorative xmlns:adec="http://schemas.microsoft.com/office/drawing/2017/decorative" val="1"/>
              </a:ext>
            </a:extLst>
          </p:cNvPr>
          <p:cNvSpPr/>
          <p:nvPr userDrawn="1"/>
        </p:nvSpPr>
        <p:spPr>
          <a:xfrm>
            <a:off x="11405238" y="-4"/>
            <a:ext cx="786761"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B767E2A-FC6B-2D96-EF20-768A6E8BB6D9}"/>
              </a:ext>
              <a:ext uri="{C183D7F6-B498-43B3-948B-1728B52AA6E4}">
                <adec:decorative xmlns:adec="http://schemas.microsoft.com/office/drawing/2017/decorative" val="1"/>
              </a:ext>
            </a:extLst>
          </p:cNvPr>
          <p:cNvSpPr/>
          <p:nvPr userDrawn="1"/>
        </p:nvSpPr>
        <p:spPr>
          <a:xfrm>
            <a:off x="0" y="0"/>
            <a:ext cx="306323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71A79F2D-2D69-D1C7-FD7D-70C2EAE42085}"/>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4" name="Slide Number Placeholder 4">
            <a:extLst>
              <a:ext uri="{FF2B5EF4-FFF2-40B4-BE49-F238E27FC236}">
                <a16:creationId xmlns:a16="http://schemas.microsoft.com/office/drawing/2014/main" id="{405BE07A-FC17-07E2-4E28-5883FC2CAE76}"/>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5" name="Rectangle 14">
            <a:extLst>
              <a:ext uri="{FF2B5EF4-FFF2-40B4-BE49-F238E27FC236}">
                <a16:creationId xmlns:a16="http://schemas.microsoft.com/office/drawing/2014/main" id="{1B6D408C-2A4E-CEE1-5980-F9BC89383CA8}"/>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44E622ED-3DA5-D5E9-B688-B2000E522060}"/>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1677B7-A20C-1A5D-301E-5B7DCAF1B61A}"/>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A6AD29FD-92CC-65CC-1E8B-437A1E59A589}"/>
              </a:ext>
            </a:extLst>
          </p:cNvPr>
          <p:cNvSpPr>
            <a:spLocks noGrp="1"/>
          </p:cNvSpPr>
          <p:nvPr>
            <p:ph sz="quarter" idx="13" hasCustomPrompt="1"/>
          </p:nvPr>
        </p:nvSpPr>
        <p:spPr>
          <a:xfrm>
            <a:off x="3489960" y="892175"/>
            <a:ext cx="7482839" cy="5073650"/>
          </a:xfrm>
          <a:effectLst/>
        </p:spPr>
        <p:txBody>
          <a:bodyPr anchor="ctr">
            <a:normAutofit/>
          </a:bodyPr>
          <a:lstStyle>
            <a:lvl1pPr marL="0" indent="0" algn="l">
              <a:spcAft>
                <a:spcPts val="1200"/>
              </a:spcAft>
              <a:buNone/>
              <a:defRPr sz="2800">
                <a:solidFill>
                  <a:schemeClr val="tx2"/>
                </a:solidFill>
              </a:defRPr>
            </a:lvl1pPr>
            <a:lvl2pPr marL="228600" indent="0" algn="l">
              <a:spcAft>
                <a:spcPts val="1200"/>
              </a:spcAft>
              <a:buNone/>
              <a:defRPr sz="2800">
                <a:solidFill>
                  <a:schemeClr val="tx2"/>
                </a:solidFill>
              </a:defRPr>
            </a:lvl2pPr>
            <a:lvl3pPr marL="457200" indent="0" algn="l">
              <a:spcAft>
                <a:spcPts val="1200"/>
              </a:spcAft>
              <a:buNone/>
              <a:defRPr sz="2800">
                <a:solidFill>
                  <a:schemeClr val="tx2"/>
                </a:solidFill>
              </a:defRPr>
            </a:lvl3pPr>
            <a:lvl4pPr marL="685800" indent="0" algn="l">
              <a:spcAft>
                <a:spcPts val="1200"/>
              </a:spcAft>
              <a:buNone/>
              <a:defRPr sz="2800">
                <a:solidFill>
                  <a:schemeClr val="tx2"/>
                </a:solidFill>
              </a:defRPr>
            </a:lvl4pPr>
            <a:lvl5pPr marL="914400" indent="0" algn="l">
              <a:spcAft>
                <a:spcPts val="1200"/>
              </a:spcAft>
              <a:buNone/>
              <a:defRPr sz="2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81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392207A-D227-5650-4C58-FA396957B724}"/>
              </a:ext>
              <a:ext uri="{C183D7F6-B498-43B3-948B-1728B52AA6E4}">
                <adec:decorative xmlns:adec="http://schemas.microsoft.com/office/drawing/2017/decorative" val="1"/>
              </a:ext>
            </a:extLst>
          </p:cNvPr>
          <p:cNvSpPr/>
          <p:nvPr userDrawn="1"/>
        </p:nvSpPr>
        <p:spPr>
          <a:xfrm>
            <a:off x="0" y="-5"/>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123BCBAF-4668-B2E6-7681-7E02428B4392}"/>
              </a:ext>
              <a:ext uri="{C183D7F6-B498-43B3-948B-1728B52AA6E4}">
                <adec:decorative xmlns:adec="http://schemas.microsoft.com/office/drawing/2017/decorative" val="1"/>
              </a:ext>
            </a:extLst>
          </p:cNvPr>
          <p:cNvSpPr/>
          <p:nvPr userDrawn="1"/>
        </p:nvSpPr>
        <p:spPr>
          <a:xfrm rot="10800000">
            <a:off x="10746134" y="-4"/>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3"/>
            <a:ext cx="7156415" cy="1740548"/>
          </a:xfrm>
        </p:spPr>
        <p:txBody>
          <a:bodyPr anchor="b">
            <a:noAutofit/>
          </a:bodyPr>
          <a:lstStyle>
            <a:lvl1pPr algn="ctr">
              <a:defRPr sz="4000">
                <a:solidFill>
                  <a:schemeClr val="tx2"/>
                </a:solidFill>
              </a:defRPr>
            </a:lvl1pPr>
          </a:lstStyle>
          <a:p>
            <a:r>
              <a:rPr lang="en-US" dirty="0"/>
              <a:t>Click to Add title</a:t>
            </a:r>
          </a:p>
        </p:txBody>
      </p:sp>
      <p:sp>
        <p:nvSpPr>
          <p:cNvPr id="11" name="Content Placeholder 6">
            <a:extLst>
              <a:ext uri="{FF2B5EF4-FFF2-40B4-BE49-F238E27FC236}">
                <a16:creationId xmlns:a16="http://schemas.microsoft.com/office/drawing/2014/main" id="{3DD99B65-6C51-CA99-9872-6FD254075A80}"/>
              </a:ext>
            </a:extLst>
          </p:cNvPr>
          <p:cNvSpPr>
            <a:spLocks noGrp="1"/>
          </p:cNvSpPr>
          <p:nvPr>
            <p:ph sz="quarter" idx="13" hasCustomPrompt="1"/>
          </p:nvPr>
        </p:nvSpPr>
        <p:spPr>
          <a:xfrm>
            <a:off x="3521271" y="3670658"/>
            <a:ext cx="5149459" cy="1510939"/>
          </a:xfrm>
        </p:spPr>
        <p:txBody>
          <a:bodyPr lIns="182880">
            <a:noAutofit/>
          </a:bodyPr>
          <a:lstStyle>
            <a:lvl1pPr marL="0" indent="0" algn="ctr">
              <a:lnSpc>
                <a:spcPct val="150000"/>
              </a:lnSpc>
              <a:spcBef>
                <a:spcPts val="0"/>
              </a:spcBef>
              <a:buNone/>
              <a:defRPr sz="2000">
                <a:solidFill>
                  <a:schemeClr val="tx2"/>
                </a:solidFill>
              </a:defRPr>
            </a:lvl1pPr>
            <a:lvl2pPr marL="228600" indent="0" algn="ctr">
              <a:buNone/>
              <a:defRPr sz="2000"/>
            </a:lvl2pPr>
            <a:lvl3pPr marL="457200" indent="0" algn="ctr">
              <a:buNone/>
              <a:defRPr sz="2000"/>
            </a:lvl3pPr>
            <a:lvl4pPr marL="685800" indent="0" algn="ctr">
              <a:buNone/>
              <a:defRPr sz="2000"/>
            </a:lvl4pPr>
            <a:lvl5pPr marL="914400" indent="0" algn="ctr">
              <a:buNone/>
              <a:defRPr sz="2000"/>
            </a:lvl5pPr>
          </a:lstStyle>
          <a:p>
            <a:pPr lvl="0"/>
            <a:r>
              <a:rPr lang="en-US" dirty="0"/>
              <a:t>Click to add content</a:t>
            </a:r>
          </a:p>
        </p:txBody>
      </p:sp>
    </p:spTree>
    <p:extLst>
      <p:ext uri="{BB962C8B-B14F-4D97-AF65-F5344CB8AC3E}">
        <p14:creationId xmlns:p14="http://schemas.microsoft.com/office/powerpoint/2010/main" val="151251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lumMod val="9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BCEE60A-6295-FCD1-542F-52EA50B3B4A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51031"/>
          <a:stretch/>
        </p:blipFill>
        <p:spPr>
          <a:xfrm rot="16200000">
            <a:off x="7083880" y="1749876"/>
            <a:ext cx="6858000" cy="3358241"/>
          </a:xfrm>
          <a:prstGeom prst="rect">
            <a:avLst/>
          </a:prstGeom>
        </p:spPr>
      </p:pic>
      <p:pic>
        <p:nvPicPr>
          <p:cNvPr id="3" name="Graphic 2">
            <a:extLst>
              <a:ext uri="{FF2B5EF4-FFF2-40B4-BE49-F238E27FC236}">
                <a16:creationId xmlns:a16="http://schemas.microsoft.com/office/drawing/2014/main" id="{02E5EBF7-4D05-239B-0B70-F9AD5B569091}"/>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b="21667"/>
          <a:stretch/>
        </p:blipFill>
        <p:spPr>
          <a:xfrm rot="5400000">
            <a:off x="-742950" y="742950"/>
            <a:ext cx="6858000" cy="5372100"/>
          </a:xfrm>
          <a:prstGeom prst="rect">
            <a:avLst/>
          </a:prstGeom>
        </p:spPr>
      </p:pic>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5372100" y="892175"/>
            <a:ext cx="3461659" cy="5073650"/>
          </a:xfrm>
          <a:effectLst/>
        </p:spPr>
        <p:txBody>
          <a:bodyPr anchor="ctr">
            <a:normAutofit/>
          </a:bodyPr>
          <a:lstStyle>
            <a:lvl1pPr marL="0" indent="0" algn="ctr">
              <a:spcAft>
                <a:spcPts val="600"/>
              </a:spcAft>
              <a:buNone/>
              <a:defRPr sz="2400">
                <a:solidFill>
                  <a:schemeClr val="tx2"/>
                </a:solidFill>
              </a:defRPr>
            </a:lvl1pPr>
            <a:lvl2pPr marL="228600" indent="0" algn="ctr">
              <a:spcAft>
                <a:spcPts val="600"/>
              </a:spcAft>
              <a:buNone/>
              <a:defRPr sz="2000">
                <a:solidFill>
                  <a:schemeClr val="tx2"/>
                </a:solidFill>
              </a:defRPr>
            </a:lvl2pPr>
            <a:lvl3pPr marL="457200" indent="0" algn="ctr">
              <a:spcAft>
                <a:spcPts val="600"/>
              </a:spcAft>
              <a:buNone/>
              <a:defRPr sz="2000">
                <a:solidFill>
                  <a:schemeClr val="tx2"/>
                </a:solidFill>
              </a:defRPr>
            </a:lvl3pPr>
            <a:lvl4pPr marL="685800" indent="0" algn="ctr">
              <a:spcAft>
                <a:spcPts val="600"/>
              </a:spcAft>
              <a:buNone/>
              <a:defRPr sz="2000">
                <a:solidFill>
                  <a:schemeClr val="tx2"/>
                </a:solidFill>
              </a:defRPr>
            </a:lvl4pPr>
            <a:lvl5pPr marL="914400" indent="0" algn="ctr">
              <a:spcAft>
                <a:spcPts val="600"/>
              </a:spcAft>
              <a:buNone/>
              <a:defRPr sz="20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4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bg1">
            <a:lumMod val="95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EE62E882-4E93-85DF-DE0B-6F64263A3BBA}"/>
              </a:ext>
            </a:extLst>
          </p:cNvPr>
          <p:cNvSpPr>
            <a:spLocks noGrp="1"/>
          </p:cNvSpPr>
          <p:nvPr>
            <p:ph type="pic" sz="quarter" idx="10"/>
          </p:nvPr>
        </p:nvSpPr>
        <p:spPr>
          <a:xfrm>
            <a:off x="2" y="0"/>
            <a:ext cx="12191999" cy="6858000"/>
          </a:xfrm>
          <a:custGeom>
            <a:avLst/>
            <a:gdLst>
              <a:gd name="connsiteX0" fmla="*/ 9664698 w 12191999"/>
              <a:gd name="connsiteY0" fmla="*/ 0 h 6858000"/>
              <a:gd name="connsiteX1" fmla="*/ 12191999 w 12191999"/>
              <a:gd name="connsiteY1" fmla="*/ 0 h 6858000"/>
              <a:gd name="connsiteX2" fmla="*/ 12191999 w 12191999"/>
              <a:gd name="connsiteY2" fmla="*/ 6858000 h 6858000"/>
              <a:gd name="connsiteX3" fmla="*/ 9664698 w 12191999"/>
              <a:gd name="connsiteY3" fmla="*/ 6858000 h 6858000"/>
              <a:gd name="connsiteX4" fmla="*/ 0 w 12191999"/>
              <a:gd name="connsiteY4" fmla="*/ 0 h 6858000"/>
              <a:gd name="connsiteX5" fmla="*/ 2551176 w 12191999"/>
              <a:gd name="connsiteY5" fmla="*/ 0 h 6858000"/>
              <a:gd name="connsiteX6" fmla="*/ 2551176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9664698" y="0"/>
                </a:moveTo>
                <a:lnTo>
                  <a:pt x="12191999" y="0"/>
                </a:lnTo>
                <a:lnTo>
                  <a:pt x="12191999" y="6858000"/>
                </a:lnTo>
                <a:lnTo>
                  <a:pt x="9664698" y="6858000"/>
                </a:lnTo>
                <a:close/>
                <a:moveTo>
                  <a:pt x="0" y="0"/>
                </a:moveTo>
                <a:lnTo>
                  <a:pt x="2551176" y="0"/>
                </a:lnTo>
                <a:lnTo>
                  <a:pt x="2551176"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7287"/>
            <a:ext cx="7156415" cy="3363427"/>
          </a:xfrm>
        </p:spPr>
        <p:txBody>
          <a:bodyPr tIns="0" bIns="0" anchor="ctr">
            <a:noAutofit/>
          </a:bodyPr>
          <a:lstStyle>
            <a:lvl1pPr algn="ctr">
              <a:defRPr sz="4400">
                <a:solidFill>
                  <a:schemeClr val="tx2"/>
                </a:solidFill>
              </a:defRPr>
            </a:lvl1pPr>
          </a:lstStyle>
          <a:p>
            <a:r>
              <a:rPr lang="en-US" dirty="0"/>
              <a:t>Click to Add title</a:t>
            </a:r>
          </a:p>
        </p:txBody>
      </p:sp>
    </p:spTree>
    <p:extLst>
      <p:ext uri="{BB962C8B-B14F-4D97-AF65-F5344CB8AC3E}">
        <p14:creationId xmlns:p14="http://schemas.microsoft.com/office/powerpoint/2010/main" val="12547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bg1">
            <a:lumMod val="95000"/>
          </a:schemeClr>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FCB7CBB1-8DA1-E416-2554-28C331D0AF54}"/>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16200000">
            <a:off x="6976110" y="1642110"/>
            <a:ext cx="6858000" cy="3573780"/>
          </a:xfrm>
          <a:prstGeom prst="rect">
            <a:avLst/>
          </a:prstGeom>
        </p:spPr>
      </p:pic>
      <p:pic>
        <p:nvPicPr>
          <p:cNvPr id="13" name="Graphic 12">
            <a:extLst>
              <a:ext uri="{FF2B5EF4-FFF2-40B4-BE49-F238E27FC236}">
                <a16:creationId xmlns:a16="http://schemas.microsoft.com/office/drawing/2014/main" id="{1E442E8B-94A4-D6CF-E77C-A046400CB56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5400000">
            <a:off x="-1718310" y="1646872"/>
            <a:ext cx="6858000" cy="3573780"/>
          </a:xfrm>
          <a:prstGeom prst="rect">
            <a:avLst/>
          </a:prstGeom>
        </p:spPr>
      </p:pic>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p:nvPr>
        </p:nvSpPr>
        <p:spPr>
          <a:xfrm>
            <a:off x="2527301" y="1786422"/>
            <a:ext cx="7156415" cy="2260117"/>
          </a:xfrm>
        </p:spPr>
        <p:txBody>
          <a:bodyPr tIns="0" bIns="0" anchor="b">
            <a:noAutofit/>
          </a:bodyPr>
          <a:lstStyle>
            <a:lvl1pPr algn="ctr">
              <a:defRPr sz="4400">
                <a:solidFill>
                  <a:schemeClr val="tx2"/>
                </a:solidFill>
              </a:defRPr>
            </a:lvl1p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CC0E72D9-C2D7-3452-FBEB-5506D3211809}"/>
              </a:ext>
            </a:extLst>
          </p:cNvPr>
          <p:cNvSpPr>
            <a:spLocks noGrp="1"/>
          </p:cNvSpPr>
          <p:nvPr>
            <p:ph type="body" sz="quarter" idx="15" hasCustomPrompt="1"/>
          </p:nvPr>
        </p:nvSpPr>
        <p:spPr>
          <a:xfrm>
            <a:off x="2527299" y="4145100"/>
            <a:ext cx="713739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34882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6617646-6AF6-94B0-E660-98BCAC61F95F}"/>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851400" y="892175"/>
            <a:ext cx="6617592" cy="5073650"/>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bg1">
            <a:lumMod val="9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177A207-9B85-52B8-8ED0-3616C76742AD}"/>
              </a:ext>
            </a:extLst>
          </p:cNvPr>
          <p:cNvSpPr>
            <a:spLocks noGrp="1"/>
          </p:cNvSpPr>
          <p:nvPr>
            <p:ph type="pic" sz="quarter" idx="16"/>
          </p:nvPr>
        </p:nvSpPr>
        <p:spPr>
          <a:xfrm>
            <a:off x="0" y="0"/>
            <a:ext cx="12192000" cy="6858000"/>
          </a:xfrm>
          <a:custGeom>
            <a:avLst/>
            <a:gdLst>
              <a:gd name="connsiteX0" fmla="*/ 0 w 12192000"/>
              <a:gd name="connsiteY0" fmla="*/ 3086100 h 6858000"/>
              <a:gd name="connsiteX1" fmla="*/ 4375405 w 12192000"/>
              <a:gd name="connsiteY1" fmla="*/ 6858000 h 6858000"/>
              <a:gd name="connsiteX2" fmla="*/ 0 w 12192000"/>
              <a:gd name="connsiteY2" fmla="*/ 6858000 h 6858000"/>
              <a:gd name="connsiteX3" fmla="*/ 7816598 w 12192000"/>
              <a:gd name="connsiteY3" fmla="*/ 0 h 6858000"/>
              <a:gd name="connsiteX4" fmla="*/ 12192000 w 12192000"/>
              <a:gd name="connsiteY4" fmla="*/ 0 h 6858000"/>
              <a:gd name="connsiteX5" fmla="*/ 12192000 w 12192000"/>
              <a:gd name="connsiteY5" fmla="*/ 3771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3086100"/>
                </a:moveTo>
                <a:lnTo>
                  <a:pt x="4375405" y="6858000"/>
                </a:lnTo>
                <a:lnTo>
                  <a:pt x="0" y="6858000"/>
                </a:lnTo>
                <a:close/>
                <a:moveTo>
                  <a:pt x="7816598" y="0"/>
                </a:moveTo>
                <a:lnTo>
                  <a:pt x="12192000" y="0"/>
                </a:lnTo>
                <a:lnTo>
                  <a:pt x="12192000" y="3771898"/>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1"/>
            <a:ext cx="7156415" cy="2258568"/>
          </a:xfrm>
        </p:spPr>
        <p:txBody>
          <a:bodyPr tIns="0" bIns="0" anchor="b">
            <a:noAutofit/>
          </a:bodyPr>
          <a:lstStyle>
            <a:lvl1pPr algn="ctr">
              <a:defRPr sz="4400">
                <a:solidFill>
                  <a:schemeClr val="tx2"/>
                </a:solidFill>
              </a:defRPr>
            </a:lvl1pPr>
          </a:lstStyle>
          <a:p>
            <a:r>
              <a:rPr lang="en-US" dirty="0"/>
              <a:t>Click to Add title</a:t>
            </a:r>
          </a:p>
        </p:txBody>
      </p:sp>
      <p:sp>
        <p:nvSpPr>
          <p:cNvPr id="4" name="Text Placeholder 3">
            <a:extLst>
              <a:ext uri="{FF2B5EF4-FFF2-40B4-BE49-F238E27FC236}">
                <a16:creationId xmlns:a16="http://schemas.microsoft.com/office/drawing/2014/main" id="{F7745489-5B17-0977-F512-70D9A108715B}"/>
              </a:ext>
            </a:extLst>
          </p:cNvPr>
          <p:cNvSpPr>
            <a:spLocks noGrp="1"/>
          </p:cNvSpPr>
          <p:nvPr>
            <p:ph type="body" sz="quarter" idx="15" hasCustomPrompt="1"/>
          </p:nvPr>
        </p:nvSpPr>
        <p:spPr>
          <a:xfrm>
            <a:off x="2527299" y="4142232"/>
            <a:ext cx="715641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9061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45346F93-664A-16A2-A824-FBB5F60B0938}"/>
              </a:ext>
              <a:ext uri="{C183D7F6-B498-43B3-948B-1728B52AA6E4}">
                <adec:decorative xmlns:adec="http://schemas.microsoft.com/office/drawing/2017/decorative" val="1"/>
              </a:ext>
            </a:extLst>
          </p:cNvPr>
          <p:cNvSpPr/>
          <p:nvPr userDrawn="1"/>
        </p:nvSpPr>
        <p:spPr>
          <a:xfrm>
            <a:off x="0" y="0"/>
            <a:ext cx="3987468" cy="6858000"/>
          </a:xfrm>
          <a:custGeom>
            <a:avLst/>
            <a:gdLst>
              <a:gd name="connsiteX0" fmla="*/ 0 w 3987468"/>
              <a:gd name="connsiteY0" fmla="*/ 0 h 6858000"/>
              <a:gd name="connsiteX1" fmla="*/ 2450595 w 3987468"/>
              <a:gd name="connsiteY1" fmla="*/ 0 h 6858000"/>
              <a:gd name="connsiteX2" fmla="*/ 2774950 w 3987468"/>
              <a:gd name="connsiteY2" fmla="*/ 0 h 6858000"/>
              <a:gd name="connsiteX3" fmla="*/ 3146901 w 3987468"/>
              <a:gd name="connsiteY3" fmla="*/ 0 h 6858000"/>
              <a:gd name="connsiteX4" fmla="*/ 3152237 w 3987468"/>
              <a:gd name="connsiteY4" fmla="*/ 1372 h 6858000"/>
              <a:gd name="connsiteX5" fmla="*/ 3987468 w 3987468"/>
              <a:gd name="connsiteY5" fmla="*/ 1136650 h 6858000"/>
              <a:gd name="connsiteX6" fmla="*/ 3261452 w 3987468"/>
              <a:gd name="connsiteY6" fmla="*/ 2231955 h 6858000"/>
              <a:gd name="connsiteX7" fmla="*/ 3097572 w 3987468"/>
              <a:gd name="connsiteY7" fmla="*/ 2282826 h 6858000"/>
              <a:gd name="connsiteX8" fmla="*/ 3261452 w 3987468"/>
              <a:gd name="connsiteY8" fmla="*/ 2333697 h 6858000"/>
              <a:gd name="connsiteX9" fmla="*/ 3987468 w 3987468"/>
              <a:gd name="connsiteY9" fmla="*/ 3429001 h 6858000"/>
              <a:gd name="connsiteX10" fmla="*/ 3261452 w 3987468"/>
              <a:gd name="connsiteY10" fmla="*/ 4524306 h 6858000"/>
              <a:gd name="connsiteX11" fmla="*/ 3097574 w 3987468"/>
              <a:gd name="connsiteY11" fmla="*/ 4575176 h 6858000"/>
              <a:gd name="connsiteX12" fmla="*/ 3261452 w 3987468"/>
              <a:gd name="connsiteY12" fmla="*/ 4626047 h 6858000"/>
              <a:gd name="connsiteX13" fmla="*/ 3987468 w 3987468"/>
              <a:gd name="connsiteY13" fmla="*/ 5721351 h 6858000"/>
              <a:gd name="connsiteX14" fmla="*/ 3152237 w 3987468"/>
              <a:gd name="connsiteY14" fmla="*/ 6856629 h 6858000"/>
              <a:gd name="connsiteX15" fmla="*/ 3146905 w 3987468"/>
              <a:gd name="connsiteY15" fmla="*/ 6858000 h 6858000"/>
              <a:gd name="connsiteX16" fmla="*/ 2774950 w 3987468"/>
              <a:gd name="connsiteY16" fmla="*/ 6858000 h 6858000"/>
              <a:gd name="connsiteX17" fmla="*/ 2450591 w 3987468"/>
              <a:gd name="connsiteY17" fmla="*/ 6858000 h 6858000"/>
              <a:gd name="connsiteX18" fmla="*/ 0 w 398746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7468" h="6858000">
                <a:moveTo>
                  <a:pt x="0" y="0"/>
                </a:moveTo>
                <a:lnTo>
                  <a:pt x="2450595" y="0"/>
                </a:lnTo>
                <a:lnTo>
                  <a:pt x="2774950" y="0"/>
                </a:lnTo>
                <a:lnTo>
                  <a:pt x="3146901" y="0"/>
                </a:lnTo>
                <a:lnTo>
                  <a:pt x="3152237" y="1372"/>
                </a:lnTo>
                <a:cubicBezTo>
                  <a:pt x="3636128" y="151878"/>
                  <a:pt x="3987468" y="603234"/>
                  <a:pt x="3987468" y="1136650"/>
                </a:cubicBezTo>
                <a:cubicBezTo>
                  <a:pt x="3987468" y="1629034"/>
                  <a:pt x="3688101" y="2051497"/>
                  <a:pt x="3261452" y="2231955"/>
                </a:cubicBezTo>
                <a:lnTo>
                  <a:pt x="3097572" y="2282826"/>
                </a:lnTo>
                <a:lnTo>
                  <a:pt x="3261452" y="2333697"/>
                </a:lnTo>
                <a:cubicBezTo>
                  <a:pt x="3688101" y="2514154"/>
                  <a:pt x="3987468" y="2936617"/>
                  <a:pt x="3987468" y="3429001"/>
                </a:cubicBezTo>
                <a:cubicBezTo>
                  <a:pt x="3987468" y="3921385"/>
                  <a:pt x="3688101" y="4343848"/>
                  <a:pt x="3261452" y="4524306"/>
                </a:cubicBezTo>
                <a:lnTo>
                  <a:pt x="3097574" y="4575176"/>
                </a:lnTo>
                <a:lnTo>
                  <a:pt x="3261452" y="4626047"/>
                </a:lnTo>
                <a:cubicBezTo>
                  <a:pt x="3688101" y="4806504"/>
                  <a:pt x="3987468" y="5228967"/>
                  <a:pt x="3987468" y="5721351"/>
                </a:cubicBezTo>
                <a:cubicBezTo>
                  <a:pt x="3987468" y="6254767"/>
                  <a:pt x="3636128" y="6706123"/>
                  <a:pt x="3152237" y="6856629"/>
                </a:cubicBezTo>
                <a:lnTo>
                  <a:pt x="3146905" y="6858000"/>
                </a:lnTo>
                <a:lnTo>
                  <a:pt x="2774950" y="6858000"/>
                </a:lnTo>
                <a:lnTo>
                  <a:pt x="2450591"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465411" y="76581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4465411" y="359913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11340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06B8E3C-9527-FBC2-184C-8D90C4520973}"/>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080572" y="1483837"/>
            <a:ext cx="2929829" cy="3890326"/>
          </a:xfrm>
        </p:spPr>
        <p:txBody>
          <a:bodyPr>
            <a:normAutofit/>
          </a:bodyPr>
          <a:lstStyle>
            <a:lvl1pPr marL="285750" indent="-285750">
              <a:spcAft>
                <a:spcPts val="600"/>
              </a:spcAft>
              <a:buFont typeface="Arial" panose="020B0604020202020204" pitchFamily="34" charset="0"/>
              <a:buChar char="•"/>
              <a:defRPr sz="1800">
                <a:solidFill>
                  <a:schemeClr val="tx2"/>
                </a:solidFill>
              </a:defRPr>
            </a:lvl1pPr>
            <a:lvl2pPr marL="514350" indent="-285750">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7261226" y="1483837"/>
            <a:ext cx="4234117" cy="3890326"/>
          </a:xfrm>
        </p:spPr>
        <p:txBody>
          <a:bodyPr>
            <a:normAutofit/>
          </a:bodyPr>
          <a:lstStyle>
            <a:lvl1pPr marL="0" indent="0">
              <a:spcAft>
                <a:spcPts val="600"/>
              </a:spcAft>
              <a:buFont typeface="Arial" panose="020B0604020202020204" pitchFamily="34" charset="0"/>
              <a:buNone/>
              <a:defRPr sz="1800">
                <a:solidFill>
                  <a:schemeClr val="tx2"/>
                </a:solidFill>
              </a:defRPr>
            </a:lvl1pPr>
            <a:lvl2pPr marL="283464" indent="-283464">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33864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9E1A91-D555-1AE6-2CDF-324AF09F213D}"/>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108481" y="892176"/>
            <a:ext cx="4578319" cy="5073648"/>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3BE6FE2D-89F6-4F06-E60F-5C1CB044DC50}"/>
              </a:ext>
            </a:extLst>
          </p:cNvPr>
          <p:cNvSpPr>
            <a:spLocks noGrp="1"/>
          </p:cNvSpPr>
          <p:nvPr>
            <p:ph type="pic" sz="quarter" idx="14"/>
          </p:nvPr>
        </p:nvSpPr>
        <p:spPr>
          <a:xfrm>
            <a:off x="9042400" y="892176"/>
            <a:ext cx="2430462" cy="5073648"/>
          </a:xfrm>
        </p:spPr>
        <p:txBody>
          <a:bodyPr/>
          <a:lstStyle/>
          <a:p>
            <a:endParaRPr lang="en-US"/>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noFill/>
          <a:ln w="31750" cap="sq">
            <a:no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5/10/2025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38" r:id="rId1"/>
    <p:sldLayoutId id="2147483730" r:id="rId2"/>
    <p:sldLayoutId id="2147483747" r:id="rId3"/>
    <p:sldLayoutId id="2147483748" r:id="rId4"/>
    <p:sldLayoutId id="2147483708" r:id="rId5"/>
    <p:sldLayoutId id="2147483746" r:id="rId6"/>
    <p:sldLayoutId id="2147483725" r:id="rId7"/>
    <p:sldLayoutId id="2147483742" r:id="rId8"/>
    <p:sldLayoutId id="2147483736" r:id="rId9"/>
    <p:sldLayoutId id="2147483745" r:id="rId10"/>
    <p:sldLayoutId id="2147483741" r:id="rId11"/>
    <p:sldLayoutId id="2147483718" r:id="rId12"/>
    <p:sldLayoutId id="2147483737" r:id="rId13"/>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mmmmmmmmmmmm/synthetic-dataset-for-ai-in-healthca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0423-92ED-41A8-B13E-ED2A99FC380C}"/>
              </a:ext>
            </a:extLst>
          </p:cNvPr>
          <p:cNvSpPr>
            <a:spLocks noGrp="1"/>
          </p:cNvSpPr>
          <p:nvPr>
            <p:ph type="title"/>
          </p:nvPr>
        </p:nvSpPr>
        <p:spPr>
          <a:xfrm>
            <a:off x="2527301" y="1748633"/>
            <a:ext cx="7156415" cy="3360734"/>
          </a:xfrm>
          <a:noFill/>
          <a:ln w="38100" cap="sq">
            <a:noFill/>
            <a:miter lim="800000"/>
          </a:ln>
        </p:spPr>
        <p:txBody>
          <a:bodyPr lIns="0" rIns="0" anchor="ctr" anchorCtr="0">
            <a:normAutofit/>
          </a:bodyPr>
          <a:lstStyle/>
          <a:p>
            <a:r>
              <a:rPr lang="en-US" dirty="0"/>
              <a:t>Improving patient experience using AI</a:t>
            </a:r>
          </a:p>
        </p:txBody>
      </p:sp>
      <p:sp>
        <p:nvSpPr>
          <p:cNvPr id="3" name="TextBox 2">
            <a:extLst>
              <a:ext uri="{FF2B5EF4-FFF2-40B4-BE49-F238E27FC236}">
                <a16:creationId xmlns:a16="http://schemas.microsoft.com/office/drawing/2014/main" id="{5A20A2FC-9CC2-6936-0D0F-F2360E71615A}"/>
              </a:ext>
            </a:extLst>
          </p:cNvPr>
          <p:cNvSpPr txBox="1"/>
          <p:nvPr/>
        </p:nvSpPr>
        <p:spPr>
          <a:xfrm>
            <a:off x="3999080" y="5581650"/>
            <a:ext cx="4193840" cy="646331"/>
          </a:xfrm>
          <a:prstGeom prst="rect">
            <a:avLst/>
          </a:prstGeom>
          <a:noFill/>
        </p:spPr>
        <p:txBody>
          <a:bodyPr wrap="none" rtlCol="0">
            <a:spAutoFit/>
          </a:bodyPr>
          <a:lstStyle/>
          <a:p>
            <a:pPr algn="ctr"/>
            <a:r>
              <a:rPr lang="en-GB" dirty="0"/>
              <a:t>Student Number: 100611584</a:t>
            </a:r>
          </a:p>
          <a:p>
            <a:pPr algn="ctr"/>
            <a:r>
              <a:rPr lang="en-GB" dirty="0"/>
              <a:t>Module: Data Mining and Foundations of AI</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rot="16200000">
            <a:off x="-1749423" y="2290758"/>
            <a:ext cx="6276974" cy="2276477"/>
          </a:xfrm>
        </p:spPr>
        <p:txBody>
          <a:bodyPr/>
          <a:lstStyle/>
          <a:p>
            <a:r>
              <a:rPr lang="en-US" dirty="0"/>
              <a:t>conclusion</a:t>
            </a:r>
          </a:p>
        </p:txBody>
      </p:sp>
      <p:sp>
        <p:nvSpPr>
          <p:cNvPr id="13" name="Slide Number Placeholder 12">
            <a:extLst>
              <a:ext uri="{FF2B5EF4-FFF2-40B4-BE49-F238E27FC236}">
                <a16:creationId xmlns:a16="http://schemas.microsoft.com/office/drawing/2014/main" id="{5053A0C8-DA91-CFE4-729F-190431BBE6B7}"/>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10</a:t>
            </a:fld>
            <a:endParaRPr lang="en-US" dirty="0"/>
          </a:p>
        </p:txBody>
      </p:sp>
      <p:sp>
        <p:nvSpPr>
          <p:cNvPr id="4" name="Content Placeholder 3">
            <a:extLst>
              <a:ext uri="{FF2B5EF4-FFF2-40B4-BE49-F238E27FC236}">
                <a16:creationId xmlns:a16="http://schemas.microsoft.com/office/drawing/2014/main" id="{66715722-97AB-0093-73CF-C4BA1F8C83F9}"/>
              </a:ext>
            </a:extLst>
          </p:cNvPr>
          <p:cNvSpPr>
            <a:spLocks noGrp="1"/>
          </p:cNvSpPr>
          <p:nvPr>
            <p:ph sz="quarter" idx="13"/>
          </p:nvPr>
        </p:nvSpPr>
        <p:spPr/>
        <p:txBody>
          <a:bodyPr>
            <a:normAutofit fontScale="77500" lnSpcReduction="20000"/>
          </a:bodyPr>
          <a:lstStyle/>
          <a:p>
            <a:r>
              <a:rPr lang="en-GB" dirty="0"/>
              <a:t>This project demonstrates how machine learning models and AI can be applied to healthcare data to predict patterns and identify patients at risk of clinical deterioration. </a:t>
            </a:r>
          </a:p>
          <a:p>
            <a:endParaRPr lang="en-GB" dirty="0"/>
          </a:p>
          <a:p>
            <a:r>
              <a:rPr lang="en-GB" dirty="0"/>
              <a:t>While baseline models struggled with class imbalance, applying SMOTE improved recall for the at risk-group, highlighting the importance of prioritising patient safety over overall accuracy.</a:t>
            </a:r>
          </a:p>
          <a:p>
            <a:endParaRPr lang="en-GB" dirty="0"/>
          </a:p>
          <a:p>
            <a:r>
              <a:rPr lang="en-GB" dirty="0"/>
              <a:t>Through model tuning, evaluation and critical reflection, this work provides the foundation for more effective, personalised and preventative AI-driven healthcare solutions.</a:t>
            </a:r>
          </a:p>
        </p:txBody>
      </p:sp>
    </p:spTree>
    <p:extLst>
      <p:ext uri="{BB962C8B-B14F-4D97-AF65-F5344CB8AC3E}">
        <p14:creationId xmlns:p14="http://schemas.microsoft.com/office/powerpoint/2010/main" val="10145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Problem Analysis</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2</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3"/>
          </p:nvPr>
        </p:nvSpPr>
        <p:spPr>
          <a:xfrm>
            <a:off x="2860011" y="892175"/>
            <a:ext cx="8398538" cy="5073650"/>
          </a:xfrm>
        </p:spPr>
        <p:txBody>
          <a:bodyPr vert="horz" lIns="91440" tIns="45720" rIns="91440" bIns="45720" rtlCol="0" anchor="ctr">
            <a:normAutofit/>
          </a:bodyPr>
          <a:lstStyle/>
          <a:p>
            <a:r>
              <a:rPr lang="en-US" u="sng" dirty="0"/>
              <a:t>Problem Statement</a:t>
            </a:r>
          </a:p>
          <a:p>
            <a:r>
              <a:rPr lang="en-US" sz="2000" dirty="0"/>
              <a:t>The project is to develop an AI driven solution that predicts patients at risk of clinical deterioration based on healthcare data</a:t>
            </a:r>
          </a:p>
        </p:txBody>
      </p:sp>
    </p:spTree>
    <p:extLst>
      <p:ext uri="{BB962C8B-B14F-4D97-AF65-F5344CB8AC3E}">
        <p14:creationId xmlns:p14="http://schemas.microsoft.com/office/powerpoint/2010/main" val="192978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Dataset</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3</a:t>
            </a:fld>
            <a:endParaRPr lang="en-US" dirty="0"/>
          </a:p>
        </p:txBody>
      </p:sp>
      <p:sp>
        <p:nvSpPr>
          <p:cNvPr id="5" name="Content Placeholder 4">
            <a:extLst>
              <a:ext uri="{FF2B5EF4-FFF2-40B4-BE49-F238E27FC236}">
                <a16:creationId xmlns:a16="http://schemas.microsoft.com/office/drawing/2014/main" id="{2F95114A-CD22-4D03-3537-EAA4CDBB2087}"/>
              </a:ext>
            </a:extLst>
          </p:cNvPr>
          <p:cNvSpPr>
            <a:spLocks noGrp="1"/>
          </p:cNvSpPr>
          <p:nvPr>
            <p:ph sz="quarter" idx="13"/>
          </p:nvPr>
        </p:nvSpPr>
        <p:spPr>
          <a:xfrm>
            <a:off x="4471068" y="582608"/>
            <a:ext cx="7299990" cy="5818191"/>
          </a:xfrm>
        </p:spPr>
        <p:txBody>
          <a:bodyPr anchor="t">
            <a:normAutofit/>
          </a:bodyPr>
          <a:lstStyle/>
          <a:p>
            <a:pPr algn="just">
              <a:spcBef>
                <a:spcPts val="600"/>
              </a:spcBef>
              <a:spcAft>
                <a:spcPts val="600"/>
              </a:spcAft>
            </a:pPr>
            <a:r>
              <a:rPr lang="en-GB" sz="1600" dirty="0"/>
              <a:t>The dataset used for this project was sourced from Kaggle </a:t>
            </a:r>
            <a:r>
              <a:rPr lang="en-GB" sz="1600" b="1" u="sng" dirty="0">
                <a:hlinkClick r:id="rId3"/>
              </a:rPr>
              <a:t>Here.</a:t>
            </a:r>
            <a:endParaRPr lang="en-GB" sz="1600" b="1" u="sng" dirty="0"/>
          </a:p>
          <a:p>
            <a:pPr algn="just">
              <a:spcBef>
                <a:spcPts val="600"/>
              </a:spcBef>
              <a:spcAft>
                <a:spcPts val="600"/>
              </a:spcAft>
            </a:pPr>
            <a:r>
              <a:rPr lang="en-GB" sz="1600" b="1" u="sng" dirty="0"/>
              <a:t>PURPOSE</a:t>
            </a:r>
          </a:p>
          <a:p>
            <a:pPr marL="285750" indent="-285750" algn="just">
              <a:spcBef>
                <a:spcPts val="600"/>
              </a:spcBef>
              <a:spcAft>
                <a:spcPts val="600"/>
              </a:spcAft>
              <a:buFont typeface="Arial" panose="020B0604020202020204" pitchFamily="34" charset="0"/>
              <a:buChar char="•"/>
            </a:pPr>
            <a:r>
              <a:rPr lang="en-GB" sz="1600" dirty="0"/>
              <a:t>simulate real-world healthcare data for training an evaluating AI models</a:t>
            </a:r>
          </a:p>
          <a:p>
            <a:pPr marL="285750" indent="-285750" algn="just">
              <a:spcBef>
                <a:spcPts val="600"/>
              </a:spcBef>
              <a:spcAft>
                <a:spcPts val="600"/>
              </a:spcAft>
              <a:buFont typeface="Arial" panose="020B0604020202020204" pitchFamily="34" charset="0"/>
              <a:buChar char="•"/>
            </a:pPr>
            <a:r>
              <a:rPr lang="en-GB" sz="1600" dirty="0"/>
              <a:t>useful in the healthcare context given it allows for testing ML algorithms without using sensitive patient data.</a:t>
            </a:r>
          </a:p>
          <a:p>
            <a:pPr algn="just">
              <a:spcBef>
                <a:spcPts val="600"/>
              </a:spcBef>
              <a:spcAft>
                <a:spcPts val="600"/>
              </a:spcAft>
            </a:pPr>
            <a:r>
              <a:rPr lang="en-GB" sz="1600" b="1" u="sng" dirty="0"/>
              <a:t>FEATURES</a:t>
            </a:r>
          </a:p>
          <a:p>
            <a:pPr marL="285750" indent="-285750" algn="just">
              <a:spcBef>
                <a:spcPts val="600"/>
              </a:spcBef>
              <a:spcAft>
                <a:spcPts val="600"/>
              </a:spcAft>
              <a:buFont typeface="Arial" panose="020B0604020202020204" pitchFamily="34" charset="0"/>
              <a:buChar char="•"/>
            </a:pPr>
            <a:r>
              <a:rPr lang="en-GB" sz="1600" dirty="0"/>
              <a:t>Demographic data – age, gender …</a:t>
            </a:r>
          </a:p>
          <a:p>
            <a:pPr marL="285750" indent="-285750" algn="just">
              <a:spcBef>
                <a:spcPts val="600"/>
              </a:spcBef>
              <a:spcAft>
                <a:spcPts val="600"/>
              </a:spcAft>
              <a:buFont typeface="Arial" panose="020B0604020202020204" pitchFamily="34" charset="0"/>
              <a:buChar char="•"/>
            </a:pPr>
            <a:r>
              <a:rPr lang="en-GB" sz="1600" dirty="0"/>
              <a:t>Health metrics – blood pressure, cholesterol levels, BMI …</a:t>
            </a:r>
          </a:p>
          <a:p>
            <a:pPr marL="285750" indent="-285750" algn="just">
              <a:spcBef>
                <a:spcPts val="600"/>
              </a:spcBef>
              <a:spcAft>
                <a:spcPts val="600"/>
              </a:spcAft>
              <a:buFont typeface="Arial" panose="020B0604020202020204" pitchFamily="34" charset="0"/>
              <a:buChar char="•"/>
            </a:pPr>
            <a:r>
              <a:rPr lang="en-GB" sz="1600" dirty="0"/>
              <a:t>Medical history – past diseases, medication, healthcare visits</a:t>
            </a:r>
          </a:p>
          <a:p>
            <a:pPr marL="285750" indent="-285750" algn="just">
              <a:spcBef>
                <a:spcPts val="600"/>
              </a:spcBef>
              <a:spcAft>
                <a:spcPts val="600"/>
              </a:spcAft>
              <a:buFont typeface="Arial" panose="020B0604020202020204" pitchFamily="34" charset="0"/>
              <a:buChar char="•"/>
            </a:pPr>
            <a:r>
              <a:rPr lang="en-GB" sz="1600" dirty="0"/>
              <a:t>Lifestyle data – physical activity, smoking, alcohol consumption</a:t>
            </a:r>
          </a:p>
          <a:p>
            <a:pPr algn="just">
              <a:spcBef>
                <a:spcPts val="600"/>
              </a:spcBef>
              <a:spcAft>
                <a:spcPts val="600"/>
              </a:spcAft>
            </a:pPr>
            <a:r>
              <a:rPr lang="en-GB" sz="1600" b="1" u="sng" dirty="0"/>
              <a:t>STRENGTHS</a:t>
            </a:r>
          </a:p>
          <a:p>
            <a:pPr marL="285750" indent="-285750" algn="just">
              <a:spcBef>
                <a:spcPts val="600"/>
              </a:spcBef>
              <a:spcAft>
                <a:spcPts val="600"/>
              </a:spcAft>
              <a:buFont typeface="Arial" panose="020B0604020202020204" pitchFamily="34" charset="0"/>
              <a:buChar char="•"/>
            </a:pPr>
            <a:r>
              <a:rPr lang="en-GB" sz="1600" dirty="0"/>
              <a:t>clean and well structured (to implement in AI based projects)</a:t>
            </a:r>
          </a:p>
          <a:p>
            <a:pPr marL="285750" indent="-285750" algn="just">
              <a:spcBef>
                <a:spcPts val="600"/>
              </a:spcBef>
              <a:spcAft>
                <a:spcPts val="600"/>
              </a:spcAft>
              <a:buFont typeface="Arial" panose="020B0604020202020204" pitchFamily="34" charset="0"/>
              <a:buChar char="•"/>
            </a:pPr>
            <a:r>
              <a:rPr lang="en-GB" sz="1600" dirty="0"/>
              <a:t>Helpful for various scenarios (can have different target variables)</a:t>
            </a:r>
          </a:p>
          <a:p>
            <a:pPr algn="just">
              <a:spcBef>
                <a:spcPts val="600"/>
              </a:spcBef>
              <a:spcAft>
                <a:spcPts val="600"/>
              </a:spcAft>
            </a:pPr>
            <a:r>
              <a:rPr lang="en-GB" sz="1600" b="1" u="sng" dirty="0"/>
              <a:t>LIMITATIONS</a:t>
            </a:r>
          </a:p>
          <a:p>
            <a:pPr marL="285750" indent="-285750" algn="just">
              <a:spcBef>
                <a:spcPts val="600"/>
              </a:spcBef>
              <a:spcAft>
                <a:spcPts val="600"/>
              </a:spcAft>
              <a:buFont typeface="Arial" panose="020B0604020202020204" pitchFamily="34" charset="0"/>
              <a:buChar char="•"/>
            </a:pPr>
            <a:r>
              <a:rPr lang="en-GB" sz="1600" dirty="0"/>
              <a:t>Might not fully represent complexity and noise of real-world data</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Ai model selection </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4</a:t>
            </a:fld>
            <a:endParaRPr lang="en-US" dirty="0"/>
          </a:p>
        </p:txBody>
      </p:sp>
      <p:sp>
        <p:nvSpPr>
          <p:cNvPr id="8" name="Content Placeholder 7">
            <a:extLst>
              <a:ext uri="{FF2B5EF4-FFF2-40B4-BE49-F238E27FC236}">
                <a16:creationId xmlns:a16="http://schemas.microsoft.com/office/drawing/2014/main" id="{BB0B716C-15FB-AC6A-67A8-DE153D41B5CD}"/>
              </a:ext>
            </a:extLst>
          </p:cNvPr>
          <p:cNvSpPr>
            <a:spLocks noGrp="1"/>
          </p:cNvSpPr>
          <p:nvPr>
            <p:ph sz="half" idx="2"/>
          </p:nvPr>
        </p:nvSpPr>
        <p:spPr>
          <a:xfrm>
            <a:off x="3963058" y="542534"/>
            <a:ext cx="7780713" cy="3286516"/>
          </a:xfrm>
        </p:spPr>
        <p:txBody>
          <a:bodyPr>
            <a:normAutofit lnSpcReduction="10000"/>
          </a:bodyPr>
          <a:lstStyle/>
          <a:p>
            <a:pPr algn="just"/>
            <a:r>
              <a:rPr lang="en-US" sz="1600" dirty="0"/>
              <a:t>When choosing models for an AI solution predicting patients at risk of clinical deterioration based on healthcare data, there are several factors to consider:</a:t>
            </a:r>
          </a:p>
          <a:p>
            <a:pPr marL="342900" indent="-342900" algn="just">
              <a:buFont typeface="+mj-lt"/>
              <a:buAutoNum type="arabicPeriod"/>
            </a:pPr>
            <a:r>
              <a:rPr lang="en-US" sz="1600" b="1" dirty="0"/>
              <a:t>Problem type:  </a:t>
            </a:r>
            <a:r>
              <a:rPr lang="en-US" sz="1600" dirty="0"/>
              <a:t>the task is to classify patients based on the target variable; therefore, we’re working with</a:t>
            </a:r>
            <a:r>
              <a:rPr lang="en-US" sz="1600" b="1" dirty="0"/>
              <a:t> classification models</a:t>
            </a:r>
            <a:r>
              <a:rPr lang="en-US" sz="1600" dirty="0"/>
              <a:t> to categorise them into different risk groups</a:t>
            </a:r>
          </a:p>
          <a:p>
            <a:pPr marL="342900" indent="-342900" algn="just">
              <a:buFont typeface="+mj-lt"/>
              <a:buAutoNum type="arabicPeriod"/>
            </a:pPr>
            <a:r>
              <a:rPr lang="en-US" sz="1600" b="1" dirty="0"/>
              <a:t>Feature types: </a:t>
            </a:r>
            <a:r>
              <a:rPr lang="en-US" sz="1600" dirty="0"/>
              <a:t>since the dataset contains both categorical and continuous features, the model should be able to process both types of data effectively</a:t>
            </a:r>
          </a:p>
          <a:p>
            <a:pPr marL="342900" indent="-342900" algn="just">
              <a:buFont typeface="+mj-lt"/>
              <a:buAutoNum type="arabicPeriod"/>
            </a:pPr>
            <a:r>
              <a:rPr lang="en-GB" sz="1600" b="1" dirty="0"/>
              <a:t>Interpretability: </a:t>
            </a:r>
            <a:r>
              <a:rPr lang="en-GB" sz="1600" dirty="0"/>
              <a:t>while not used in this project, in general with the integration of AI into healthcare, a level of trust is needed from professionals. Having models that work well with explainability will ensure this trust and transparency, enabling a better understanding of the rationale behind predictions. </a:t>
            </a:r>
            <a:endParaRPr lang="en-GB" sz="1600" b="1" dirty="0"/>
          </a:p>
        </p:txBody>
      </p:sp>
      <p:cxnSp>
        <p:nvCxnSpPr>
          <p:cNvPr id="4" name="Straight Connector 3">
            <a:extLst>
              <a:ext uri="{FF2B5EF4-FFF2-40B4-BE49-F238E27FC236}">
                <a16:creationId xmlns:a16="http://schemas.microsoft.com/office/drawing/2014/main" id="{CF3952F9-7CAC-B9E1-E5D4-F0845C10B5E7}"/>
              </a:ext>
            </a:extLst>
          </p:cNvPr>
          <p:cNvCxnSpPr>
            <a:cxnSpLocks/>
          </p:cNvCxnSpPr>
          <p:nvPr/>
        </p:nvCxnSpPr>
        <p:spPr>
          <a:xfrm>
            <a:off x="4636390" y="3829050"/>
            <a:ext cx="6434051"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35217F0-655B-5EF9-33B4-275F1FE55C5E}"/>
              </a:ext>
            </a:extLst>
          </p:cNvPr>
          <p:cNvSpPr txBox="1"/>
          <p:nvPr/>
        </p:nvSpPr>
        <p:spPr>
          <a:xfrm>
            <a:off x="3963057" y="4007142"/>
            <a:ext cx="7780713" cy="2308324"/>
          </a:xfrm>
          <a:prstGeom prst="rect">
            <a:avLst/>
          </a:prstGeom>
          <a:noFill/>
        </p:spPr>
        <p:txBody>
          <a:bodyPr wrap="square" rtlCol="0">
            <a:spAutoFit/>
          </a:bodyPr>
          <a:lstStyle/>
          <a:p>
            <a:pPr algn="ctr"/>
            <a:r>
              <a:rPr lang="en-GB" sz="1600" b="1" u="sng" dirty="0">
                <a:solidFill>
                  <a:schemeClr val="tx2"/>
                </a:solidFill>
              </a:rPr>
              <a:t>The Chosen Models:</a:t>
            </a:r>
            <a:br>
              <a:rPr lang="en-GB" sz="1600" b="1" u="sng" dirty="0">
                <a:solidFill>
                  <a:schemeClr val="tx2"/>
                </a:solidFill>
              </a:rPr>
            </a:br>
            <a:r>
              <a:rPr lang="en-GB" sz="1600" b="1" dirty="0">
                <a:solidFill>
                  <a:schemeClr val="tx2"/>
                </a:solidFill>
              </a:rPr>
              <a:t>Random Forest</a:t>
            </a:r>
            <a:r>
              <a:rPr lang="en-GB" sz="1600" dirty="0">
                <a:solidFill>
                  <a:schemeClr val="tx2"/>
                </a:solidFill>
              </a:rPr>
              <a:t> and </a:t>
            </a:r>
            <a:r>
              <a:rPr lang="en-GB" sz="1600" b="1" dirty="0">
                <a:solidFill>
                  <a:schemeClr val="tx2"/>
                </a:solidFill>
              </a:rPr>
              <a:t>Logistic Regression </a:t>
            </a:r>
            <a:r>
              <a:rPr lang="en-GB" sz="1600" dirty="0">
                <a:solidFill>
                  <a:schemeClr val="tx2"/>
                </a:solidFill>
              </a:rPr>
              <a:t>were chosen for their complementary strengths. RF handles complex, mixed-type data well and captures the non-linear relationships however it can lack interpretability (which isn’t so much an issue in this project.) LR is simple, interpretable and ideal for clear clinical insights. However, it assumes linear relationships and may miss complex patterns. </a:t>
            </a:r>
          </a:p>
          <a:p>
            <a:pPr algn="ctr"/>
            <a:endParaRPr lang="en-GB" sz="1600" dirty="0">
              <a:solidFill>
                <a:schemeClr val="tx2"/>
              </a:solidFill>
            </a:endParaRPr>
          </a:p>
          <a:p>
            <a:pPr algn="ctr"/>
            <a:r>
              <a:rPr lang="en-GB" sz="1600" dirty="0">
                <a:solidFill>
                  <a:schemeClr val="tx2"/>
                </a:solidFill>
              </a:rPr>
              <a:t>The combination balances predictive power with transparency, fitting the needs of a healthcare setting such as this. </a:t>
            </a:r>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74DE4-E247-6221-003F-F5EDF18C756B}"/>
              </a:ext>
            </a:extLst>
          </p:cNvPr>
          <p:cNvSpPr>
            <a:spLocks noGrp="1"/>
          </p:cNvSpPr>
          <p:nvPr>
            <p:ph type="title"/>
          </p:nvPr>
        </p:nvSpPr>
        <p:spPr>
          <a:xfrm rot="16200000">
            <a:off x="-1749423" y="2290758"/>
            <a:ext cx="6276974" cy="2276477"/>
          </a:xfrm>
        </p:spPr>
        <p:txBody>
          <a:bodyPr/>
          <a:lstStyle/>
          <a:p>
            <a:r>
              <a:rPr lang="en-US" dirty="0"/>
              <a:t>Development process</a:t>
            </a:r>
          </a:p>
        </p:txBody>
      </p:sp>
      <p:sp>
        <p:nvSpPr>
          <p:cNvPr id="5" name="Slide Number Placeholder 4">
            <a:extLst>
              <a:ext uri="{FF2B5EF4-FFF2-40B4-BE49-F238E27FC236}">
                <a16:creationId xmlns:a16="http://schemas.microsoft.com/office/drawing/2014/main" id="{B7658589-7CC8-7CCC-8CCB-9E7FD0498EE6}"/>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7" name="Content Placeholder 6">
            <a:extLst>
              <a:ext uri="{FF2B5EF4-FFF2-40B4-BE49-F238E27FC236}">
                <a16:creationId xmlns:a16="http://schemas.microsoft.com/office/drawing/2014/main" id="{3D83D8F6-8547-9A01-7E04-69C48134C954}"/>
              </a:ext>
            </a:extLst>
          </p:cNvPr>
          <p:cNvSpPr>
            <a:spLocks noGrp="1"/>
          </p:cNvSpPr>
          <p:nvPr>
            <p:ph sz="half" idx="2"/>
          </p:nvPr>
        </p:nvSpPr>
        <p:spPr>
          <a:xfrm>
            <a:off x="3632200" y="1957664"/>
            <a:ext cx="3683000" cy="2931320"/>
          </a:xfrm>
        </p:spPr>
        <p:txBody>
          <a:bodyPr>
            <a:normAutofit/>
          </a:bodyPr>
          <a:lstStyle/>
          <a:p>
            <a:pPr marL="342900" indent="-342900" algn="ctr">
              <a:spcBef>
                <a:spcPts val="0"/>
              </a:spcBef>
              <a:buAutoNum type="arabicPeriod"/>
            </a:pPr>
            <a:r>
              <a:rPr lang="en-GB" dirty="0"/>
              <a:t>Defining the problem</a:t>
            </a:r>
          </a:p>
          <a:p>
            <a:pPr marL="342900" indent="-342900" algn="ctr">
              <a:spcBef>
                <a:spcPts val="0"/>
              </a:spcBef>
              <a:buAutoNum type="arabicPeriod"/>
            </a:pPr>
            <a:r>
              <a:rPr lang="en-GB" dirty="0"/>
              <a:t>Creating the target variable</a:t>
            </a:r>
          </a:p>
          <a:p>
            <a:pPr marL="342900" indent="-342900" algn="ctr">
              <a:spcBef>
                <a:spcPts val="0"/>
              </a:spcBef>
              <a:buAutoNum type="arabicPeriod"/>
            </a:pPr>
            <a:r>
              <a:rPr lang="en-GB" dirty="0"/>
              <a:t>Data preprocessing</a:t>
            </a:r>
          </a:p>
          <a:p>
            <a:pPr marL="342900" indent="-342900" algn="ctr">
              <a:spcBef>
                <a:spcPts val="0"/>
              </a:spcBef>
              <a:buAutoNum type="arabicPeriod"/>
            </a:pPr>
            <a:r>
              <a:rPr lang="en-GB" dirty="0"/>
              <a:t>Train/test split</a:t>
            </a:r>
          </a:p>
          <a:p>
            <a:pPr marL="342900" indent="-342900" algn="ctr">
              <a:spcBef>
                <a:spcPts val="0"/>
              </a:spcBef>
              <a:buAutoNum type="arabicPeriod"/>
            </a:pPr>
            <a:r>
              <a:rPr lang="en-GB" dirty="0"/>
              <a:t>Model training</a:t>
            </a:r>
          </a:p>
          <a:p>
            <a:pPr lvl="1" algn="ctr">
              <a:spcBef>
                <a:spcPts val="0"/>
              </a:spcBef>
            </a:pPr>
            <a:r>
              <a:rPr lang="en-GB" dirty="0"/>
              <a:t>Random forest</a:t>
            </a:r>
          </a:p>
          <a:p>
            <a:pPr lvl="1" algn="ctr">
              <a:spcBef>
                <a:spcPts val="0"/>
              </a:spcBef>
            </a:pPr>
            <a:r>
              <a:rPr lang="en-GB" dirty="0"/>
              <a:t>Logistic regression</a:t>
            </a:r>
          </a:p>
          <a:p>
            <a:pPr marL="342900" indent="-342900" algn="ctr">
              <a:spcBef>
                <a:spcPts val="0"/>
              </a:spcBef>
              <a:buAutoNum type="arabicPeriod"/>
            </a:pPr>
            <a:r>
              <a:rPr lang="en-GB" dirty="0"/>
              <a:t>Model evaluation</a:t>
            </a:r>
          </a:p>
        </p:txBody>
      </p:sp>
      <p:sp>
        <p:nvSpPr>
          <p:cNvPr id="9" name="Content Placeholder 8">
            <a:extLst>
              <a:ext uri="{FF2B5EF4-FFF2-40B4-BE49-F238E27FC236}">
                <a16:creationId xmlns:a16="http://schemas.microsoft.com/office/drawing/2014/main" id="{5D5A4633-3D54-F67F-743C-1CD50AD8FF03}"/>
              </a:ext>
            </a:extLst>
          </p:cNvPr>
          <p:cNvSpPr>
            <a:spLocks noGrp="1"/>
          </p:cNvSpPr>
          <p:nvPr>
            <p:ph sz="half" idx="14"/>
          </p:nvPr>
        </p:nvSpPr>
        <p:spPr>
          <a:xfrm>
            <a:off x="7492999" y="381000"/>
            <a:ext cx="4234117" cy="6186484"/>
          </a:xfrm>
        </p:spPr>
        <p:txBody>
          <a:bodyPr>
            <a:normAutofit fontScale="92500" lnSpcReduction="10000"/>
          </a:bodyPr>
          <a:lstStyle/>
          <a:p>
            <a:pPr algn="just">
              <a:lnSpc>
                <a:spcPct val="150000"/>
              </a:lnSpc>
              <a:spcBef>
                <a:spcPts val="600"/>
              </a:spcBef>
            </a:pPr>
            <a:r>
              <a:rPr lang="en-GB" sz="1600" dirty="0"/>
              <a:t>The problem of late deterioration detection was tackled by creating a binary target based on recovery time (&gt; 5 days = at risk). Preprocessing steps like dropping irrelevant features, encoding categoricals, handling missing values, handling outliers and scaling numericals ensured clean, usable data.</a:t>
            </a:r>
          </a:p>
          <a:p>
            <a:pPr algn="just">
              <a:lnSpc>
                <a:spcPct val="150000"/>
              </a:lnSpc>
              <a:spcBef>
                <a:spcPts val="600"/>
              </a:spcBef>
            </a:pPr>
            <a:endParaRPr lang="en-GB" sz="1600" dirty="0"/>
          </a:p>
          <a:p>
            <a:pPr algn="just">
              <a:lnSpc>
                <a:spcPct val="150000"/>
              </a:lnSpc>
              <a:spcBef>
                <a:spcPts val="600"/>
              </a:spcBef>
            </a:pPr>
            <a:r>
              <a:rPr lang="en-GB" sz="1600" dirty="0"/>
              <a:t>An 80/20 split balanced training and evaluation. Random Forest was chosen to handle complex data patterns, while Logistic Regression provided a simple interpretable baseline. </a:t>
            </a:r>
          </a:p>
          <a:p>
            <a:pPr algn="just">
              <a:lnSpc>
                <a:spcPct val="150000"/>
              </a:lnSpc>
              <a:spcBef>
                <a:spcPts val="600"/>
              </a:spcBef>
            </a:pPr>
            <a:endParaRPr lang="en-GB" sz="1600" dirty="0"/>
          </a:p>
          <a:p>
            <a:pPr algn="just">
              <a:lnSpc>
                <a:spcPct val="150000"/>
              </a:lnSpc>
              <a:spcBef>
                <a:spcPts val="600"/>
              </a:spcBef>
            </a:pPr>
            <a:r>
              <a:rPr lang="en-GB" sz="1600" dirty="0"/>
              <a:t>Models were evaluated using accuracy using ROC-AUC, confusion matrix, and classification report to critically assess predictive performance in a clinical context.</a:t>
            </a:r>
          </a:p>
        </p:txBody>
      </p:sp>
      <p:cxnSp>
        <p:nvCxnSpPr>
          <p:cNvPr id="4" name="Straight Connector 3">
            <a:extLst>
              <a:ext uri="{FF2B5EF4-FFF2-40B4-BE49-F238E27FC236}">
                <a16:creationId xmlns:a16="http://schemas.microsoft.com/office/drawing/2014/main" id="{B94FAF79-9E75-90BA-5AF1-3DAFB12561EE}"/>
              </a:ext>
            </a:extLst>
          </p:cNvPr>
          <p:cNvCxnSpPr>
            <a:cxnSpLocks/>
          </p:cNvCxnSpPr>
          <p:nvPr/>
        </p:nvCxnSpPr>
        <p:spPr>
          <a:xfrm>
            <a:off x="7315200" y="636349"/>
            <a:ext cx="0" cy="557395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108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B11B-43A7-11C2-EAF8-FA44EC4B49BB}"/>
              </a:ext>
            </a:extLst>
          </p:cNvPr>
          <p:cNvSpPr>
            <a:spLocks noGrp="1"/>
          </p:cNvSpPr>
          <p:nvPr>
            <p:ph type="title"/>
          </p:nvPr>
        </p:nvSpPr>
        <p:spPr/>
        <p:txBody>
          <a:bodyPr/>
          <a:lstStyle/>
          <a:p>
            <a:r>
              <a:rPr lang="en-GB" dirty="0"/>
              <a:t>visuals</a:t>
            </a:r>
          </a:p>
        </p:txBody>
      </p:sp>
      <p:pic>
        <p:nvPicPr>
          <p:cNvPr id="8" name="Picture 7" descr="A close-up of a graph&#10;&#10;AI-generated content may be incorrect.">
            <a:extLst>
              <a:ext uri="{FF2B5EF4-FFF2-40B4-BE49-F238E27FC236}">
                <a16:creationId xmlns:a16="http://schemas.microsoft.com/office/drawing/2014/main" id="{2A5AD181-5F42-27BB-C7AE-D33BFABC73B3}"/>
              </a:ext>
            </a:extLst>
          </p:cNvPr>
          <p:cNvPicPr>
            <a:picLocks noChangeAspect="1"/>
          </p:cNvPicPr>
          <p:nvPr/>
        </p:nvPicPr>
        <p:blipFill>
          <a:blip r:embed="rId3"/>
          <a:srcRect l="10663" t="3848" r="36079" b="5992"/>
          <a:stretch/>
        </p:blipFill>
        <p:spPr>
          <a:xfrm>
            <a:off x="7032989" y="1226089"/>
            <a:ext cx="4581155" cy="3970612"/>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2B058AA2-846F-CA2C-E5E4-F73E0DC6E4CB}"/>
              </a:ext>
            </a:extLst>
          </p:cNvPr>
          <p:cNvPicPr>
            <a:picLocks noChangeAspect="1"/>
          </p:cNvPicPr>
          <p:nvPr/>
        </p:nvPicPr>
        <p:blipFill>
          <a:blip r:embed="rId4"/>
          <a:srcRect l="4489" t="8350" r="9057" b="2303"/>
          <a:stretch/>
        </p:blipFill>
        <p:spPr>
          <a:xfrm>
            <a:off x="2735039" y="1503088"/>
            <a:ext cx="4122332" cy="3408219"/>
          </a:xfrm>
          <a:prstGeom prst="rect">
            <a:avLst/>
          </a:prstGeom>
        </p:spPr>
      </p:pic>
      <p:sp>
        <p:nvSpPr>
          <p:cNvPr id="7" name="TextBox 6">
            <a:extLst>
              <a:ext uri="{FF2B5EF4-FFF2-40B4-BE49-F238E27FC236}">
                <a16:creationId xmlns:a16="http://schemas.microsoft.com/office/drawing/2014/main" id="{60B786B8-6C36-20CB-402C-4FA0B29A348E}"/>
              </a:ext>
            </a:extLst>
          </p:cNvPr>
          <p:cNvSpPr txBox="1"/>
          <p:nvPr/>
        </p:nvSpPr>
        <p:spPr>
          <a:xfrm>
            <a:off x="2735039" y="579758"/>
            <a:ext cx="9206135" cy="646331"/>
          </a:xfrm>
          <a:prstGeom prst="rect">
            <a:avLst/>
          </a:prstGeom>
          <a:noFill/>
        </p:spPr>
        <p:txBody>
          <a:bodyPr wrap="square" rtlCol="0">
            <a:spAutoFit/>
          </a:bodyPr>
          <a:lstStyle/>
          <a:p>
            <a:r>
              <a:rPr lang="en-GB" dirty="0">
                <a:solidFill>
                  <a:schemeClr val="tx2"/>
                </a:solidFill>
              </a:rPr>
              <a:t>Here we can see the visualisations of feature distributions and correlations which helps guide the preprocessing decisions such as scaling, outlier handling and feature selection.</a:t>
            </a:r>
          </a:p>
        </p:txBody>
      </p:sp>
    </p:spTree>
    <p:extLst>
      <p:ext uri="{BB962C8B-B14F-4D97-AF65-F5344CB8AC3E}">
        <p14:creationId xmlns:p14="http://schemas.microsoft.com/office/powerpoint/2010/main" val="22691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rot="16200000">
            <a:off x="-1749423" y="2290758"/>
            <a:ext cx="6276974" cy="2276477"/>
          </a:xfrm>
        </p:spPr>
        <p:txBody>
          <a:bodyPr/>
          <a:lstStyle/>
          <a:p>
            <a:r>
              <a:rPr lang="en-US" dirty="0"/>
              <a:t>implementation</a:t>
            </a:r>
          </a:p>
        </p:txBody>
      </p:sp>
      <p:sp>
        <p:nvSpPr>
          <p:cNvPr id="9" name="Slide Number Placeholder 8">
            <a:extLst>
              <a:ext uri="{FF2B5EF4-FFF2-40B4-BE49-F238E27FC236}">
                <a16:creationId xmlns:a16="http://schemas.microsoft.com/office/drawing/2014/main" id="{BC5FE798-07B0-EAD2-2F50-0A7310533280}"/>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7</a:t>
            </a:fld>
            <a:endParaRPr lang="en-US" dirty="0"/>
          </a:p>
        </p:txBody>
      </p:sp>
      <p:sp>
        <p:nvSpPr>
          <p:cNvPr id="5" name="Content Placeholder 4">
            <a:extLst>
              <a:ext uri="{FF2B5EF4-FFF2-40B4-BE49-F238E27FC236}">
                <a16:creationId xmlns:a16="http://schemas.microsoft.com/office/drawing/2014/main" id="{97A52E76-CD52-D25F-736A-44549243FC70}"/>
              </a:ext>
            </a:extLst>
          </p:cNvPr>
          <p:cNvSpPr>
            <a:spLocks noGrp="1"/>
          </p:cNvSpPr>
          <p:nvPr>
            <p:ph sz="quarter" idx="13"/>
          </p:nvPr>
        </p:nvSpPr>
        <p:spPr>
          <a:xfrm>
            <a:off x="4167845" y="1108329"/>
            <a:ext cx="7086309" cy="4641341"/>
          </a:xfrm>
        </p:spPr>
        <p:txBody>
          <a:bodyPr>
            <a:noAutofit/>
          </a:bodyPr>
          <a:lstStyle/>
          <a:p>
            <a:pPr>
              <a:spcBef>
                <a:spcPts val="600"/>
              </a:spcBef>
              <a:spcAft>
                <a:spcPts val="600"/>
              </a:spcAft>
            </a:pPr>
            <a:r>
              <a:rPr lang="en-GB" sz="1700" b="1" dirty="0"/>
              <a:t>Data Source: </a:t>
            </a:r>
            <a:r>
              <a:rPr lang="en-GB" sz="1700" dirty="0"/>
              <a:t>Synthetic healthcare dataset from Kaggle</a:t>
            </a:r>
          </a:p>
          <a:p>
            <a:pPr>
              <a:spcBef>
                <a:spcPts val="600"/>
              </a:spcBef>
              <a:spcAft>
                <a:spcPts val="600"/>
              </a:spcAft>
            </a:pPr>
            <a:r>
              <a:rPr lang="en-GB" sz="1700" b="1" dirty="0"/>
              <a:t>Target: </a:t>
            </a:r>
            <a:r>
              <a:rPr lang="en-GB" sz="1700" dirty="0"/>
              <a:t>Predict patients at risk of clinical deterioration</a:t>
            </a:r>
          </a:p>
          <a:p>
            <a:pPr marL="342900" indent="-342900">
              <a:spcBef>
                <a:spcPts val="600"/>
              </a:spcBef>
              <a:spcAft>
                <a:spcPts val="600"/>
              </a:spcAft>
              <a:buAutoNum type="arabicPeriod"/>
            </a:pPr>
            <a:r>
              <a:rPr lang="en-GB" sz="1700" dirty="0"/>
              <a:t>Data splitting: 80/20 train test split on features and target (At_Risk)</a:t>
            </a:r>
          </a:p>
          <a:p>
            <a:pPr marL="342900" indent="-342900">
              <a:spcBef>
                <a:spcPts val="600"/>
              </a:spcBef>
              <a:spcAft>
                <a:spcPts val="600"/>
              </a:spcAft>
              <a:buAutoNum type="arabicPeriod"/>
            </a:pPr>
            <a:r>
              <a:rPr lang="en-GB" sz="1700" dirty="0"/>
              <a:t>Baseline models: Random Forest, Logistic Regression</a:t>
            </a:r>
          </a:p>
          <a:p>
            <a:pPr marL="342900" indent="-342900">
              <a:spcBef>
                <a:spcPts val="600"/>
              </a:spcBef>
              <a:spcAft>
                <a:spcPts val="600"/>
              </a:spcAft>
              <a:buAutoNum type="arabicPeriod"/>
            </a:pPr>
            <a:r>
              <a:rPr lang="en-GB" sz="1700" dirty="0"/>
              <a:t>Cross-validation: 5-fold cross validation to check model stability</a:t>
            </a:r>
          </a:p>
          <a:p>
            <a:pPr marL="342900" indent="-342900">
              <a:spcBef>
                <a:spcPts val="600"/>
              </a:spcBef>
              <a:spcAft>
                <a:spcPts val="600"/>
              </a:spcAft>
              <a:buAutoNum type="arabicPeriod"/>
            </a:pPr>
            <a:r>
              <a:rPr lang="en-GB" sz="1700" dirty="0"/>
              <a:t>Hyperparameter Tuning:</a:t>
            </a:r>
          </a:p>
          <a:p>
            <a:pPr marL="571500" lvl="1" indent="-342900">
              <a:spcBef>
                <a:spcPts val="600"/>
              </a:spcBef>
              <a:spcAft>
                <a:spcPts val="600"/>
              </a:spcAft>
              <a:buAutoNum type="arabicPeriod"/>
            </a:pPr>
            <a:r>
              <a:rPr lang="en-GB" sz="1700" dirty="0"/>
              <a:t>RF: n_estimators=200, max_depth=10</a:t>
            </a:r>
          </a:p>
          <a:p>
            <a:pPr marL="571500" lvl="1" indent="-342900">
              <a:spcBef>
                <a:spcPts val="600"/>
              </a:spcBef>
              <a:spcAft>
                <a:spcPts val="600"/>
              </a:spcAft>
              <a:buAutoNum type="arabicPeriod"/>
            </a:pPr>
            <a:r>
              <a:rPr lang="en-GB" sz="1700" dirty="0"/>
              <a:t>LR: C=0.5</a:t>
            </a:r>
          </a:p>
          <a:p>
            <a:pPr marL="342900" indent="-342900">
              <a:spcBef>
                <a:spcPts val="600"/>
              </a:spcBef>
              <a:spcAft>
                <a:spcPts val="600"/>
              </a:spcAft>
              <a:buAutoNum type="arabicPeriod"/>
            </a:pPr>
            <a:r>
              <a:rPr lang="en-GB" sz="1700" dirty="0"/>
              <a:t>Imbalance handling: applied SMOTE to improve prediction of minority class (At_Risk=1)</a:t>
            </a:r>
          </a:p>
          <a:p>
            <a:pPr marL="342900" indent="-342900">
              <a:spcBef>
                <a:spcPts val="600"/>
              </a:spcBef>
              <a:spcAft>
                <a:spcPts val="600"/>
              </a:spcAft>
              <a:buAutoNum type="arabicPeriod"/>
            </a:pPr>
            <a:r>
              <a:rPr lang="en-GB" sz="1700" dirty="0"/>
              <a:t>Evaluation metrics: </a:t>
            </a:r>
          </a:p>
          <a:p>
            <a:pPr marL="571500" lvl="1" indent="-342900">
              <a:spcBef>
                <a:spcPts val="600"/>
              </a:spcBef>
              <a:spcAft>
                <a:spcPts val="600"/>
              </a:spcAft>
              <a:buAutoNum type="arabicPeriod"/>
            </a:pPr>
            <a:r>
              <a:rPr lang="en-GB" sz="1700" dirty="0"/>
              <a:t>Accuracy</a:t>
            </a:r>
          </a:p>
          <a:p>
            <a:pPr marL="571500" lvl="1" indent="-342900">
              <a:spcBef>
                <a:spcPts val="600"/>
              </a:spcBef>
              <a:spcAft>
                <a:spcPts val="600"/>
              </a:spcAft>
              <a:buAutoNum type="arabicPeriod"/>
            </a:pPr>
            <a:r>
              <a:rPr lang="en-GB" sz="1700" dirty="0"/>
              <a:t>Precision, Recall, F1-score</a:t>
            </a:r>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rot="16200000">
            <a:off x="-1749423" y="2290758"/>
            <a:ext cx="6276974" cy="2276477"/>
          </a:xfrm>
        </p:spPr>
        <p:txBody>
          <a:bodyPr/>
          <a:lstStyle/>
          <a:p>
            <a:r>
              <a:rPr lang="en-US" dirty="0"/>
              <a:t>Evaluation &amp; results</a:t>
            </a:r>
          </a:p>
        </p:txBody>
      </p:sp>
      <p:sp>
        <p:nvSpPr>
          <p:cNvPr id="20" name="Slide Number Placeholder 19">
            <a:extLst>
              <a:ext uri="{FF2B5EF4-FFF2-40B4-BE49-F238E27FC236}">
                <a16:creationId xmlns:a16="http://schemas.microsoft.com/office/drawing/2014/main" id="{C6E3A828-4C37-B3D3-4A6A-EAD9AC3E71A8}"/>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8</a:t>
            </a:fld>
            <a:endParaRPr lang="en-US" dirty="0"/>
          </a:p>
        </p:txBody>
      </p:sp>
      <p:sp>
        <p:nvSpPr>
          <p:cNvPr id="5" name="Content Placeholder 4">
            <a:extLst>
              <a:ext uri="{FF2B5EF4-FFF2-40B4-BE49-F238E27FC236}">
                <a16:creationId xmlns:a16="http://schemas.microsoft.com/office/drawing/2014/main" id="{D15ADA5A-76DE-F7ED-3072-6BC06459EAB6}"/>
              </a:ext>
            </a:extLst>
          </p:cNvPr>
          <p:cNvSpPr>
            <a:spLocks noGrp="1"/>
          </p:cNvSpPr>
          <p:nvPr>
            <p:ph sz="half" idx="2"/>
          </p:nvPr>
        </p:nvSpPr>
        <p:spPr>
          <a:xfrm>
            <a:off x="4600134" y="509118"/>
            <a:ext cx="7033847" cy="3549162"/>
          </a:xfrm>
        </p:spPr>
        <p:txBody>
          <a:bodyPr>
            <a:normAutofit/>
          </a:bodyPr>
          <a:lstStyle/>
          <a:p>
            <a:pPr marL="0" indent="0">
              <a:buNone/>
            </a:pPr>
            <a:r>
              <a:rPr lang="en-US" dirty="0"/>
              <a:t>Both Random Forest and Logistic Regression were evaluated using accuracy, precision, recall, and F1-score. Baseline models achieved moderate accuracy (~54%) but struggled to identify at-risk patients, showing very low recall. </a:t>
            </a:r>
          </a:p>
          <a:p>
            <a:pPr marL="0" indent="0">
              <a:buNone/>
            </a:pPr>
            <a:r>
              <a:rPr lang="en-US" dirty="0"/>
              <a:t>Hyperparameter tuning had minimal effect. However, after removing outliers and applying SMOTE, recall for the at-risk class significantly improved. Logistic Regression rose from 4% to 39%, and Random Forest from 16% to 28%. </a:t>
            </a:r>
          </a:p>
          <a:p>
            <a:pPr marL="0" indent="0">
              <a:buNone/>
            </a:pPr>
            <a:r>
              <a:rPr lang="en-US" dirty="0"/>
              <a:t>This emphasizes the importance of addressing class imbalance and data quality in healthcare AI, where correctly identifying high-risk patients is far more critical than overall accuracy.</a:t>
            </a:r>
            <a:endParaRPr lang="en-GB" dirty="0"/>
          </a:p>
        </p:txBody>
      </p:sp>
      <p:graphicFrame>
        <p:nvGraphicFramePr>
          <p:cNvPr id="3" name="Table Placeholder 2">
            <a:extLst>
              <a:ext uri="{FF2B5EF4-FFF2-40B4-BE49-F238E27FC236}">
                <a16:creationId xmlns:a16="http://schemas.microsoft.com/office/drawing/2014/main" id="{E11AC9F8-563D-DE96-D99F-952BBB348FCA}"/>
              </a:ext>
            </a:extLst>
          </p:cNvPr>
          <p:cNvGraphicFramePr>
            <a:graphicFrameLocks noGrp="1"/>
          </p:cNvGraphicFramePr>
          <p:nvPr>
            <p:ph type="tbl" sz="quarter" idx="13"/>
            <p:extLst>
              <p:ext uri="{D42A27DB-BD31-4B8C-83A1-F6EECF244321}">
                <p14:modId xmlns:p14="http://schemas.microsoft.com/office/powerpoint/2010/main" val="478727637"/>
              </p:ext>
            </p:extLst>
          </p:nvPr>
        </p:nvGraphicFramePr>
        <p:xfrm>
          <a:off x="4893567" y="4148691"/>
          <a:ext cx="6446982" cy="2200191"/>
        </p:xfrm>
        <a:graphic>
          <a:graphicData uri="http://schemas.openxmlformats.org/drawingml/2006/table">
            <a:tbl>
              <a:tblPr>
                <a:tableStyleId>{08FB837D-C827-4EFA-A057-4D05807E0F7C}</a:tableStyleId>
              </a:tblPr>
              <a:tblGrid>
                <a:gridCol w="2383941">
                  <a:extLst>
                    <a:ext uri="{9D8B030D-6E8A-4147-A177-3AD203B41FA5}">
                      <a16:colId xmlns:a16="http://schemas.microsoft.com/office/drawing/2014/main" val="3403674466"/>
                    </a:ext>
                  </a:extLst>
                </a:gridCol>
                <a:gridCol w="1517472">
                  <a:extLst>
                    <a:ext uri="{9D8B030D-6E8A-4147-A177-3AD203B41FA5}">
                      <a16:colId xmlns:a16="http://schemas.microsoft.com/office/drawing/2014/main" val="2142529356"/>
                    </a:ext>
                  </a:extLst>
                </a:gridCol>
                <a:gridCol w="2545569">
                  <a:extLst>
                    <a:ext uri="{9D8B030D-6E8A-4147-A177-3AD203B41FA5}">
                      <a16:colId xmlns:a16="http://schemas.microsoft.com/office/drawing/2014/main" val="3948964836"/>
                    </a:ext>
                  </a:extLst>
                </a:gridCol>
              </a:tblGrid>
              <a:tr h="314313">
                <a:tc>
                  <a:txBody>
                    <a:bodyPr/>
                    <a:lstStyle/>
                    <a:p>
                      <a:r>
                        <a:rPr lang="en-GB" sz="1500" dirty="0"/>
                        <a:t>Model</a:t>
                      </a:r>
                    </a:p>
                  </a:txBody>
                  <a:tcPr marL="78578" marR="78578" marT="39289" marB="39289" anchor="ctr"/>
                </a:tc>
                <a:tc>
                  <a:txBody>
                    <a:bodyPr/>
                    <a:lstStyle/>
                    <a:p>
                      <a:r>
                        <a:rPr lang="en-GB" sz="1500" dirty="0"/>
                        <a:t>Accuracy</a:t>
                      </a:r>
                    </a:p>
                  </a:txBody>
                  <a:tcPr marL="78578" marR="78578" marT="39289" marB="39289" anchor="ctr"/>
                </a:tc>
                <a:tc>
                  <a:txBody>
                    <a:bodyPr/>
                    <a:lstStyle/>
                    <a:p>
                      <a:r>
                        <a:rPr lang="en-GB" sz="1500"/>
                        <a:t>Recall (At_Risk = 1)</a:t>
                      </a:r>
                    </a:p>
                  </a:txBody>
                  <a:tcPr marL="78578" marR="78578" marT="39289" marB="39289" anchor="ctr"/>
                </a:tc>
                <a:extLst>
                  <a:ext uri="{0D108BD9-81ED-4DB2-BD59-A6C34878D82A}">
                    <a16:rowId xmlns:a16="http://schemas.microsoft.com/office/drawing/2014/main" val="3698544567"/>
                  </a:ext>
                </a:extLst>
              </a:tr>
              <a:tr h="314313">
                <a:tc>
                  <a:txBody>
                    <a:bodyPr/>
                    <a:lstStyle/>
                    <a:p>
                      <a:r>
                        <a:rPr lang="en-GB" sz="1500" dirty="0"/>
                        <a:t>Random Forest (Baseline)</a:t>
                      </a:r>
                    </a:p>
                  </a:txBody>
                  <a:tcPr marL="78578" marR="78578" marT="39289" marB="39289" anchor="ctr"/>
                </a:tc>
                <a:tc>
                  <a:txBody>
                    <a:bodyPr/>
                    <a:lstStyle/>
                    <a:p>
                      <a:r>
                        <a:rPr lang="en-GB" sz="1500" dirty="0"/>
                        <a:t>52.9%</a:t>
                      </a:r>
                    </a:p>
                  </a:txBody>
                  <a:tcPr marL="78578" marR="78578" marT="39289" marB="39289" anchor="ctr"/>
                </a:tc>
                <a:tc>
                  <a:txBody>
                    <a:bodyPr/>
                    <a:lstStyle/>
                    <a:p>
                      <a:r>
                        <a:rPr lang="en-GB" sz="1500" dirty="0"/>
                        <a:t>16%</a:t>
                      </a:r>
                    </a:p>
                  </a:txBody>
                  <a:tcPr marL="78578" marR="78578" marT="39289" marB="39289" anchor="ctr"/>
                </a:tc>
                <a:extLst>
                  <a:ext uri="{0D108BD9-81ED-4DB2-BD59-A6C34878D82A}">
                    <a16:rowId xmlns:a16="http://schemas.microsoft.com/office/drawing/2014/main" val="16997058"/>
                  </a:ext>
                </a:extLst>
              </a:tr>
              <a:tr h="314313">
                <a:tc>
                  <a:txBody>
                    <a:bodyPr/>
                    <a:lstStyle/>
                    <a:p>
                      <a:r>
                        <a:rPr lang="en-GB" sz="1500"/>
                        <a:t>Logistic Regression</a:t>
                      </a:r>
                    </a:p>
                  </a:txBody>
                  <a:tcPr marL="78578" marR="78578" marT="39289" marB="39289" anchor="ctr"/>
                </a:tc>
                <a:tc>
                  <a:txBody>
                    <a:bodyPr/>
                    <a:lstStyle/>
                    <a:p>
                      <a:r>
                        <a:rPr lang="en-GB" sz="1500" dirty="0"/>
                        <a:t>54.3%</a:t>
                      </a:r>
                    </a:p>
                  </a:txBody>
                  <a:tcPr marL="78578" marR="78578" marT="39289" marB="39289" anchor="ctr"/>
                </a:tc>
                <a:tc>
                  <a:txBody>
                    <a:bodyPr/>
                    <a:lstStyle/>
                    <a:p>
                      <a:r>
                        <a:rPr lang="en-GB" sz="1500" dirty="0"/>
                        <a:t>4%</a:t>
                      </a:r>
                    </a:p>
                  </a:txBody>
                  <a:tcPr marL="78578" marR="78578" marT="39289" marB="39289" anchor="ctr"/>
                </a:tc>
                <a:extLst>
                  <a:ext uri="{0D108BD9-81ED-4DB2-BD59-A6C34878D82A}">
                    <a16:rowId xmlns:a16="http://schemas.microsoft.com/office/drawing/2014/main" val="3697901664"/>
                  </a:ext>
                </a:extLst>
              </a:tr>
              <a:tr h="314313">
                <a:tc>
                  <a:txBody>
                    <a:bodyPr/>
                    <a:lstStyle/>
                    <a:p>
                      <a:r>
                        <a:rPr lang="en-GB" sz="1500"/>
                        <a:t>RF (Tuned)</a:t>
                      </a:r>
                    </a:p>
                  </a:txBody>
                  <a:tcPr marL="78578" marR="78578" marT="39289" marB="39289" anchor="ctr"/>
                </a:tc>
                <a:tc>
                  <a:txBody>
                    <a:bodyPr/>
                    <a:lstStyle/>
                    <a:p>
                      <a:r>
                        <a:rPr lang="en-GB" sz="1500" dirty="0"/>
                        <a:t>53.6%</a:t>
                      </a:r>
                    </a:p>
                  </a:txBody>
                  <a:tcPr marL="78578" marR="78578" marT="39289" marB="39289" anchor="ctr"/>
                </a:tc>
                <a:tc>
                  <a:txBody>
                    <a:bodyPr/>
                    <a:lstStyle/>
                    <a:p>
                      <a:r>
                        <a:rPr lang="en-GB" sz="1500" dirty="0"/>
                        <a:t>3%</a:t>
                      </a:r>
                    </a:p>
                  </a:txBody>
                  <a:tcPr marL="78578" marR="78578" marT="39289" marB="39289" anchor="ctr"/>
                </a:tc>
                <a:extLst>
                  <a:ext uri="{0D108BD9-81ED-4DB2-BD59-A6C34878D82A}">
                    <a16:rowId xmlns:a16="http://schemas.microsoft.com/office/drawing/2014/main" val="211566199"/>
                  </a:ext>
                </a:extLst>
              </a:tr>
              <a:tr h="314313">
                <a:tc>
                  <a:txBody>
                    <a:bodyPr/>
                    <a:lstStyle/>
                    <a:p>
                      <a:r>
                        <a:rPr lang="en-GB" sz="1500"/>
                        <a:t>LR (Tuned)</a:t>
                      </a:r>
                    </a:p>
                  </a:txBody>
                  <a:tcPr marL="78578" marR="78578" marT="39289" marB="39289" anchor="ctr"/>
                </a:tc>
                <a:tc>
                  <a:txBody>
                    <a:bodyPr/>
                    <a:lstStyle/>
                    <a:p>
                      <a:r>
                        <a:rPr lang="en-GB" sz="1500" dirty="0"/>
                        <a:t>54.3%</a:t>
                      </a:r>
                    </a:p>
                  </a:txBody>
                  <a:tcPr marL="78578" marR="78578" marT="39289" marB="39289" anchor="ctr"/>
                </a:tc>
                <a:tc>
                  <a:txBody>
                    <a:bodyPr/>
                    <a:lstStyle/>
                    <a:p>
                      <a:r>
                        <a:rPr lang="en-GB" sz="1500" dirty="0"/>
                        <a:t>4%</a:t>
                      </a:r>
                    </a:p>
                  </a:txBody>
                  <a:tcPr marL="78578" marR="78578" marT="39289" marB="39289" anchor="ctr"/>
                </a:tc>
                <a:extLst>
                  <a:ext uri="{0D108BD9-81ED-4DB2-BD59-A6C34878D82A}">
                    <a16:rowId xmlns:a16="http://schemas.microsoft.com/office/drawing/2014/main" val="2063020177"/>
                  </a:ext>
                </a:extLst>
              </a:tr>
              <a:tr h="314313">
                <a:tc>
                  <a:txBody>
                    <a:bodyPr/>
                    <a:lstStyle/>
                    <a:p>
                      <a:r>
                        <a:rPr lang="en-GB" sz="1500"/>
                        <a:t>RF (SMOTE)</a:t>
                      </a:r>
                    </a:p>
                  </a:txBody>
                  <a:tcPr marL="78578" marR="78578" marT="39289" marB="39289" anchor="ctr"/>
                </a:tc>
                <a:tc>
                  <a:txBody>
                    <a:bodyPr/>
                    <a:lstStyle/>
                    <a:p>
                      <a:r>
                        <a:rPr lang="en-GB" sz="1500" dirty="0"/>
                        <a:t>51.2%</a:t>
                      </a:r>
                    </a:p>
                  </a:txBody>
                  <a:tcPr marL="78578" marR="78578" marT="39289" marB="39289" anchor="ctr"/>
                </a:tc>
                <a:tc>
                  <a:txBody>
                    <a:bodyPr/>
                    <a:lstStyle/>
                    <a:p>
                      <a:r>
                        <a:rPr lang="en-GB" sz="1500" dirty="0"/>
                        <a:t>28% </a:t>
                      </a:r>
                    </a:p>
                  </a:txBody>
                  <a:tcPr marL="78578" marR="78578" marT="39289" marB="39289" anchor="ctr"/>
                </a:tc>
                <a:extLst>
                  <a:ext uri="{0D108BD9-81ED-4DB2-BD59-A6C34878D82A}">
                    <a16:rowId xmlns:a16="http://schemas.microsoft.com/office/drawing/2014/main" val="1379798178"/>
                  </a:ext>
                </a:extLst>
              </a:tr>
              <a:tr h="314313">
                <a:tc>
                  <a:txBody>
                    <a:bodyPr/>
                    <a:lstStyle/>
                    <a:p>
                      <a:r>
                        <a:rPr lang="en-GB" sz="1500" dirty="0"/>
                        <a:t>LR (SMOTE)</a:t>
                      </a:r>
                    </a:p>
                  </a:txBody>
                  <a:tcPr marL="78578" marR="78578" marT="39289" marB="39289" anchor="ctr"/>
                </a:tc>
                <a:tc>
                  <a:txBody>
                    <a:bodyPr/>
                    <a:lstStyle/>
                    <a:p>
                      <a:r>
                        <a:rPr lang="en-GB" sz="1500" dirty="0"/>
                        <a:t>48.7%</a:t>
                      </a:r>
                    </a:p>
                  </a:txBody>
                  <a:tcPr marL="78578" marR="78578" marT="39289" marB="39289" anchor="ctr"/>
                </a:tc>
                <a:tc>
                  <a:txBody>
                    <a:bodyPr/>
                    <a:lstStyle/>
                    <a:p>
                      <a:r>
                        <a:rPr lang="en-GB" sz="1500" dirty="0"/>
                        <a:t>39% </a:t>
                      </a:r>
                    </a:p>
                  </a:txBody>
                  <a:tcPr marL="78578" marR="78578" marT="39289" marB="39289" anchor="ctr"/>
                </a:tc>
                <a:extLst>
                  <a:ext uri="{0D108BD9-81ED-4DB2-BD59-A6C34878D82A}">
                    <a16:rowId xmlns:a16="http://schemas.microsoft.com/office/drawing/2014/main" val="603450539"/>
                  </a:ext>
                </a:extLst>
              </a:tr>
            </a:tbl>
          </a:graphicData>
        </a:graphic>
      </p:graphicFrame>
    </p:spTree>
    <p:extLst>
      <p:ext uri="{BB962C8B-B14F-4D97-AF65-F5344CB8AC3E}">
        <p14:creationId xmlns:p14="http://schemas.microsoft.com/office/powerpoint/2010/main" val="85835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Limitations &amp; future improvements</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9</a:t>
            </a:fld>
            <a:endParaRPr lang="en-US" dirty="0"/>
          </a:p>
        </p:txBody>
      </p:sp>
      <p:sp>
        <p:nvSpPr>
          <p:cNvPr id="6" name="Content Placeholder 5">
            <a:extLst>
              <a:ext uri="{FF2B5EF4-FFF2-40B4-BE49-F238E27FC236}">
                <a16:creationId xmlns:a16="http://schemas.microsoft.com/office/drawing/2014/main" id="{1E1A4934-C411-A688-50A9-B00820D7574B}"/>
              </a:ext>
            </a:extLst>
          </p:cNvPr>
          <p:cNvSpPr>
            <a:spLocks noGrp="1"/>
          </p:cNvSpPr>
          <p:nvPr>
            <p:ph sz="half" idx="14"/>
          </p:nvPr>
        </p:nvSpPr>
        <p:spPr>
          <a:xfrm>
            <a:off x="2732797" y="492369"/>
            <a:ext cx="3642389" cy="5880296"/>
          </a:xfrm>
        </p:spPr>
        <p:txBody>
          <a:bodyPr>
            <a:normAutofit/>
          </a:bodyPr>
          <a:lstStyle/>
          <a:p>
            <a:pPr marL="0" indent="0">
              <a:buNone/>
            </a:pPr>
            <a:r>
              <a:rPr lang="en-GB" sz="2000" b="1" u="sng" dirty="0"/>
              <a:t>Limitations:</a:t>
            </a:r>
            <a:endParaRPr lang="en-GB" sz="2000" dirty="0"/>
          </a:p>
          <a:p>
            <a:pPr marL="342900" indent="-342900">
              <a:buAutoNum type="arabicPeriod"/>
            </a:pPr>
            <a:r>
              <a:rPr lang="en-GB" sz="2000" dirty="0"/>
              <a:t>Synthetic dataset – the dataset doesn’t reflect real-world patient complexity or noise.</a:t>
            </a:r>
          </a:p>
          <a:p>
            <a:pPr marL="342900" indent="-342900">
              <a:buAutoNum type="arabicPeriod"/>
            </a:pPr>
            <a:r>
              <a:rPr lang="en-GB" sz="2000" dirty="0"/>
              <a:t>Class imbalance – even with SMOTE, the models struggled with recall on small test sets.</a:t>
            </a:r>
          </a:p>
          <a:p>
            <a:pPr marL="342900" indent="-342900">
              <a:buAutoNum type="arabicPeriod"/>
            </a:pPr>
            <a:r>
              <a:rPr lang="en-GB" sz="2000" dirty="0"/>
              <a:t>Limited features – the dataset lacked real time or longitudinal patient data (data over time).</a:t>
            </a:r>
          </a:p>
          <a:p>
            <a:pPr marL="342900" indent="-342900">
              <a:buAutoNum type="arabicPeriod"/>
            </a:pPr>
            <a:r>
              <a:rPr lang="en-GB" sz="2000" dirty="0"/>
              <a:t>Model performance – accuracy stayed low despite tuning, especially with the minority classes.</a:t>
            </a:r>
          </a:p>
        </p:txBody>
      </p:sp>
      <p:sp>
        <p:nvSpPr>
          <p:cNvPr id="8" name="Content Placeholder 7">
            <a:extLst>
              <a:ext uri="{FF2B5EF4-FFF2-40B4-BE49-F238E27FC236}">
                <a16:creationId xmlns:a16="http://schemas.microsoft.com/office/drawing/2014/main" id="{4FF583AA-A9E9-11BB-F0EA-C0C6A3667906}"/>
              </a:ext>
            </a:extLst>
          </p:cNvPr>
          <p:cNvSpPr>
            <a:spLocks noGrp="1"/>
          </p:cNvSpPr>
          <p:nvPr>
            <p:ph sz="half" idx="2"/>
          </p:nvPr>
        </p:nvSpPr>
        <p:spPr>
          <a:xfrm>
            <a:off x="6720273" y="488848"/>
            <a:ext cx="4955911" cy="5880296"/>
          </a:xfrm>
        </p:spPr>
        <p:txBody>
          <a:bodyPr/>
          <a:lstStyle/>
          <a:p>
            <a:pPr marL="0" indent="0">
              <a:buNone/>
            </a:pPr>
            <a:r>
              <a:rPr lang="en-GB" sz="2000" b="1" u="sng" dirty="0"/>
              <a:t>Future Improvements:</a:t>
            </a:r>
          </a:p>
          <a:p>
            <a:r>
              <a:rPr lang="en-GB" sz="2000" dirty="0"/>
              <a:t>Source a more realistic, representative dataset to improve model generalisability.</a:t>
            </a:r>
          </a:p>
          <a:p>
            <a:r>
              <a:rPr lang="en-GB" sz="2000" dirty="0"/>
              <a:t>Exploring more advanced models to handle class imbalance more effectively and perhaps achieve a better performance on the dataset.</a:t>
            </a:r>
          </a:p>
          <a:p>
            <a:r>
              <a:rPr lang="en-GB" sz="2000" dirty="0"/>
              <a:t>Adding ROC-AUC analysis for a deeper evaluation into the classification thresholds.</a:t>
            </a:r>
          </a:p>
          <a:p>
            <a:r>
              <a:rPr lang="en-GB" sz="2000" dirty="0"/>
              <a:t>Implement feature importance and/or an explainability framework to better understand model predictions and support clinical trust.</a:t>
            </a:r>
          </a:p>
          <a:p>
            <a:endParaRPr lang="en-GB" dirty="0"/>
          </a:p>
        </p:txBody>
      </p:sp>
      <p:cxnSp>
        <p:nvCxnSpPr>
          <p:cNvPr id="4" name="Straight Connector 3">
            <a:extLst>
              <a:ext uri="{FF2B5EF4-FFF2-40B4-BE49-F238E27FC236}">
                <a16:creationId xmlns:a16="http://schemas.microsoft.com/office/drawing/2014/main" id="{3B14B86D-1567-487D-8968-FA569060845D}"/>
              </a:ext>
            </a:extLst>
          </p:cNvPr>
          <p:cNvCxnSpPr>
            <a:cxnSpLocks/>
          </p:cNvCxnSpPr>
          <p:nvPr/>
        </p:nvCxnSpPr>
        <p:spPr>
          <a:xfrm>
            <a:off x="6547729" y="964143"/>
            <a:ext cx="0" cy="496305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56235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M56596226_Win32_LW_V0" id="{9BD71EDD-469E-4D4E-A40A-B14F6807FCBA}" vid="{17CDA7A4-B369-430D-9DFB-4C96400196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2A85E2-5219-4B5F-9D52-D97CA94AA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316C43-4A17-4971-BB8F-F0F6B8CDF2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5C14155-A57F-48FA-B253-A79CB6269DD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438</TotalTime>
  <Words>2032</Words>
  <Application>Microsoft Office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Gill Sans MT</vt:lpstr>
      <vt:lpstr>Parcel</vt:lpstr>
      <vt:lpstr>Improving patient experience using AI</vt:lpstr>
      <vt:lpstr>Problem Analysis</vt:lpstr>
      <vt:lpstr>Dataset</vt:lpstr>
      <vt:lpstr>Ai model selection </vt:lpstr>
      <vt:lpstr>Development process</vt:lpstr>
      <vt:lpstr>visuals</vt:lpstr>
      <vt:lpstr>implementation</vt:lpstr>
      <vt:lpstr>Evaluation &amp; results</vt:lpstr>
      <vt:lpstr>Limitations &amp; future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solutions</dc:title>
  <cp:lastModifiedBy>Tayyeba Sadaq</cp:lastModifiedBy>
  <cp:revision>4</cp:revision>
  <dcterms:created xsi:type="dcterms:W3CDTF">2024-02-15T21:11:36Z</dcterms:created>
  <dcterms:modified xsi:type="dcterms:W3CDTF">2025-05-10T14:18:03Z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