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56" r:id="rId3"/>
    <p:sldId id="296" r:id="rId4"/>
    <p:sldId id="277" r:id="rId5"/>
    <p:sldId id="278" r:id="rId6"/>
    <p:sldId id="297" r:id="rId7"/>
    <p:sldId id="264" r:id="rId8"/>
    <p:sldId id="265" r:id="rId9"/>
    <p:sldId id="293" r:id="rId10"/>
    <p:sldId id="294" r:id="rId11"/>
    <p:sldId id="298" r:id="rId12"/>
    <p:sldId id="280" r:id="rId13"/>
    <p:sldId id="281" r:id="rId14"/>
    <p:sldId id="283" r:id="rId15"/>
    <p:sldId id="282" r:id="rId16"/>
    <p:sldId id="269" r:id="rId17"/>
    <p:sldId id="268" r:id="rId18"/>
    <p:sldId id="266" r:id="rId19"/>
    <p:sldId id="260" r:id="rId20"/>
    <p:sldId id="270" r:id="rId21"/>
    <p:sldId id="291" r:id="rId22"/>
    <p:sldId id="292" r:id="rId23"/>
    <p:sldId id="272" r:id="rId24"/>
    <p:sldId id="284" r:id="rId25"/>
    <p:sldId id="290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335E16-0082-47EB-AC0C-A3E9A384F719}" type="datetimeFigureOut">
              <a:rPr lang="en-US" smtClean="0"/>
              <a:pPr/>
              <a:t>18-Jan-13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01B114-1A72-4AD5-9AB4-F0396D12C5D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smillah_Typography_Calligraphy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HOG?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invariant to local geometric and photometric transformations</a:t>
            </a:r>
          </a:p>
          <a:p>
            <a:pPr lvl="1"/>
            <a:r>
              <a:rPr lang="en-US" dirty="0" smtClean="0"/>
              <a:t>Within cell rotations and translations do not affect the HOG values</a:t>
            </a:r>
          </a:p>
          <a:p>
            <a:pPr lvl="1"/>
            <a:r>
              <a:rPr lang="en-US" dirty="0" smtClean="0"/>
              <a:t>Illumination invariance achieved through normalization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0059" y="1935163"/>
            <a:ext cx="808388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33800" y="3733800"/>
            <a:ext cx="1828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Down Arrow 4"/>
          <p:cNvSpPr/>
          <p:nvPr/>
        </p:nvSpPr>
        <p:spPr>
          <a:xfrm>
            <a:off x="1524000" y="2971800"/>
            <a:ext cx="297180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4724400" y="5029200"/>
            <a:ext cx="2895600" cy="990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886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dirty="0" smtClean="0"/>
              <a:t>Test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4572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None/>
            </a:pPr>
            <a:r>
              <a:rPr lang="en-US" dirty="0" smtClean="0"/>
              <a:t>Belonging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between two classes</a:t>
            </a:r>
          </a:p>
          <a:p>
            <a:pPr lvl="1"/>
            <a:r>
              <a:rPr lang="en-US" dirty="0" smtClean="0"/>
              <a:t>Person, not person (Our scenario)</a:t>
            </a:r>
          </a:p>
          <a:p>
            <a:r>
              <a:rPr lang="en-US" dirty="0" smtClean="0"/>
              <a:t>Linear SVM classifier</a:t>
            </a:r>
            <a:r>
              <a:rPr lang="en-US" dirty="0"/>
              <a:t> </a:t>
            </a:r>
            <a:r>
              <a:rPr lang="en-US" dirty="0" smtClean="0"/>
              <a:t>(in paper)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9311" y="1752600"/>
            <a:ext cx="3324689" cy="3429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phases</a:t>
            </a:r>
          </a:p>
          <a:p>
            <a:pPr lvl="1"/>
            <a:r>
              <a:rPr lang="en-US" dirty="0" smtClean="0"/>
              <a:t>Training</a:t>
            </a:r>
          </a:p>
          <a:p>
            <a:pPr lvl="2"/>
            <a:r>
              <a:rPr lang="en-US" dirty="0" smtClean="0"/>
              <a:t>Data set</a:t>
            </a:r>
          </a:p>
          <a:p>
            <a:pPr lvl="2"/>
            <a:r>
              <a:rPr lang="en-US" dirty="0" smtClean="0"/>
              <a:t>Learn features/parameters</a:t>
            </a:r>
          </a:p>
          <a:p>
            <a:pPr lvl="1"/>
            <a:r>
              <a:rPr lang="en-US" dirty="0" smtClean="0"/>
              <a:t>Testing</a:t>
            </a:r>
          </a:p>
          <a:p>
            <a:pPr lvl="2"/>
            <a:r>
              <a:rPr lang="en-US" dirty="0" smtClean="0"/>
              <a:t>Use features of training data set</a:t>
            </a:r>
          </a:p>
          <a:p>
            <a:pPr lvl="2"/>
            <a:r>
              <a:rPr lang="en-US" dirty="0" smtClean="0"/>
              <a:t>Determine for the testing data to which class it belongs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Minimum to mean distance classifier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mean vector of  each data set</a:t>
            </a:r>
          </a:p>
          <a:p>
            <a:pPr lvl="1"/>
            <a:r>
              <a:rPr lang="en-US" dirty="0" smtClean="0"/>
              <a:t>Take average of the HOGs of  all the images (for both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training images)</a:t>
            </a:r>
          </a:p>
          <a:p>
            <a:pPr lvl="1"/>
            <a:r>
              <a:rPr lang="en-US" dirty="0" smtClean="0"/>
              <a:t>Take distance of test image with both the average HOGs</a:t>
            </a:r>
          </a:p>
          <a:p>
            <a:pPr lvl="1"/>
            <a:r>
              <a:rPr lang="en-US" dirty="0" smtClean="0"/>
              <a:t>Test image will belong to that class having minimum distance</a:t>
            </a:r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There are many more classifiers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of HOG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Gray or color image</a:t>
            </a:r>
          </a:p>
          <a:p>
            <a:r>
              <a:rPr lang="en-US" dirty="0" smtClean="0"/>
              <a:t>Gradients </a:t>
            </a:r>
            <a:r>
              <a:rPr lang="en-US" dirty="0" smtClean="0"/>
              <a:t>(Derivative techniques)</a:t>
            </a:r>
          </a:p>
          <a:p>
            <a:r>
              <a:rPr lang="en-US" dirty="0" smtClean="0"/>
              <a:t>Spatial division (cell or block size)</a:t>
            </a:r>
          </a:p>
          <a:p>
            <a:r>
              <a:rPr lang="en-US" dirty="0" smtClean="0"/>
              <a:t>Orientation binning</a:t>
            </a:r>
          </a:p>
          <a:p>
            <a:r>
              <a:rPr lang="en-US" dirty="0" smtClean="0"/>
              <a:t>Cell or block overlapping size</a:t>
            </a:r>
          </a:p>
          <a:p>
            <a:r>
              <a:rPr lang="en-US" dirty="0" smtClean="0"/>
              <a:t>Normalization method (cell, block normalization)</a:t>
            </a:r>
          </a:p>
          <a:p>
            <a:r>
              <a:rPr lang="en-US" dirty="0" smtClean="0"/>
              <a:t>Classifier (linear </a:t>
            </a:r>
            <a:r>
              <a:rPr lang="en-US" dirty="0" err="1" smtClean="0"/>
              <a:t>kernal</a:t>
            </a:r>
            <a:r>
              <a:rPr lang="en-US" dirty="0" smtClean="0"/>
              <a:t>, </a:t>
            </a:r>
            <a:r>
              <a:rPr lang="en-US" dirty="0" err="1" smtClean="0"/>
              <a:t>guassian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Accuracy method (FPPW, recall, </a:t>
            </a:r>
            <a:r>
              <a:rPr lang="en-US" dirty="0" err="1" smtClean="0"/>
              <a:t>precsion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Implementation and Performance study with variation in parameters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Gray scale</a:t>
            </a:r>
          </a:p>
          <a:p>
            <a:r>
              <a:rPr lang="en-US" dirty="0" smtClean="0"/>
              <a:t>RGB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RGB give good results but restricting to gray scale</a:t>
            </a:r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reduces performance by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1.5% </a:t>
            </a:r>
            <a:r>
              <a:rPr lang="en-US" dirty="0" smtClean="0">
                <a:solidFill>
                  <a:srgbClr val="0070C0"/>
                </a:solidFill>
              </a:rPr>
              <a:t>at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10^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-4 </a:t>
            </a:r>
            <a:r>
              <a:rPr lang="en-US" dirty="0" smtClean="0">
                <a:solidFill>
                  <a:srgbClr val="0070C0"/>
                </a:solidFill>
              </a:rPr>
              <a:t>FPPW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Gradient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7696200" cy="4389120"/>
          </a:xfrm>
        </p:spPr>
        <p:txBody>
          <a:bodyPr/>
          <a:lstStyle/>
          <a:p>
            <a:r>
              <a:rPr lang="en-US" dirty="0" smtClean="0"/>
              <a:t>Gaussians smoothing</a:t>
            </a:r>
          </a:p>
          <a:p>
            <a:pPr lvl="1"/>
            <a:r>
              <a:rPr lang="en-US" dirty="0" smtClean="0"/>
              <a:t>with different derivative masks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1-D</a:t>
            </a:r>
            <a:r>
              <a:rPr lang="en-US" dirty="0" smtClean="0"/>
              <a:t> point derivatives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[-1, 1], [-1, 0, 1]</a:t>
            </a:r>
          </a:p>
          <a:p>
            <a:pPr lvl="2"/>
            <a:r>
              <a:rPr lang="en-US" dirty="0" smtClean="0"/>
              <a:t>Cubic masks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[1, -8, 0, 8, -1]</a:t>
            </a:r>
          </a:p>
          <a:p>
            <a:pPr lvl="2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Sobel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masks, diagonal masks</a:t>
            </a:r>
          </a:p>
          <a:p>
            <a:pPr lvl="1"/>
            <a:r>
              <a:rPr lang="en-US" dirty="0" smtClean="0"/>
              <a:t>With different smoothing scales (</a:t>
            </a:r>
            <a:r>
              <a:rPr lang="el-GR" dirty="0" smtClean="0"/>
              <a:t>σ</a:t>
            </a:r>
            <a:r>
              <a:rPr lang="en-US" dirty="0" smtClean="0"/>
              <a:t>)</a:t>
            </a:r>
          </a:p>
          <a:p>
            <a:pPr algn="ctr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Best result: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1-D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[-1, 0, 1] with </a:t>
            </a:r>
            <a:r>
              <a:rPr lang="el-GR" dirty="0" smtClean="0">
                <a:solidFill>
                  <a:srgbClr val="0070C0"/>
                </a:solidFill>
              </a:rPr>
              <a:t>σ</a:t>
            </a:r>
            <a:r>
              <a:rPr lang="en-US" dirty="0" smtClean="0">
                <a:solidFill>
                  <a:srgbClr val="0070C0"/>
                </a:solidFill>
              </a:rPr>
              <a:t> =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1295400"/>
            <a:ext cx="3353268" cy="2772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Histogram of Oriented Gradients </a:t>
            </a:r>
            <a:r>
              <a:rPr lang="en-US" smtClean="0"/>
              <a:t>(HOG) for </a:t>
            </a:r>
            <a:r>
              <a:rPr lang="en-US" dirty="0" smtClean="0"/>
              <a:t>Human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7854696" cy="3200400"/>
          </a:xfrm>
        </p:spPr>
        <p:txBody>
          <a:bodyPr>
            <a:normAutofit/>
          </a:bodyPr>
          <a:lstStyle/>
          <a:p>
            <a:pPr algn="ctr"/>
            <a:endParaRPr lang="en-US" sz="2000" dirty="0" smtClean="0"/>
          </a:p>
          <a:p>
            <a:pPr algn="ctr"/>
            <a:r>
              <a:rPr lang="en-US" dirty="0" smtClean="0"/>
              <a:t>Prepared by: </a:t>
            </a:r>
          </a:p>
          <a:p>
            <a:pPr algn="ctr"/>
            <a:r>
              <a:rPr lang="en-US" dirty="0" err="1" smtClean="0"/>
              <a:t>Naila</a:t>
            </a:r>
            <a:r>
              <a:rPr lang="en-US" dirty="0" smtClean="0"/>
              <a:t> </a:t>
            </a:r>
            <a:r>
              <a:rPr lang="en-US" dirty="0" err="1" smtClean="0"/>
              <a:t>Hamid</a:t>
            </a:r>
            <a:r>
              <a:rPr lang="en-US" dirty="0" smtClean="0"/>
              <a:t>, </a:t>
            </a:r>
            <a:r>
              <a:rPr lang="en-US" dirty="0" err="1" smtClean="0"/>
              <a:t>Zainb</a:t>
            </a:r>
            <a:r>
              <a:rPr lang="en-US" dirty="0" smtClean="0"/>
              <a:t> </a:t>
            </a:r>
            <a:r>
              <a:rPr lang="en-US" dirty="0" err="1" smtClean="0"/>
              <a:t>Sallahuddin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900" b="1" dirty="0" smtClean="0"/>
              <a:t>Paper by: </a:t>
            </a:r>
            <a:r>
              <a:rPr lang="en-US" sz="1900" dirty="0" err="1" smtClean="0"/>
              <a:t>Navneet</a:t>
            </a:r>
            <a:r>
              <a:rPr lang="en-US" sz="1900" dirty="0" smtClean="0"/>
              <a:t> </a:t>
            </a:r>
            <a:r>
              <a:rPr lang="en-US" sz="1900" dirty="0" err="1" smtClean="0"/>
              <a:t>Dalal</a:t>
            </a:r>
            <a:r>
              <a:rPr lang="en-US" sz="1900" dirty="0" smtClean="0"/>
              <a:t> and Bill </a:t>
            </a:r>
            <a:r>
              <a:rPr lang="en-US" sz="1900" dirty="0" err="1" smtClean="0"/>
              <a:t>Triggs</a:t>
            </a:r>
            <a:endParaRPr lang="en-US" sz="1900" dirty="0" smtClean="0"/>
          </a:p>
          <a:p>
            <a:pPr algn="ctr"/>
            <a:r>
              <a:rPr lang="en-US" sz="1900" dirty="0" smtClean="0"/>
              <a:t>http://lear.inrialpes.fr/people/triggs/pubs/Dalal-cvpr05.pdf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Spatial / Orientation binning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981200"/>
            <a:ext cx="60198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704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4. Normalization and descriptor block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Normalization takes the maximum range of a signal and stretches it to take up the maximum possible range</a:t>
            </a:r>
          </a:p>
          <a:p>
            <a:pPr>
              <a:buNone/>
            </a:pPr>
            <a:r>
              <a:rPr lang="en-US" dirty="0" smtClean="0"/>
              <a:t>	e.g. a simple normalization scheme: if the range of pixel values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50-180</a:t>
            </a:r>
            <a:r>
              <a:rPr lang="en-US" dirty="0" smtClean="0"/>
              <a:t> out of a total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0-255</a:t>
            </a:r>
            <a:r>
              <a:rPr lang="en-US" dirty="0" smtClean="0"/>
              <a:t> then min=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dirty="0" smtClean="0"/>
              <a:t> and max 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180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sz="2000" dirty="0" smtClean="0"/>
              <a:t>	normalization &gt; (</a:t>
            </a:r>
            <a:r>
              <a:rPr lang="en-US" sz="2000" dirty="0" err="1" smtClean="0"/>
              <a:t>old_pix</a:t>
            </a:r>
            <a:r>
              <a:rPr lang="en-US" sz="2000" dirty="0" smtClean="0"/>
              <a:t> - min)*((max-min)/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en-US" sz="2000" dirty="0" smtClean="0"/>
              <a:t>)=</a:t>
            </a:r>
            <a:r>
              <a:rPr lang="en-US" sz="2000" dirty="0" err="1" smtClean="0"/>
              <a:t>new_pix</a:t>
            </a:r>
            <a:endParaRPr lang="en-US" sz="2000" dirty="0" smtClean="0"/>
          </a:p>
          <a:p>
            <a:r>
              <a:rPr lang="en-US" dirty="0" smtClean="0"/>
              <a:t>Other normalization schemes can be used</a:t>
            </a:r>
          </a:p>
          <a:p>
            <a:pPr lvl="1"/>
            <a:r>
              <a:rPr lang="en-US" dirty="0" smtClean="0"/>
              <a:t>Group cells into larger blocks</a:t>
            </a:r>
          </a:p>
          <a:p>
            <a:pPr lvl="1"/>
            <a:r>
              <a:rPr lang="en-US" dirty="0" smtClean="0"/>
              <a:t>Normalize within the blocks</a:t>
            </a:r>
          </a:p>
          <a:p>
            <a:r>
              <a:rPr lang="en-US" dirty="0" smtClean="0"/>
              <a:t>Overlapping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Normalization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981200"/>
            <a:ext cx="59436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Detection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72000" cy="43891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 x 128 </a:t>
            </a:r>
            <a:r>
              <a:rPr lang="en-US" dirty="0" smtClean="0"/>
              <a:t>detection window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dirty="0" smtClean="0"/>
              <a:t> pixel margin on all four sides of the person</a:t>
            </a:r>
          </a:p>
          <a:p>
            <a:r>
              <a:rPr lang="en-US" dirty="0" smtClean="0"/>
              <a:t>Decreasing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16-8 (48 x 112)</a:t>
            </a:r>
            <a:r>
              <a:rPr lang="en-US" dirty="0" smtClean="0"/>
              <a:t> decreases performance by 6%</a:t>
            </a:r>
            <a:endParaRPr lang="en-US" dirty="0"/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1981200"/>
            <a:ext cx="2991268" cy="2591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references: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http://en.wikipedia.org/wiki/Histogram_of_oriented_gradients</a:t>
            </a:r>
          </a:p>
          <a:p>
            <a:r>
              <a:rPr lang="en-US" sz="1800" dirty="0" smtClean="0"/>
              <a:t>https://www.scss.tcd.ie/Gerard.Lacey/Gerard_Lacey_Homepage/CS4053_Course_files/Lecture%20009%20HOG-HOF.pdf 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Question%20Peo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85102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Thank you All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Challenge: </a:t>
            </a:r>
            <a:r>
              <a:rPr lang="en-US" altLang="zh-TW" sz="2200" dirty="0" smtClean="0"/>
              <a:t>variable appearance and the wide range of poses</a:t>
            </a:r>
            <a:r>
              <a:rPr lang="en-US" altLang="zh-TW" sz="2200" b="1" dirty="0" smtClean="0"/>
              <a:t/>
            </a:r>
            <a:br>
              <a:rPr lang="en-US" altLang="zh-TW" sz="2200" b="1" dirty="0" smtClean="0"/>
            </a:br>
            <a:endParaRPr lang="en-US" sz="22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260187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Huge variation in different images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Scale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Pose / Clothing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Background variations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Color and Illuminations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Direct sunlight and shadows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4267200"/>
            <a:ext cx="26193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267200"/>
            <a:ext cx="2695575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 descr="crop0017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410200" y="2133600"/>
            <a:ext cx="3048000" cy="2173288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</a:t>
            </a:r>
          </a:p>
          <a:p>
            <a:pPr lvl="1"/>
            <a:r>
              <a:rPr lang="en-US" dirty="0" smtClean="0"/>
              <a:t>The smallest unit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Group of pixels (8 x 8)</a:t>
            </a:r>
          </a:p>
          <a:p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Group of cells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x 2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Orientation bins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 bins (0 – 180)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Division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595507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Positive and negative dataset</a:t>
            </a:r>
          </a:p>
          <a:p>
            <a:pPr lvl="1"/>
            <a:r>
              <a:rPr lang="en-US" dirty="0" smtClean="0"/>
              <a:t>Normalization (block by block)</a:t>
            </a:r>
          </a:p>
          <a:p>
            <a:pPr lvl="1"/>
            <a:r>
              <a:rPr lang="en-US" dirty="0" smtClean="0"/>
              <a:t>Spatial binning w.r.t orientation</a:t>
            </a:r>
          </a:p>
          <a:p>
            <a:pPr lvl="1"/>
            <a:r>
              <a:rPr lang="en-US" dirty="0" smtClean="0"/>
              <a:t>Bin against each cell </a:t>
            </a:r>
          </a:p>
          <a:p>
            <a:pPr lvl="1"/>
            <a:r>
              <a:rPr lang="en-US" dirty="0" smtClean="0"/>
              <a:t> Weighted voting (pixel by pixel), HOG (cell by cell)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Detection window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64 x 128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Calculate HOG for the image segment on which detection window is placed</a:t>
            </a:r>
          </a:p>
          <a:p>
            <a:pPr lvl="1"/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Slide window</a:t>
            </a:r>
          </a:p>
          <a:p>
            <a:pPr lvl="2"/>
            <a:r>
              <a:rPr lang="en-US" dirty="0" smtClean="0"/>
              <a:t>Sliding overlap</a:t>
            </a:r>
          </a:p>
          <a:p>
            <a:pPr lvl="2"/>
            <a:r>
              <a:rPr lang="en-US" dirty="0" smtClean="0"/>
              <a:t>Scaling factors for pyramids</a:t>
            </a:r>
          </a:p>
          <a:p>
            <a:pPr lvl="2"/>
            <a:r>
              <a:rPr lang="en-US" dirty="0" smtClean="0"/>
              <a:t>Pyramid height and depth</a:t>
            </a:r>
          </a:p>
          <a:p>
            <a:pPr lvl="2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5200"/>
            <a:ext cx="94869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ontent Placeholder 5" descr="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9600" y="1447800"/>
            <a:ext cx="7773485" cy="15527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527</Words>
  <Application>Microsoft Office PowerPoint</Application>
  <PresentationFormat>On-screen Show (4:3)</PresentationFormat>
  <Paragraphs>115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Slide 1</vt:lpstr>
      <vt:lpstr>Histogram of Oriented Gradients (HOG) for Human Detection</vt:lpstr>
      <vt:lpstr>Challenge: variable appearance and the wide range of poses </vt:lpstr>
      <vt:lpstr>Challenges </vt:lpstr>
      <vt:lpstr>Building blocks</vt:lpstr>
      <vt:lpstr>Spatial Division</vt:lpstr>
      <vt:lpstr>HOG</vt:lpstr>
      <vt:lpstr>HOG</vt:lpstr>
      <vt:lpstr>Summary</vt:lpstr>
      <vt:lpstr>Why HOG?</vt:lpstr>
      <vt:lpstr>Data sets</vt:lpstr>
      <vt:lpstr>Classifier</vt:lpstr>
      <vt:lpstr>Binary Classifier</vt:lpstr>
      <vt:lpstr>Classification</vt:lpstr>
      <vt:lpstr>Minimum to mean distance classifier</vt:lpstr>
      <vt:lpstr>Parameters of HOG</vt:lpstr>
      <vt:lpstr>Implementation and Performance study with variation in parameters</vt:lpstr>
      <vt:lpstr>1. Color</vt:lpstr>
      <vt:lpstr>2. Gradient  </vt:lpstr>
      <vt:lpstr>3. Spatial / Orientation binning</vt:lpstr>
      <vt:lpstr>4. Normalization and descriptor block</vt:lpstr>
      <vt:lpstr>Effect of Normalization</vt:lpstr>
      <vt:lpstr>5. Detection Window</vt:lpstr>
      <vt:lpstr>Helping references: </vt:lpstr>
      <vt:lpstr>Slide 25</vt:lpstr>
      <vt:lpstr>Thank you All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Histogram of Oriented Gradients for Human Detection</dc:title>
  <dc:creator>ZAINB SALLAHUD DIN</dc:creator>
  <cp:lastModifiedBy>Zainb</cp:lastModifiedBy>
  <cp:revision>172</cp:revision>
  <dcterms:created xsi:type="dcterms:W3CDTF">2013-01-17T04:11:11Z</dcterms:created>
  <dcterms:modified xsi:type="dcterms:W3CDTF">2013-01-18T04:49:14Z</dcterms:modified>
</cp:coreProperties>
</file>