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1" r:id="rId29"/>
    <p:sldId id="284" r:id="rId30"/>
    <p:sldId id="292" r:id="rId31"/>
    <p:sldId id="285" r:id="rId32"/>
    <p:sldId id="286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</a:t>
            </a:r>
            <a:endParaRPr lang="en-US" dirty="0"/>
          </a:p>
        </p:txBody>
      </p:sp>
      <p:pic>
        <p:nvPicPr>
          <p:cNvPr id="4" name="Picture 102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36923" b="7376"/>
          <a:stretch>
            <a:fillRect/>
          </a:stretch>
        </p:blipFill>
        <p:spPr bwMode="auto">
          <a:xfrm>
            <a:off x="1524000" y="1371600"/>
            <a:ext cx="6248400" cy="479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5153025" y="6126163"/>
            <a:ext cx="25431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/>
              <a:t>(Picture from Microsoft Encarta 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6477000" y="5029200"/>
          <a:ext cx="1554163" cy="1176338"/>
        </p:xfrm>
        <a:graphic>
          <a:graphicData uri="http://schemas.openxmlformats.org/presentationml/2006/ole">
            <p:oleObj spid="_x0000_s1026" name="Equation" r:id="rId4" imgW="1206360" imgH="914400" progId="Equation.3">
              <p:embed/>
            </p:oleObj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6756400" y="5200650"/>
          <a:ext cx="1554163" cy="1177925"/>
        </p:xfrm>
        <a:graphic>
          <a:graphicData uri="http://schemas.openxmlformats.org/presentationml/2006/ole">
            <p:oleObj spid="_x0000_s1027" name="Equation" r:id="rId5" imgW="1206360" imgH="914400" progId="Equation.3">
              <p:embed/>
            </p:oleObj>
          </a:graphicData>
        </a:graphic>
      </p:graphicFrame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7050088" y="5410200"/>
          <a:ext cx="1554162" cy="1176338"/>
        </p:xfrm>
        <a:graphic>
          <a:graphicData uri="http://schemas.openxmlformats.org/presentationml/2006/ole">
            <p:oleObj spid="_x0000_s1028" name="Equation" r:id="rId6" imgW="1206360" imgH="914400" progId="Equation.3">
              <p:embed/>
            </p:oleObj>
          </a:graphicData>
        </a:graphic>
      </p:graphicFrame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28804" y="533400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RGB </a:t>
            </a:r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</a:t>
            </a:r>
          </a:p>
        </p:txBody>
      </p:sp>
      <p:pic>
        <p:nvPicPr>
          <p:cNvPr id="118790" name="Picture 6" descr="OakTre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295400"/>
            <a:ext cx="3611563" cy="2405063"/>
          </a:xfrm>
          <a:prstGeom prst="rect">
            <a:avLst/>
          </a:prstGeom>
          <a:noFill/>
        </p:spPr>
      </p:pic>
      <p:pic>
        <p:nvPicPr>
          <p:cNvPr id="118791" name="Picture 7" descr="OakTree"/>
          <p:cNvPicPr>
            <a:picLocks noChangeAspect="1" noChangeArrowheads="1"/>
          </p:cNvPicPr>
          <p:nvPr/>
        </p:nvPicPr>
        <p:blipFill>
          <a:blip r:embed="rId7" cstate="print"/>
          <a:srcRect l="35869" t="72871" r="55692" b="14455"/>
          <a:stretch>
            <a:fillRect/>
          </a:stretch>
        </p:blipFill>
        <p:spPr bwMode="auto">
          <a:xfrm>
            <a:off x="2743200" y="3810000"/>
            <a:ext cx="1143000" cy="1143000"/>
          </a:xfrm>
          <a:prstGeom prst="rect">
            <a:avLst/>
          </a:prstGeom>
          <a:noFill/>
        </p:spPr>
      </p:pic>
      <p:pic>
        <p:nvPicPr>
          <p:cNvPr id="118792" name="Picture 8" descr="OakTree"/>
          <p:cNvPicPr>
            <a:picLocks noChangeAspect="1" noChangeArrowheads="1"/>
          </p:cNvPicPr>
          <p:nvPr/>
        </p:nvPicPr>
        <p:blipFill>
          <a:blip r:embed="rId7" cstate="print"/>
          <a:srcRect l="38979" t="77541" r="59245" b="19791"/>
          <a:stretch>
            <a:fillRect/>
          </a:stretch>
        </p:blipFill>
        <p:spPr bwMode="auto">
          <a:xfrm>
            <a:off x="3886200" y="4953000"/>
            <a:ext cx="1600200" cy="1600200"/>
          </a:xfrm>
          <a:prstGeom prst="rect">
            <a:avLst/>
          </a:prstGeom>
          <a:noFill/>
        </p:spPr>
      </p:pic>
      <p:sp>
        <p:nvSpPr>
          <p:cNvPr id="118793" name="Rectangle 9"/>
          <p:cNvSpPr>
            <a:spLocks noChangeArrowheads="1"/>
          </p:cNvSpPr>
          <p:nvPr/>
        </p:nvSpPr>
        <p:spPr bwMode="auto">
          <a:xfrm>
            <a:off x="1981200" y="3048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981200" y="3048000"/>
            <a:ext cx="1905000" cy="1905000"/>
            <a:chOff x="1248" y="1920"/>
            <a:chExt cx="1200" cy="1200"/>
          </a:xfrm>
        </p:grpSpPr>
        <p:sp>
          <p:nvSpPr>
            <p:cNvPr id="118795" name="Line 11"/>
            <p:cNvSpPr>
              <a:spLocks noChangeShapeType="1"/>
            </p:cNvSpPr>
            <p:nvPr/>
          </p:nvSpPr>
          <p:spPr bwMode="auto">
            <a:xfrm>
              <a:off x="1248" y="2064"/>
              <a:ext cx="48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2"/>
            <p:cNvSpPr>
              <a:spLocks noChangeShapeType="1"/>
            </p:cNvSpPr>
            <p:nvPr/>
          </p:nvSpPr>
          <p:spPr bwMode="auto">
            <a:xfrm>
              <a:off x="1392" y="1920"/>
              <a:ext cx="1056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276600" y="4191000"/>
            <a:ext cx="2209800" cy="2362200"/>
            <a:chOff x="2064" y="2640"/>
            <a:chExt cx="1392" cy="1488"/>
          </a:xfrm>
        </p:grpSpPr>
        <p:sp>
          <p:nvSpPr>
            <p:cNvPr id="118798" name="Line 14"/>
            <p:cNvSpPr>
              <a:spLocks noChangeShapeType="1"/>
            </p:cNvSpPr>
            <p:nvPr/>
          </p:nvSpPr>
          <p:spPr bwMode="auto">
            <a:xfrm>
              <a:off x="2208" y="2640"/>
              <a:ext cx="1248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Line 15"/>
            <p:cNvSpPr>
              <a:spLocks noChangeShapeType="1"/>
            </p:cNvSpPr>
            <p:nvPr/>
          </p:nvSpPr>
          <p:spPr bwMode="auto">
            <a:xfrm>
              <a:off x="2064" y="2784"/>
              <a:ext cx="384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3276600" y="4191000"/>
            <a:ext cx="2286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AutoShape 17"/>
          <p:cNvSpPr>
            <a:spLocks noChangeArrowheads="1"/>
          </p:cNvSpPr>
          <p:nvPr/>
        </p:nvSpPr>
        <p:spPr bwMode="auto">
          <a:xfrm>
            <a:off x="5715000" y="5486400"/>
            <a:ext cx="533400" cy="34131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4419600" y="1371600"/>
            <a:ext cx="38211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b="1">
                <a:solidFill>
                  <a:schemeClr val="accent2"/>
                </a:solidFill>
              </a:rPr>
              <a:t>Color image or RGB image</a:t>
            </a:r>
            <a:r>
              <a:rPr lang="en-US"/>
              <a:t>:</a:t>
            </a:r>
          </a:p>
          <a:p>
            <a:pPr marL="457200" indent="-457200"/>
            <a:r>
              <a:rPr lang="en-US"/>
              <a:t>each pixel contains a vector</a:t>
            </a:r>
          </a:p>
          <a:p>
            <a:pPr marL="457200" indent="-457200"/>
            <a:r>
              <a:rPr lang="en-US"/>
              <a:t>representing red, green and</a:t>
            </a:r>
          </a:p>
          <a:p>
            <a:pPr marL="457200" indent="-457200"/>
            <a:r>
              <a:rPr lang="en-US"/>
              <a:t>blue components.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477000" y="4572000"/>
            <a:ext cx="1997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RGB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 animBg="1"/>
      <p:bldP spid="118800" grpId="0" animBg="1"/>
      <p:bldP spid="118801" grpId="0" animBg="1"/>
      <p:bldP spid="1188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Courtesy: H.R. </a:t>
            </a:r>
            <a:r>
              <a:rPr lang="en-US" dirty="0" err="1" smtClean="0"/>
              <a:t>Pourreza</a:t>
            </a:r>
            <a:endParaRPr lang="en-US" dirty="0" smtClean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5556" y="1520788"/>
            <a:ext cx="63373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609600" y="304800"/>
            <a:ext cx="8175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sz="2800" b="1" i="1" dirty="0" smtClean="0">
                <a:solidFill>
                  <a:srgbClr val="CC3300"/>
                </a:solidFill>
              </a:rPr>
              <a:t>   Representing </a:t>
            </a:r>
            <a:r>
              <a:rPr lang="en-US" sz="2800" b="1" i="1" dirty="0">
                <a:solidFill>
                  <a:srgbClr val="CC3300"/>
                </a:solidFill>
              </a:rPr>
              <a:t>Digital Images</a:t>
            </a:r>
          </a:p>
        </p:txBody>
      </p:sp>
      <p:pic>
        <p:nvPicPr>
          <p:cNvPr id="45061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0200" y="3079750"/>
            <a:ext cx="4819650" cy="962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45062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11750" y="4284663"/>
            <a:ext cx="2867025" cy="9810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pic>
        <p:nvPicPr>
          <p:cNvPr id="45063" name="Picture 8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1400" y="5514975"/>
            <a:ext cx="827088" cy="36195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Courtesy: H.R. </a:t>
            </a:r>
            <a:r>
              <a:rPr lang="en-US" dirty="0" err="1" smtClean="0"/>
              <a:t>Pourreza</a:t>
            </a:r>
            <a:endParaRPr lang="en-US" dirty="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i="1" dirty="0" smtClean="0">
                <a:solidFill>
                  <a:srgbClr val="CC3300"/>
                </a:solidFill>
              </a:rPr>
              <a:t>Representing Digital Images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1763713" y="305435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Times New Roman" pitchFamily="18" charset="0"/>
              </a:rPr>
              <a:t>0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>
                <a:latin typeface="Times New Roman" pitchFamily="18" charset="0"/>
              </a:rPr>
              <a:t>  a</a:t>
            </a:r>
            <a:r>
              <a:rPr lang="en-US" sz="2800" i="1" baseline="-25000">
                <a:latin typeface="Times New Roman" pitchFamily="18" charset="0"/>
              </a:rPr>
              <a:t>i,j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sz="2800" i="1">
                <a:latin typeface="Times New Roman" pitchFamily="18" charset="0"/>
              </a:rPr>
              <a:t>  L-</a:t>
            </a:r>
            <a:r>
              <a:rPr lang="en-US" sz="2800">
                <a:latin typeface="Times New Roman" pitchFamily="18" charset="0"/>
              </a:rPr>
              <a:t>1</a:t>
            </a:r>
            <a:r>
              <a:rPr lang="en-US" sz="2800" i="1">
                <a:latin typeface="Times New Roman" pitchFamily="18" charset="0"/>
              </a:rPr>
              <a:t>           </a:t>
            </a:r>
            <a:r>
              <a:rPr lang="en-US" sz="2800">
                <a:latin typeface="Times New Roman" pitchFamily="18" charset="0"/>
              </a:rPr>
              <a:t>Where      </a:t>
            </a:r>
            <a:r>
              <a:rPr lang="en-US" sz="2800" i="1">
                <a:latin typeface="Times New Roman" pitchFamily="18" charset="0"/>
              </a:rPr>
              <a:t>L</a:t>
            </a:r>
            <a:r>
              <a:rPr lang="en-US" sz="2800">
                <a:latin typeface="Times New Roman" pitchFamily="18" charset="0"/>
              </a:rPr>
              <a:t> = 2</a:t>
            </a:r>
            <a:r>
              <a:rPr lang="en-US" sz="2800" i="1" baseline="30000">
                <a:latin typeface="Times New Roman" pitchFamily="18" charset="0"/>
              </a:rPr>
              <a:t>k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609600" y="3762375"/>
            <a:ext cx="8229600" cy="234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The dynamic range of an image is the range of values spanned by the gray scale.</a:t>
            </a:r>
          </a:p>
          <a:p>
            <a:pPr eaLnBrk="0" hangingPunct="0"/>
            <a:endParaRPr lang="en-US" sz="2400"/>
          </a:p>
          <a:p>
            <a:pPr eaLnBrk="0" hangingPunct="0"/>
            <a:r>
              <a:rPr lang="en-US" sz="2400"/>
              <a:t>The number, </a:t>
            </a:r>
            <a:r>
              <a:rPr lang="en-US" sz="2400" i="1"/>
              <a:t>b</a:t>
            </a:r>
            <a:r>
              <a:rPr lang="en-US" sz="2400"/>
              <a:t>, of bits required to store a digitized image of size </a:t>
            </a:r>
            <a:r>
              <a:rPr lang="en-US" sz="2400" i="1"/>
              <a:t>M</a:t>
            </a:r>
            <a:r>
              <a:rPr lang="en-US" sz="2400"/>
              <a:t> by </a:t>
            </a:r>
            <a:r>
              <a:rPr lang="en-US" sz="2400" i="1"/>
              <a:t>N</a:t>
            </a:r>
            <a:r>
              <a:rPr lang="en-US" sz="2400"/>
              <a:t> is</a:t>
            </a:r>
          </a:p>
          <a:p>
            <a:pPr eaLnBrk="0" hangingPunct="0"/>
            <a:r>
              <a:rPr lang="en-US" sz="2800">
                <a:latin typeface="Times New Roman" pitchFamily="18" charset="0"/>
              </a:rPr>
              <a:t>			</a:t>
            </a:r>
            <a:r>
              <a:rPr lang="en-US" sz="2800" i="1">
                <a:latin typeface="Times New Roman" pitchFamily="18" charset="0"/>
              </a:rPr>
              <a:t>b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</a:rPr>
              <a:t>M</a:t>
            </a: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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>
                <a:latin typeface="Times New Roman" pitchFamily="18" charset="0"/>
                <a:sym typeface="Symbol" pitchFamily="18" charset="2"/>
              </a:rPr>
              <a:t>  </a:t>
            </a:r>
            <a:r>
              <a:rPr lang="en-US" sz="2800" i="1">
                <a:latin typeface="Times New Roman" pitchFamily="18" charset="0"/>
                <a:sym typeface="Symbol" pitchFamily="18" charset="2"/>
              </a:rPr>
              <a:t>k</a:t>
            </a:r>
            <a:endParaRPr lang="en-US" sz="280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609600" y="1770063"/>
            <a:ext cx="7489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The pixel intensity levels (gray scale levels) are in the </a:t>
            </a:r>
          </a:p>
          <a:p>
            <a:pPr eaLnBrk="0" hangingPunct="0"/>
            <a:r>
              <a:rPr lang="en-US" sz="2400"/>
              <a:t>interval of [0, </a:t>
            </a:r>
            <a:r>
              <a:rPr lang="en-US" sz="2400" i="1"/>
              <a:t>L</a:t>
            </a:r>
            <a:r>
              <a:rPr lang="en-US" sz="2400"/>
              <a:t>-1].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762000"/>
            <a:ext cx="6477000" cy="598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" y="514350"/>
            <a:ext cx="85820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5635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5263" y="352425"/>
            <a:ext cx="7752937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78581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747" y="457200"/>
            <a:ext cx="855445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172200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533400"/>
            <a:ext cx="6991350" cy="5643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111875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8183159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111875"/>
            <a:ext cx="28956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Eye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r="19725"/>
          <a:stretch>
            <a:fillRect/>
          </a:stretch>
        </p:blipFill>
        <p:spPr bwMode="auto">
          <a:xfrm>
            <a:off x="2743200" y="1676400"/>
            <a:ext cx="4271963" cy="443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562600" y="55467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29400" y="6264275"/>
            <a:ext cx="22860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800"/>
            <a:ext cx="5791200" cy="305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3276600"/>
            <a:ext cx="6657975" cy="299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1118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113" y="838200"/>
            <a:ext cx="8091487" cy="4778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252862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652811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064" y="762000"/>
            <a:ext cx="680313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8601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709613"/>
            <a:ext cx="8353425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90525"/>
            <a:ext cx="6664223" cy="3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533400"/>
            <a:ext cx="2925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Inverse Transforms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90525"/>
            <a:ext cx="6664223" cy="3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533400"/>
            <a:ext cx="2925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Inverse Transforms</a:t>
            </a:r>
            <a:endParaRPr lang="en-US" sz="28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2000" y="4800600"/>
            <a:ext cx="589648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What is Inverse of Rotation?</a:t>
            </a:r>
          </a:p>
          <a:p>
            <a:r>
              <a:rPr lang="en-US" sz="2800" dirty="0" smtClean="0"/>
              <a:t>What is inverse of Translation?</a:t>
            </a:r>
          </a:p>
          <a:p>
            <a:r>
              <a:rPr lang="en-US" sz="2800" dirty="0" smtClean="0"/>
              <a:t>What is inverse of Shear in X-direction?</a:t>
            </a:r>
          </a:p>
          <a:p>
            <a:r>
              <a:rPr lang="en-US" sz="2800" dirty="0" smtClean="0"/>
              <a:t>What is inverse of Shear in Y-</a:t>
            </a:r>
            <a:r>
              <a:rPr lang="en-US" sz="2800" dirty="0" err="1" smtClean="0"/>
              <a:t>direciton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452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Receptor’s Distribution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000" dirty="0" smtClean="0"/>
              <a:t>About 6-7 millions </a:t>
            </a:r>
            <a:r>
              <a:rPr lang="en-US" sz="2000" b="1" i="1" dirty="0" smtClean="0">
                <a:solidFill>
                  <a:schemeClr val="accent2"/>
                </a:solidFill>
              </a:rPr>
              <a:t>cones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for bright light vision called 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photopic</a:t>
            </a:r>
            <a:r>
              <a:rPr lang="en-US" sz="2000" dirty="0" smtClean="0"/>
              <a:t> </a:t>
            </a:r>
          </a:p>
          <a:p>
            <a:pPr marL="457200" indent="-457200"/>
            <a:r>
              <a:rPr lang="en-US" sz="2000" dirty="0" smtClean="0"/>
              <a:t>Density of cones is about 150,000 elements/mm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smtClean="0"/>
              <a:t>Cones involve in color vision.</a:t>
            </a:r>
          </a:p>
          <a:p>
            <a:pPr marL="457200" indent="-457200"/>
            <a:r>
              <a:rPr lang="en-US" sz="2000" dirty="0" smtClean="0"/>
              <a:t>Cones are concentrated in </a:t>
            </a:r>
            <a:r>
              <a:rPr lang="en-US" sz="2000" b="1" i="1" dirty="0" smtClean="0">
                <a:solidFill>
                  <a:schemeClr val="accent2"/>
                </a:solidFill>
              </a:rPr>
              <a:t>fovea</a:t>
            </a:r>
            <a:r>
              <a:rPr lang="en-US" sz="2000" dirty="0" smtClean="0"/>
              <a:t> about 1.5x1.5 mm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.</a:t>
            </a:r>
          </a:p>
          <a:p>
            <a:pPr marL="457200" indent="-457200"/>
            <a:r>
              <a:rPr lang="en-US" sz="2000" dirty="0" smtClean="0"/>
              <a:t>About 75-150 millions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i="1" dirty="0" smtClean="0">
                <a:solidFill>
                  <a:schemeClr val="accent2"/>
                </a:solidFill>
              </a:rPr>
              <a:t>rods</a:t>
            </a:r>
            <a:r>
              <a:rPr lang="en-US" sz="2000" dirty="0" smtClean="0"/>
              <a:t> for dim light vision called </a:t>
            </a:r>
            <a:r>
              <a:rPr lang="en-US" sz="2000" b="1" i="1" dirty="0" err="1" smtClean="0">
                <a:solidFill>
                  <a:schemeClr val="accent2"/>
                </a:solidFill>
              </a:rPr>
              <a:t>scotopic</a:t>
            </a:r>
            <a:endParaRPr lang="en-US" sz="2000" b="1" i="1" dirty="0" smtClean="0">
              <a:solidFill>
                <a:schemeClr val="accent2"/>
              </a:solidFill>
            </a:endParaRPr>
          </a:p>
          <a:p>
            <a:pPr marL="457200" indent="-457200"/>
            <a:r>
              <a:rPr lang="en-US" sz="2000" dirty="0" smtClean="0"/>
              <a:t>Rods are sensitive to low level of light and are not involved color vision.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r="20561"/>
          <a:stretch>
            <a:fillRect/>
          </a:stretch>
        </p:blipFill>
        <p:spPr bwMode="auto">
          <a:xfrm>
            <a:off x="3504839" y="1219200"/>
            <a:ext cx="4800961" cy="27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65863" y="63087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18468"/>
          <a:stretch>
            <a:fillRect/>
          </a:stretch>
        </p:blipFill>
        <p:spPr bwMode="auto">
          <a:xfrm>
            <a:off x="3124200" y="4267200"/>
            <a:ext cx="587521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4523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00200"/>
            <a:ext cx="7839075" cy="434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00100"/>
            <a:ext cx="82296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452438"/>
            <a:ext cx="8801100" cy="5876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4" y="400051"/>
            <a:ext cx="8671374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78200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677150" cy="551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81000"/>
            <a:ext cx="8210550" cy="57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534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" y="304800"/>
            <a:ext cx="87820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353130"/>
            <a:ext cx="8391525" cy="5819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 l="19153"/>
          <a:stretch>
            <a:fillRect/>
          </a:stretch>
        </p:blipFill>
        <p:spPr bwMode="auto">
          <a:xfrm>
            <a:off x="533400" y="609600"/>
            <a:ext cx="551815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200400" y="304800"/>
            <a:ext cx="2733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629400" y="1371600"/>
            <a:ext cx="181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dirty="0"/>
              <a:t>Single sensor</a:t>
            </a:r>
            <a:endParaRPr lang="th-TH" dirty="0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629400" y="2514600"/>
            <a:ext cx="1597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Line sensor</a:t>
            </a:r>
            <a:endParaRPr lang="th-TH"/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629400" y="4572000"/>
            <a:ext cx="175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Array sensor</a:t>
            </a:r>
            <a:endParaRPr lang="th-TH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798195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820" y="304800"/>
            <a:ext cx="8568180" cy="573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457200"/>
            <a:ext cx="8486775" cy="566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457200"/>
            <a:ext cx="8343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"/>
            <a:ext cx="762952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2486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257175"/>
            <a:ext cx="676275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433389"/>
            <a:ext cx="8629995" cy="566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625358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034" y="738188"/>
            <a:ext cx="8661214" cy="505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914400"/>
            <a:ext cx="8305800" cy="362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976437" y="304800"/>
            <a:ext cx="465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 : Single Sensor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291" y="766763"/>
            <a:ext cx="8843309" cy="502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53200" y="6264275"/>
            <a:ext cx="2057400" cy="365125"/>
          </a:xfrm>
          <a:noFill/>
        </p:spPr>
        <p:txBody>
          <a:bodyPr/>
          <a:lstStyle/>
          <a:p>
            <a:r>
              <a:rPr lang="en-US" dirty="0" smtClean="0"/>
              <a:t>Courtesy:  </a:t>
            </a:r>
            <a:r>
              <a:rPr lang="en-US" dirty="0" err="1" smtClean="0"/>
              <a:t>Sohaib</a:t>
            </a:r>
            <a:r>
              <a:rPr lang="en-US" dirty="0" smtClean="0"/>
              <a:t> Khan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468"/>
            <a:ext cx="7815262" cy="563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1027"/>
          <p:cNvPicPr>
            <a:picLocks noChangeAspect="1" noChangeArrowheads="1"/>
          </p:cNvPicPr>
          <p:nvPr/>
        </p:nvPicPr>
        <p:blipFill>
          <a:blip r:embed="rId2" cstate="print"/>
          <a:srcRect b="12021"/>
          <a:stretch>
            <a:fillRect/>
          </a:stretch>
        </p:blipFill>
        <p:spPr bwMode="auto">
          <a:xfrm>
            <a:off x="304800" y="685800"/>
            <a:ext cx="815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6260" name="Text Box 1028"/>
          <p:cNvSpPr txBox="1">
            <a:spLocks noChangeArrowheads="1"/>
          </p:cNvSpPr>
          <p:nvPr/>
        </p:nvSpPr>
        <p:spPr bwMode="auto">
          <a:xfrm>
            <a:off x="2035175" y="304800"/>
            <a:ext cx="436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Sensors : Line Sensor</a:t>
            </a:r>
          </a:p>
        </p:txBody>
      </p:sp>
      <p:pic>
        <p:nvPicPr>
          <p:cNvPr id="96261" name="Picture 1029" descr="fingerprintlinesens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191000"/>
            <a:ext cx="1371600" cy="1371600"/>
          </a:xfrm>
          <a:prstGeom prst="rect">
            <a:avLst/>
          </a:prstGeom>
          <a:noFill/>
        </p:spPr>
      </p:pic>
      <p:sp>
        <p:nvSpPr>
          <p:cNvPr id="96262" name="Text Box 1030"/>
          <p:cNvSpPr txBox="1">
            <a:spLocks noChangeArrowheads="1"/>
          </p:cNvSpPr>
          <p:nvPr/>
        </p:nvSpPr>
        <p:spPr bwMode="auto">
          <a:xfrm>
            <a:off x="304800" y="5638800"/>
            <a:ext cx="2733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Fingerprint sweep sensor</a:t>
            </a:r>
            <a:endParaRPr lang="th-TH" sz="2000"/>
          </a:p>
        </p:txBody>
      </p:sp>
      <p:sp>
        <p:nvSpPr>
          <p:cNvPr id="96263" name="Text Box 1031"/>
          <p:cNvSpPr txBox="1">
            <a:spLocks noChangeArrowheads="1"/>
          </p:cNvSpPr>
          <p:nvPr/>
        </p:nvSpPr>
        <p:spPr bwMode="auto">
          <a:xfrm>
            <a:off x="4343400" y="6019800"/>
            <a:ext cx="3686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Computerized Axial Tomography </a:t>
            </a:r>
            <a:endParaRPr lang="th-TH" sz="2000"/>
          </a:p>
        </p:txBody>
      </p:sp>
      <p:sp>
        <p:nvSpPr>
          <p:cNvPr id="96264" name="Text Box 1032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Acquisition: CCD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b="16797"/>
          <a:stretch>
            <a:fillRect/>
          </a:stretch>
        </p:blipFill>
        <p:spPr bwMode="auto">
          <a:xfrm>
            <a:off x="838200" y="1740504"/>
            <a:ext cx="7391399" cy="428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96000" y="62325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/>
              <a:t>(Images from Rafael C. Gonzalez and Richard E. </a:t>
            </a:r>
          </a:p>
          <a:p>
            <a:r>
              <a:rPr lang="en-US" sz="1000" dirty="0"/>
              <a:t>Wood, Digital Image Processing, 2</a:t>
            </a:r>
            <a:r>
              <a:rPr lang="en-US" sz="1000" baseline="30000" dirty="0"/>
              <a:t>nd</a:t>
            </a:r>
            <a:r>
              <a:rPr lang="en-US" sz="1000" dirty="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563" y="609600"/>
            <a:ext cx="598328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174434" y="164068"/>
            <a:ext cx="38908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  <a:p>
            <a:endParaRPr lang="en-US" b="1" i="1" dirty="0">
              <a:solidFill>
                <a:schemeClr val="accent2"/>
              </a:solidFill>
              <a:latin typeface="Arial" charset="0"/>
              <a:cs typeface="Arial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418263" y="5943600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10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838200"/>
            <a:ext cx="6172200" cy="443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2" name="Text Box 1028"/>
          <p:cNvSpPr txBox="1">
            <a:spLocks noChangeArrowheads="1"/>
          </p:cNvSpPr>
          <p:nvPr/>
        </p:nvSpPr>
        <p:spPr bwMode="auto">
          <a:xfrm>
            <a:off x="2319337" y="152400"/>
            <a:ext cx="5072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Image Sampling and Quantization</a:t>
            </a:r>
          </a:p>
        </p:txBody>
      </p:sp>
      <p:sp>
        <p:nvSpPr>
          <p:cNvPr id="99334" name="Text Box 1030"/>
          <p:cNvSpPr txBox="1">
            <a:spLocks noChangeArrowheads="1"/>
          </p:cNvSpPr>
          <p:nvPr/>
        </p:nvSpPr>
        <p:spPr bwMode="auto">
          <a:xfrm>
            <a:off x="241300" y="5410200"/>
            <a:ext cx="204466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Spatial </a:t>
            </a:r>
            <a:r>
              <a:rPr lang="en-US" b="1" dirty="0">
                <a:solidFill>
                  <a:schemeClr val="accent2"/>
                </a:solidFill>
              </a:rPr>
              <a:t>resolution </a:t>
            </a:r>
            <a:endParaRPr lang="en-US" b="1" dirty="0" smtClean="0">
              <a:solidFill>
                <a:schemeClr val="accent2"/>
              </a:solidFill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accent2"/>
                </a:solidFill>
              </a:rPr>
              <a:t>Intensity resolution</a:t>
            </a:r>
            <a:endParaRPr lang="th-TH" dirty="0"/>
          </a:p>
        </p:txBody>
      </p:sp>
      <p:sp>
        <p:nvSpPr>
          <p:cNvPr id="99335" name="Text Box 1031"/>
          <p:cNvSpPr txBox="1">
            <a:spLocks noChangeArrowheads="1"/>
          </p:cNvSpPr>
          <p:nvPr/>
        </p:nvSpPr>
        <p:spPr bwMode="auto">
          <a:xfrm>
            <a:off x="6418263" y="6461125"/>
            <a:ext cx="272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(Images from Rafael C. Gonzalez and Richard E. </a:t>
            </a:r>
          </a:p>
          <a:p>
            <a:r>
              <a:rPr lang="en-US" sz="1000"/>
              <a:t>Wood, Digital Image Processing, 2</a:t>
            </a:r>
            <a:r>
              <a:rPr lang="en-US" sz="1000" baseline="30000"/>
              <a:t>nd</a:t>
            </a:r>
            <a:r>
              <a:rPr lang="en-US" sz="1000"/>
              <a:t> Edition.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565</Words>
  <Application>Microsoft Office PowerPoint</Application>
  <PresentationFormat>On-screen Show (4:3)</PresentationFormat>
  <Paragraphs>102</Paragraphs>
  <Slides>51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Human Eye</vt:lpstr>
      <vt:lpstr>Human Eye</vt:lpstr>
      <vt:lpstr>Receptors</vt:lpstr>
      <vt:lpstr>Slide 4</vt:lpstr>
      <vt:lpstr>Slide 5</vt:lpstr>
      <vt:lpstr>Slide 6</vt:lpstr>
      <vt:lpstr>Image Acquisition: CCD Array</vt:lpstr>
      <vt:lpstr>Slide 8</vt:lpstr>
      <vt:lpstr>Slide 9</vt:lpstr>
      <vt:lpstr>Slide 10</vt:lpstr>
      <vt:lpstr>Slide 11</vt:lpstr>
      <vt:lpstr>Representing Digital Images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Eye</dc:title>
  <dc:creator>KASHIF</dc:creator>
  <cp:lastModifiedBy>KASHIF</cp:lastModifiedBy>
  <cp:revision>68</cp:revision>
  <dcterms:created xsi:type="dcterms:W3CDTF">2006-08-16T00:00:00Z</dcterms:created>
  <dcterms:modified xsi:type="dcterms:W3CDTF">2012-10-22T06:36:20Z</dcterms:modified>
</cp:coreProperties>
</file>