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91" r:id="rId29"/>
    <p:sldId id="284" r:id="rId30"/>
    <p:sldId id="292" r:id="rId31"/>
    <p:sldId id="285" r:id="rId32"/>
    <p:sldId id="286" r:id="rId33"/>
    <p:sldId id="287" r:id="rId34"/>
    <p:sldId id="288" r:id="rId35"/>
    <p:sldId id="289" r:id="rId36"/>
    <p:sldId id="290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15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6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7.png"/><Relationship Id="rId4" Type="http://schemas.openxmlformats.org/officeDocument/2006/relationships/image" Target="../media/image6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Eye</a:t>
            </a:r>
            <a:endParaRPr lang="en-US" dirty="0"/>
          </a:p>
        </p:txBody>
      </p:sp>
      <p:pic>
        <p:nvPicPr>
          <p:cNvPr id="4" name="Picture 102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6923" b="7376"/>
          <a:stretch>
            <a:fillRect/>
          </a:stretch>
        </p:blipFill>
        <p:spPr bwMode="auto">
          <a:xfrm>
            <a:off x="1524000" y="1371600"/>
            <a:ext cx="6248400" cy="4797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 Box 1028"/>
          <p:cNvSpPr txBox="1">
            <a:spLocks noChangeArrowheads="1"/>
          </p:cNvSpPr>
          <p:nvPr/>
        </p:nvSpPr>
        <p:spPr bwMode="auto">
          <a:xfrm>
            <a:off x="5153025" y="6126163"/>
            <a:ext cx="25431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/>
              <a:t>(Picture from Microsoft Encarta 2000)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786" name="Object 2"/>
          <p:cNvGraphicFramePr>
            <a:graphicFrameLocks noChangeAspect="1"/>
          </p:cNvGraphicFramePr>
          <p:nvPr/>
        </p:nvGraphicFramePr>
        <p:xfrm>
          <a:off x="6477000" y="5029200"/>
          <a:ext cx="1554163" cy="1176338"/>
        </p:xfrm>
        <a:graphic>
          <a:graphicData uri="http://schemas.openxmlformats.org/presentationml/2006/ole">
            <p:oleObj spid="_x0000_s1026" name="Equation" r:id="rId4" imgW="1206360" imgH="914400" progId="Equation.3">
              <p:embed/>
            </p:oleObj>
          </a:graphicData>
        </a:graphic>
      </p:graphicFrame>
      <p:graphicFrame>
        <p:nvGraphicFramePr>
          <p:cNvPr id="118787" name="Object 3"/>
          <p:cNvGraphicFramePr>
            <a:graphicFrameLocks noChangeAspect="1"/>
          </p:cNvGraphicFramePr>
          <p:nvPr/>
        </p:nvGraphicFramePr>
        <p:xfrm>
          <a:off x="6756400" y="5200650"/>
          <a:ext cx="1554163" cy="1177925"/>
        </p:xfrm>
        <a:graphic>
          <a:graphicData uri="http://schemas.openxmlformats.org/presentationml/2006/ole">
            <p:oleObj spid="_x0000_s1027" name="Equation" r:id="rId5" imgW="1206360" imgH="914400" progId="Equation.3">
              <p:embed/>
            </p:oleObj>
          </a:graphicData>
        </a:graphic>
      </p:graphicFrame>
      <p:graphicFrame>
        <p:nvGraphicFramePr>
          <p:cNvPr id="118788" name="Object 4"/>
          <p:cNvGraphicFramePr>
            <a:graphicFrameLocks noChangeAspect="1"/>
          </p:cNvGraphicFramePr>
          <p:nvPr/>
        </p:nvGraphicFramePr>
        <p:xfrm>
          <a:off x="7050088" y="5410200"/>
          <a:ext cx="1554162" cy="1176338"/>
        </p:xfrm>
        <a:graphic>
          <a:graphicData uri="http://schemas.openxmlformats.org/presentationml/2006/ole">
            <p:oleObj spid="_x0000_s1028" name="Equation" r:id="rId6" imgW="1206360" imgH="914400" progId="Equation.3">
              <p:embed/>
            </p:oleObj>
          </a:graphicData>
        </a:graphic>
      </p:graphicFrame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628804" y="533400"/>
            <a:ext cx="14285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RGB </a:t>
            </a:r>
            <a:r>
              <a:rPr lang="en-US" b="1" i="1" dirty="0">
                <a:solidFill>
                  <a:schemeClr val="accent2"/>
                </a:solidFill>
                <a:latin typeface="Arial" charset="0"/>
                <a:cs typeface="Arial" charset="0"/>
              </a:rPr>
              <a:t>Image</a:t>
            </a:r>
          </a:p>
        </p:txBody>
      </p:sp>
      <p:pic>
        <p:nvPicPr>
          <p:cNvPr id="118790" name="Picture 6" descr="OakTree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9600" y="1295400"/>
            <a:ext cx="3611563" cy="2405063"/>
          </a:xfrm>
          <a:prstGeom prst="rect">
            <a:avLst/>
          </a:prstGeom>
          <a:noFill/>
        </p:spPr>
      </p:pic>
      <p:pic>
        <p:nvPicPr>
          <p:cNvPr id="118791" name="Picture 7" descr="OakTree"/>
          <p:cNvPicPr>
            <a:picLocks noChangeAspect="1" noChangeArrowheads="1"/>
          </p:cNvPicPr>
          <p:nvPr/>
        </p:nvPicPr>
        <p:blipFill>
          <a:blip r:embed="rId7" cstate="print"/>
          <a:srcRect l="35869" t="72871" r="55692" b="14455"/>
          <a:stretch>
            <a:fillRect/>
          </a:stretch>
        </p:blipFill>
        <p:spPr bwMode="auto">
          <a:xfrm>
            <a:off x="2743200" y="3810000"/>
            <a:ext cx="1143000" cy="1143000"/>
          </a:xfrm>
          <a:prstGeom prst="rect">
            <a:avLst/>
          </a:prstGeom>
          <a:noFill/>
        </p:spPr>
      </p:pic>
      <p:pic>
        <p:nvPicPr>
          <p:cNvPr id="118792" name="Picture 8" descr="OakTree"/>
          <p:cNvPicPr>
            <a:picLocks noChangeAspect="1" noChangeArrowheads="1"/>
          </p:cNvPicPr>
          <p:nvPr/>
        </p:nvPicPr>
        <p:blipFill>
          <a:blip r:embed="rId7" cstate="print"/>
          <a:srcRect l="38979" t="77541" r="59245" b="19791"/>
          <a:stretch>
            <a:fillRect/>
          </a:stretch>
        </p:blipFill>
        <p:spPr bwMode="auto">
          <a:xfrm>
            <a:off x="3886200" y="4953000"/>
            <a:ext cx="1600200" cy="1600200"/>
          </a:xfrm>
          <a:prstGeom prst="rect">
            <a:avLst/>
          </a:prstGeom>
          <a:noFill/>
        </p:spPr>
      </p:pic>
      <p:sp>
        <p:nvSpPr>
          <p:cNvPr id="118793" name="Rectangle 9"/>
          <p:cNvSpPr>
            <a:spLocks noChangeArrowheads="1"/>
          </p:cNvSpPr>
          <p:nvPr/>
        </p:nvSpPr>
        <p:spPr bwMode="auto">
          <a:xfrm>
            <a:off x="1981200" y="3048000"/>
            <a:ext cx="228600" cy="2286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981200" y="3048000"/>
            <a:ext cx="1905000" cy="1905000"/>
            <a:chOff x="1248" y="1920"/>
            <a:chExt cx="1200" cy="1200"/>
          </a:xfrm>
        </p:grpSpPr>
        <p:sp>
          <p:nvSpPr>
            <p:cNvPr id="118795" name="Line 11"/>
            <p:cNvSpPr>
              <a:spLocks noChangeShapeType="1"/>
            </p:cNvSpPr>
            <p:nvPr/>
          </p:nvSpPr>
          <p:spPr bwMode="auto">
            <a:xfrm>
              <a:off x="1248" y="2064"/>
              <a:ext cx="480" cy="10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8796" name="Line 12"/>
            <p:cNvSpPr>
              <a:spLocks noChangeShapeType="1"/>
            </p:cNvSpPr>
            <p:nvPr/>
          </p:nvSpPr>
          <p:spPr bwMode="auto">
            <a:xfrm>
              <a:off x="1392" y="1920"/>
              <a:ext cx="1056" cy="48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276600" y="4191000"/>
            <a:ext cx="2209800" cy="2362200"/>
            <a:chOff x="2064" y="2640"/>
            <a:chExt cx="1392" cy="1488"/>
          </a:xfrm>
        </p:grpSpPr>
        <p:sp>
          <p:nvSpPr>
            <p:cNvPr id="118798" name="Line 14"/>
            <p:cNvSpPr>
              <a:spLocks noChangeShapeType="1"/>
            </p:cNvSpPr>
            <p:nvPr/>
          </p:nvSpPr>
          <p:spPr bwMode="auto">
            <a:xfrm>
              <a:off x="2208" y="2640"/>
              <a:ext cx="1248" cy="48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8799" name="Line 15"/>
            <p:cNvSpPr>
              <a:spLocks noChangeShapeType="1"/>
            </p:cNvSpPr>
            <p:nvPr/>
          </p:nvSpPr>
          <p:spPr bwMode="auto">
            <a:xfrm>
              <a:off x="2064" y="2784"/>
              <a:ext cx="384" cy="13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8800" name="Rectangle 16"/>
          <p:cNvSpPr>
            <a:spLocks noChangeArrowheads="1"/>
          </p:cNvSpPr>
          <p:nvPr/>
        </p:nvSpPr>
        <p:spPr bwMode="auto">
          <a:xfrm>
            <a:off x="3276600" y="4191000"/>
            <a:ext cx="228600" cy="2286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01" name="AutoShape 17"/>
          <p:cNvSpPr>
            <a:spLocks noChangeArrowheads="1"/>
          </p:cNvSpPr>
          <p:nvPr/>
        </p:nvSpPr>
        <p:spPr bwMode="auto">
          <a:xfrm>
            <a:off x="5715000" y="5486400"/>
            <a:ext cx="533400" cy="341313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02" name="Text Box 18"/>
          <p:cNvSpPr txBox="1">
            <a:spLocks noChangeArrowheads="1"/>
          </p:cNvSpPr>
          <p:nvPr/>
        </p:nvSpPr>
        <p:spPr bwMode="auto">
          <a:xfrm>
            <a:off x="4419600" y="1371600"/>
            <a:ext cx="3821113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b="1">
                <a:solidFill>
                  <a:schemeClr val="accent2"/>
                </a:solidFill>
              </a:rPr>
              <a:t>Color image or RGB image</a:t>
            </a:r>
            <a:r>
              <a:rPr lang="en-US"/>
              <a:t>:</a:t>
            </a:r>
          </a:p>
          <a:p>
            <a:pPr marL="457200" indent="-457200"/>
            <a:r>
              <a:rPr lang="en-US"/>
              <a:t>each pixel contains a vector</a:t>
            </a:r>
          </a:p>
          <a:p>
            <a:pPr marL="457200" indent="-457200"/>
            <a:r>
              <a:rPr lang="en-US"/>
              <a:t>representing red, green and</a:t>
            </a:r>
          </a:p>
          <a:p>
            <a:pPr marL="457200" indent="-457200"/>
            <a:r>
              <a:rPr lang="en-US"/>
              <a:t>blue components.</a:t>
            </a:r>
          </a:p>
        </p:txBody>
      </p:sp>
      <p:sp>
        <p:nvSpPr>
          <p:cNvPr id="118803" name="Text Box 19"/>
          <p:cNvSpPr txBox="1">
            <a:spLocks noChangeArrowheads="1"/>
          </p:cNvSpPr>
          <p:nvPr/>
        </p:nvSpPr>
        <p:spPr bwMode="auto">
          <a:xfrm>
            <a:off x="6477000" y="4572000"/>
            <a:ext cx="1997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/>
              <a:t>RGB components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8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8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8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8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8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8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3" grpId="0" animBg="1"/>
      <p:bldP spid="118800" grpId="0" animBg="1"/>
      <p:bldP spid="118801" grpId="0" animBg="1"/>
      <p:bldP spid="118803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Courtesy: H.R. </a:t>
            </a:r>
            <a:r>
              <a:rPr lang="en-US" dirty="0" err="1" smtClean="0"/>
              <a:t>Pourreza</a:t>
            </a:r>
            <a:endParaRPr lang="en-US" dirty="0" smtClean="0"/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5556" y="1520788"/>
            <a:ext cx="6337300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609600" y="304800"/>
            <a:ext cx="8175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2800" b="1" i="1" dirty="0" smtClean="0">
                <a:solidFill>
                  <a:srgbClr val="CC3300"/>
                </a:solidFill>
              </a:rPr>
              <a:t>   Representing </a:t>
            </a:r>
            <a:r>
              <a:rPr lang="en-US" sz="2800" b="1" i="1" dirty="0">
                <a:solidFill>
                  <a:srgbClr val="CC3300"/>
                </a:solidFill>
              </a:rPr>
              <a:t>Digital Images</a:t>
            </a:r>
          </a:p>
        </p:txBody>
      </p:sp>
      <p:pic>
        <p:nvPicPr>
          <p:cNvPr id="45061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40200" y="3079750"/>
            <a:ext cx="4819650" cy="9620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pic>
        <p:nvPicPr>
          <p:cNvPr id="45062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11750" y="4284663"/>
            <a:ext cx="2867025" cy="9810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pic>
        <p:nvPicPr>
          <p:cNvPr id="45063" name="Picture 8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21400" y="5514975"/>
            <a:ext cx="827088" cy="36195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Courtesy: H.R. </a:t>
            </a:r>
            <a:r>
              <a:rPr lang="en-US" dirty="0" err="1" smtClean="0"/>
              <a:t>Pourreza</a:t>
            </a:r>
            <a:endParaRPr lang="en-US" dirty="0" smtClean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b="1" i="1" dirty="0" smtClean="0">
                <a:solidFill>
                  <a:srgbClr val="CC3300"/>
                </a:solidFill>
              </a:rPr>
              <a:t>Representing Digital Images</a:t>
            </a:r>
          </a:p>
        </p:txBody>
      </p:sp>
      <p:sp>
        <p:nvSpPr>
          <p:cNvPr id="46084" name="Text Box 3"/>
          <p:cNvSpPr txBox="1">
            <a:spLocks noChangeArrowheads="1"/>
          </p:cNvSpPr>
          <p:nvPr/>
        </p:nvSpPr>
        <p:spPr bwMode="auto">
          <a:xfrm>
            <a:off x="1763713" y="3054350"/>
            <a:ext cx="586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800">
                <a:latin typeface="Times New Roman" pitchFamily="18" charset="0"/>
              </a:rPr>
              <a:t>0</a:t>
            </a:r>
            <a:r>
              <a:rPr lang="en-US" sz="2800" i="1">
                <a:latin typeface="Times New Roman" pitchFamily="18" charset="0"/>
              </a:rPr>
              <a:t> </a:t>
            </a:r>
            <a:r>
              <a:rPr lang="en-US" sz="2800" i="1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sz="2800" i="1">
                <a:latin typeface="Times New Roman" pitchFamily="18" charset="0"/>
              </a:rPr>
              <a:t>  a</a:t>
            </a:r>
            <a:r>
              <a:rPr lang="en-US" sz="2800" i="1" baseline="-25000">
                <a:latin typeface="Times New Roman" pitchFamily="18" charset="0"/>
              </a:rPr>
              <a:t>i,j</a:t>
            </a:r>
            <a:r>
              <a:rPr lang="en-US" sz="2800" i="1">
                <a:latin typeface="Times New Roman" pitchFamily="18" charset="0"/>
              </a:rPr>
              <a:t> </a:t>
            </a:r>
            <a:r>
              <a:rPr lang="en-US" sz="2800" i="1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sz="2800" i="1">
                <a:latin typeface="Times New Roman" pitchFamily="18" charset="0"/>
              </a:rPr>
              <a:t>  L-</a:t>
            </a:r>
            <a:r>
              <a:rPr lang="en-US" sz="2800">
                <a:latin typeface="Times New Roman" pitchFamily="18" charset="0"/>
              </a:rPr>
              <a:t>1</a:t>
            </a:r>
            <a:r>
              <a:rPr lang="en-US" sz="2800" i="1">
                <a:latin typeface="Times New Roman" pitchFamily="18" charset="0"/>
              </a:rPr>
              <a:t>           </a:t>
            </a:r>
            <a:r>
              <a:rPr lang="en-US" sz="2800">
                <a:latin typeface="Times New Roman" pitchFamily="18" charset="0"/>
              </a:rPr>
              <a:t>Where      </a:t>
            </a:r>
            <a:r>
              <a:rPr lang="en-US" sz="2800" i="1">
                <a:latin typeface="Times New Roman" pitchFamily="18" charset="0"/>
              </a:rPr>
              <a:t>L</a:t>
            </a:r>
            <a:r>
              <a:rPr lang="en-US" sz="2800">
                <a:latin typeface="Times New Roman" pitchFamily="18" charset="0"/>
              </a:rPr>
              <a:t> = 2</a:t>
            </a:r>
            <a:r>
              <a:rPr lang="en-US" sz="2800" i="1" baseline="30000">
                <a:latin typeface="Times New Roman" pitchFamily="18" charset="0"/>
              </a:rPr>
              <a:t>k</a:t>
            </a:r>
          </a:p>
        </p:txBody>
      </p:sp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609600" y="3762375"/>
            <a:ext cx="8229600" cy="234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/>
              <a:t>The dynamic range of an image is the range of values spanned by the gray scale.</a:t>
            </a:r>
          </a:p>
          <a:p>
            <a:pPr eaLnBrk="0" hangingPunct="0"/>
            <a:endParaRPr lang="en-US" sz="2400"/>
          </a:p>
          <a:p>
            <a:pPr eaLnBrk="0" hangingPunct="0"/>
            <a:r>
              <a:rPr lang="en-US" sz="2400"/>
              <a:t>The number, </a:t>
            </a:r>
            <a:r>
              <a:rPr lang="en-US" sz="2400" i="1"/>
              <a:t>b</a:t>
            </a:r>
            <a:r>
              <a:rPr lang="en-US" sz="2400"/>
              <a:t>, of bits required to store a digitized image of size </a:t>
            </a:r>
            <a:r>
              <a:rPr lang="en-US" sz="2400" i="1"/>
              <a:t>M</a:t>
            </a:r>
            <a:r>
              <a:rPr lang="en-US" sz="2400"/>
              <a:t> by </a:t>
            </a:r>
            <a:r>
              <a:rPr lang="en-US" sz="2400" i="1"/>
              <a:t>N</a:t>
            </a:r>
            <a:r>
              <a:rPr lang="en-US" sz="2400"/>
              <a:t> is</a:t>
            </a:r>
          </a:p>
          <a:p>
            <a:pPr eaLnBrk="0" hangingPunct="0"/>
            <a:r>
              <a:rPr lang="en-US" sz="2800">
                <a:latin typeface="Times New Roman" pitchFamily="18" charset="0"/>
              </a:rPr>
              <a:t>			</a:t>
            </a:r>
            <a:r>
              <a:rPr lang="en-US" sz="2800" i="1">
                <a:latin typeface="Times New Roman" pitchFamily="18" charset="0"/>
              </a:rPr>
              <a:t>b</a:t>
            </a:r>
            <a:r>
              <a:rPr lang="en-US" sz="2800">
                <a:latin typeface="Times New Roman" pitchFamily="18" charset="0"/>
              </a:rPr>
              <a:t> = </a:t>
            </a:r>
            <a:r>
              <a:rPr lang="en-US" sz="2800" i="1">
                <a:latin typeface="Times New Roman" pitchFamily="18" charset="0"/>
              </a:rPr>
              <a:t>M</a:t>
            </a:r>
            <a:r>
              <a:rPr lang="en-US" sz="2800">
                <a:latin typeface="Times New Roman" pitchFamily="18" charset="0"/>
              </a:rPr>
              <a:t> 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 </a:t>
            </a:r>
            <a:r>
              <a:rPr lang="en-US" sz="2800" i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  </a:t>
            </a:r>
            <a:r>
              <a:rPr lang="en-US" sz="2800" i="1">
                <a:latin typeface="Times New Roman" pitchFamily="18" charset="0"/>
                <a:sym typeface="Symbol" pitchFamily="18" charset="2"/>
              </a:rPr>
              <a:t>k</a:t>
            </a:r>
            <a:endParaRPr lang="en-US" sz="28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46086" name="Text Box 5"/>
          <p:cNvSpPr txBox="1">
            <a:spLocks noChangeArrowheads="1"/>
          </p:cNvSpPr>
          <p:nvPr/>
        </p:nvSpPr>
        <p:spPr bwMode="auto">
          <a:xfrm>
            <a:off x="609600" y="1770063"/>
            <a:ext cx="74898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The pixel intensity levels (gray scale levels) are in the </a:t>
            </a:r>
          </a:p>
          <a:p>
            <a:pPr eaLnBrk="0" hangingPunct="0"/>
            <a:r>
              <a:rPr lang="en-US" sz="2400"/>
              <a:t>interval of [0, </a:t>
            </a:r>
            <a:r>
              <a:rPr lang="en-US" sz="2400" i="1"/>
              <a:t>L</a:t>
            </a:r>
            <a:r>
              <a:rPr lang="en-US" sz="2400"/>
              <a:t>-1].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762000"/>
            <a:ext cx="6477000" cy="5989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  <a:noFill/>
        </p:spPr>
        <p:txBody>
          <a:bodyPr/>
          <a:lstStyle/>
          <a:p>
            <a:r>
              <a:rPr lang="en-US" dirty="0" smtClean="0"/>
              <a:t>Courtesy:  </a:t>
            </a:r>
            <a:r>
              <a:rPr lang="en-US" dirty="0" err="1" smtClean="0"/>
              <a:t>Sohaib</a:t>
            </a:r>
            <a:r>
              <a:rPr lang="en-US" dirty="0" smtClean="0"/>
              <a:t> Khan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5" y="514350"/>
            <a:ext cx="8582025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56350"/>
            <a:ext cx="2895600" cy="365125"/>
          </a:xfrm>
          <a:noFill/>
        </p:spPr>
        <p:txBody>
          <a:bodyPr/>
          <a:lstStyle/>
          <a:p>
            <a:r>
              <a:rPr lang="en-US" dirty="0" smtClean="0"/>
              <a:t>Courtesy:  </a:t>
            </a:r>
            <a:r>
              <a:rPr lang="en-US" dirty="0" err="1" smtClean="0"/>
              <a:t>Sohaib</a:t>
            </a:r>
            <a:r>
              <a:rPr lang="en-US" dirty="0" smtClean="0"/>
              <a:t> Khan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5263" y="352425"/>
            <a:ext cx="7752937" cy="574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172200"/>
            <a:ext cx="2895600" cy="365125"/>
          </a:xfrm>
          <a:noFill/>
        </p:spPr>
        <p:txBody>
          <a:bodyPr/>
          <a:lstStyle/>
          <a:p>
            <a:r>
              <a:rPr lang="en-US" dirty="0" smtClean="0"/>
              <a:t>Courtesy:  </a:t>
            </a:r>
            <a:r>
              <a:rPr lang="en-US" dirty="0" err="1" smtClean="0"/>
              <a:t>Sohaib</a:t>
            </a:r>
            <a:r>
              <a:rPr lang="en-US" dirty="0" smtClean="0"/>
              <a:t> Khan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57200"/>
            <a:ext cx="7858125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172200"/>
            <a:ext cx="2895600" cy="365125"/>
          </a:xfrm>
          <a:noFill/>
        </p:spPr>
        <p:txBody>
          <a:bodyPr/>
          <a:lstStyle/>
          <a:p>
            <a:r>
              <a:rPr lang="en-US" dirty="0" smtClean="0"/>
              <a:t>Courtesy:  </a:t>
            </a:r>
            <a:r>
              <a:rPr lang="en-US" dirty="0" err="1" smtClean="0"/>
              <a:t>Sohaib</a:t>
            </a:r>
            <a:r>
              <a:rPr lang="en-US" dirty="0" smtClean="0"/>
              <a:t> Khan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747" y="457200"/>
            <a:ext cx="8554453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172200"/>
            <a:ext cx="2895600" cy="365125"/>
          </a:xfrm>
          <a:noFill/>
        </p:spPr>
        <p:txBody>
          <a:bodyPr/>
          <a:lstStyle/>
          <a:p>
            <a:r>
              <a:rPr lang="en-US" dirty="0" smtClean="0"/>
              <a:t>Courtesy:  </a:t>
            </a:r>
            <a:r>
              <a:rPr lang="en-US" dirty="0" err="1" smtClean="0"/>
              <a:t>Sohaib</a:t>
            </a:r>
            <a:r>
              <a:rPr lang="en-US" dirty="0" smtClean="0"/>
              <a:t> Khan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0" y="533400"/>
            <a:ext cx="6991350" cy="5643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62600" y="6111875"/>
            <a:ext cx="2895600" cy="365125"/>
          </a:xfrm>
          <a:noFill/>
        </p:spPr>
        <p:txBody>
          <a:bodyPr/>
          <a:lstStyle/>
          <a:p>
            <a:r>
              <a:rPr lang="en-US" dirty="0" smtClean="0"/>
              <a:t>Courtesy:  </a:t>
            </a:r>
            <a:r>
              <a:rPr lang="en-US" dirty="0" err="1" smtClean="0"/>
              <a:t>Sohaib</a:t>
            </a:r>
            <a:r>
              <a:rPr lang="en-US" dirty="0" smtClean="0"/>
              <a:t> Khan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4800"/>
            <a:ext cx="8183159" cy="582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62600" y="6111875"/>
            <a:ext cx="2895600" cy="365125"/>
          </a:xfrm>
          <a:noFill/>
        </p:spPr>
        <p:txBody>
          <a:bodyPr/>
          <a:lstStyle/>
          <a:p>
            <a:r>
              <a:rPr lang="en-US" dirty="0" smtClean="0"/>
              <a:t>Courtesy:  </a:t>
            </a:r>
            <a:r>
              <a:rPr lang="en-US" dirty="0" err="1" smtClean="0"/>
              <a:t>Sohaib</a:t>
            </a:r>
            <a:r>
              <a:rPr lang="en-US" dirty="0" smtClean="0"/>
              <a:t> Khan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Eye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 r="19725"/>
          <a:stretch>
            <a:fillRect/>
          </a:stretch>
        </p:blipFill>
        <p:spPr bwMode="auto">
          <a:xfrm>
            <a:off x="2743200" y="1676400"/>
            <a:ext cx="4271963" cy="4437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62600" y="5546725"/>
            <a:ext cx="2725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dirty="0"/>
              <a:t>(Images from Rafael C. Gonzalez and Richard E. </a:t>
            </a:r>
          </a:p>
          <a:p>
            <a:r>
              <a:rPr lang="en-US" sz="1000" dirty="0"/>
              <a:t>Wood, Digital Image Processing, 2</a:t>
            </a:r>
            <a:r>
              <a:rPr lang="en-US" sz="1000" baseline="30000" dirty="0"/>
              <a:t>nd</a:t>
            </a:r>
            <a:r>
              <a:rPr lang="en-US" sz="1000" dirty="0"/>
              <a:t> Edition.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629400" y="6264275"/>
            <a:ext cx="2286000" cy="365125"/>
          </a:xfrm>
          <a:noFill/>
        </p:spPr>
        <p:txBody>
          <a:bodyPr/>
          <a:lstStyle/>
          <a:p>
            <a:r>
              <a:rPr lang="en-US" dirty="0" smtClean="0"/>
              <a:t>Courtesy:  </a:t>
            </a:r>
            <a:r>
              <a:rPr lang="en-US" dirty="0" err="1" smtClean="0"/>
              <a:t>Sohaib</a:t>
            </a:r>
            <a:r>
              <a:rPr lang="en-US" dirty="0" smtClean="0"/>
              <a:t> Khan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73800"/>
            <a:ext cx="5791200" cy="305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2425" y="3276600"/>
            <a:ext cx="6657975" cy="2998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0" y="6111875"/>
            <a:ext cx="2057400" cy="365125"/>
          </a:xfrm>
          <a:noFill/>
        </p:spPr>
        <p:txBody>
          <a:bodyPr/>
          <a:lstStyle/>
          <a:p>
            <a:r>
              <a:rPr lang="en-US" dirty="0" smtClean="0"/>
              <a:t>Courtesy:  </a:t>
            </a:r>
            <a:r>
              <a:rPr lang="en-US" dirty="0" err="1" smtClean="0"/>
              <a:t>Sohaib</a:t>
            </a:r>
            <a:r>
              <a:rPr lang="en-US" dirty="0" smtClean="0"/>
              <a:t> Khan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113" y="838200"/>
            <a:ext cx="8091487" cy="4778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8252862" cy="584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53200" y="6264275"/>
            <a:ext cx="2057400" cy="365125"/>
          </a:xfrm>
          <a:noFill/>
        </p:spPr>
        <p:txBody>
          <a:bodyPr/>
          <a:lstStyle/>
          <a:p>
            <a:r>
              <a:rPr lang="en-US" dirty="0" smtClean="0"/>
              <a:t>Courtesy:  </a:t>
            </a:r>
            <a:r>
              <a:rPr lang="en-US" dirty="0" err="1" smtClean="0"/>
              <a:t>Sohaib</a:t>
            </a:r>
            <a:r>
              <a:rPr lang="en-US" dirty="0" smtClean="0"/>
              <a:t> Khan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53200" y="6264275"/>
            <a:ext cx="2057400" cy="365125"/>
          </a:xfrm>
          <a:noFill/>
        </p:spPr>
        <p:txBody>
          <a:bodyPr/>
          <a:lstStyle/>
          <a:p>
            <a:r>
              <a:rPr lang="en-US" dirty="0" smtClean="0"/>
              <a:t>Courtesy:  </a:t>
            </a:r>
            <a:r>
              <a:rPr lang="en-US" dirty="0" err="1" smtClean="0"/>
              <a:t>Sohaib</a:t>
            </a:r>
            <a:r>
              <a:rPr lang="en-US" dirty="0" smtClean="0"/>
              <a:t> Khan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90600"/>
            <a:ext cx="8652811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53200" y="6264275"/>
            <a:ext cx="2057400" cy="365125"/>
          </a:xfrm>
          <a:noFill/>
        </p:spPr>
        <p:txBody>
          <a:bodyPr/>
          <a:lstStyle/>
          <a:p>
            <a:r>
              <a:rPr lang="en-US" dirty="0" smtClean="0"/>
              <a:t>Courtesy:  </a:t>
            </a:r>
            <a:r>
              <a:rPr lang="en-US" dirty="0" err="1" smtClean="0"/>
              <a:t>Sohaib</a:t>
            </a:r>
            <a:r>
              <a:rPr lang="en-US" dirty="0" smtClean="0"/>
              <a:t> Khan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2064" y="762000"/>
            <a:ext cx="6803136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53200" y="6264275"/>
            <a:ext cx="2057400" cy="365125"/>
          </a:xfrm>
          <a:noFill/>
        </p:spPr>
        <p:txBody>
          <a:bodyPr/>
          <a:lstStyle/>
          <a:p>
            <a:r>
              <a:rPr lang="en-US" dirty="0" smtClean="0"/>
              <a:t>Courtesy:  </a:t>
            </a:r>
            <a:r>
              <a:rPr lang="en-US" dirty="0" err="1" smtClean="0"/>
              <a:t>Sohaib</a:t>
            </a:r>
            <a:r>
              <a:rPr lang="en-US" dirty="0" smtClean="0"/>
              <a:t> Khan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09600"/>
            <a:ext cx="8601075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53200" y="6264275"/>
            <a:ext cx="2057400" cy="365125"/>
          </a:xfrm>
          <a:noFill/>
        </p:spPr>
        <p:txBody>
          <a:bodyPr/>
          <a:lstStyle/>
          <a:p>
            <a:r>
              <a:rPr lang="en-US" dirty="0" smtClean="0"/>
              <a:t>Courtesy:  </a:t>
            </a:r>
            <a:r>
              <a:rPr lang="en-US" dirty="0" err="1" smtClean="0"/>
              <a:t>Sohaib</a:t>
            </a:r>
            <a:r>
              <a:rPr lang="en-US" dirty="0" smtClean="0"/>
              <a:t> Khan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709613"/>
            <a:ext cx="8353425" cy="543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53200" y="6264275"/>
            <a:ext cx="2057400" cy="365125"/>
          </a:xfrm>
          <a:noFill/>
        </p:spPr>
        <p:txBody>
          <a:bodyPr/>
          <a:lstStyle/>
          <a:p>
            <a:r>
              <a:rPr lang="en-US" dirty="0" smtClean="0"/>
              <a:t>Courtesy:  </a:t>
            </a:r>
            <a:r>
              <a:rPr lang="en-US" dirty="0" err="1" smtClean="0"/>
              <a:t>Sohaib</a:t>
            </a:r>
            <a:r>
              <a:rPr lang="en-US" dirty="0" smtClean="0"/>
              <a:t> Khan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390525"/>
            <a:ext cx="6664223" cy="3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838200" y="533400"/>
            <a:ext cx="29257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/>
              <a:t>Inverse Transforms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53200" y="6264275"/>
            <a:ext cx="2057400" cy="365125"/>
          </a:xfrm>
          <a:noFill/>
        </p:spPr>
        <p:txBody>
          <a:bodyPr/>
          <a:lstStyle/>
          <a:p>
            <a:r>
              <a:rPr lang="en-US" dirty="0" smtClean="0"/>
              <a:t>Courtesy:  </a:t>
            </a:r>
            <a:r>
              <a:rPr lang="en-US" dirty="0" err="1" smtClean="0"/>
              <a:t>Sohaib</a:t>
            </a:r>
            <a:r>
              <a:rPr lang="en-US" dirty="0" smtClean="0"/>
              <a:t> Khan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390525"/>
            <a:ext cx="6664223" cy="3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838200" y="533400"/>
            <a:ext cx="29257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/>
              <a:t>Inverse Transforms</a:t>
            </a:r>
            <a:endParaRPr lang="en-US" sz="2800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62000" y="4800600"/>
            <a:ext cx="5896486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/>
              <a:t>What is Inverse of Rotation?</a:t>
            </a:r>
          </a:p>
          <a:p>
            <a:r>
              <a:rPr lang="en-US" sz="2800" dirty="0" smtClean="0"/>
              <a:t>What is inverse of Translation?</a:t>
            </a:r>
          </a:p>
          <a:p>
            <a:r>
              <a:rPr lang="en-US" sz="2800" dirty="0" smtClean="0"/>
              <a:t>What is inverse of Shear in X-direction?</a:t>
            </a:r>
          </a:p>
          <a:p>
            <a:r>
              <a:rPr lang="en-US" sz="2800" dirty="0" smtClean="0"/>
              <a:t>What is inverse of Shear in Y-</a:t>
            </a:r>
            <a:r>
              <a:rPr lang="en-US" sz="2800" dirty="0" err="1" smtClean="0"/>
              <a:t>direciton</a:t>
            </a:r>
            <a:r>
              <a:rPr lang="en-US" sz="2800" dirty="0" smtClean="0"/>
              <a:t>?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53200" y="6264275"/>
            <a:ext cx="2057400" cy="365125"/>
          </a:xfrm>
          <a:noFill/>
        </p:spPr>
        <p:txBody>
          <a:bodyPr/>
          <a:lstStyle/>
          <a:p>
            <a:r>
              <a:rPr lang="en-US" dirty="0" smtClean="0"/>
              <a:t>Courtesy:  </a:t>
            </a:r>
            <a:r>
              <a:rPr lang="en-US" dirty="0" err="1" smtClean="0"/>
              <a:t>Sohaib</a:t>
            </a:r>
            <a:r>
              <a:rPr lang="en-US" dirty="0" smtClean="0"/>
              <a:t> Khan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85800"/>
            <a:ext cx="84523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Receptors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Receptor’s Distribution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/>
            <a:r>
              <a:rPr lang="en-US" sz="2000" dirty="0" smtClean="0"/>
              <a:t>About 6-7 millions </a:t>
            </a:r>
            <a:r>
              <a:rPr lang="en-US" sz="2000" b="1" i="1" dirty="0" smtClean="0">
                <a:solidFill>
                  <a:schemeClr val="accent2"/>
                </a:solidFill>
              </a:rPr>
              <a:t>cones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dirty="0" smtClean="0"/>
              <a:t>for bright light vision called </a:t>
            </a:r>
            <a:r>
              <a:rPr lang="en-US" sz="2000" b="1" i="1" dirty="0" err="1" smtClean="0">
                <a:solidFill>
                  <a:schemeClr val="accent2"/>
                </a:solidFill>
              </a:rPr>
              <a:t>photopic</a:t>
            </a:r>
            <a:r>
              <a:rPr lang="en-US" sz="2000" dirty="0" smtClean="0"/>
              <a:t> </a:t>
            </a:r>
          </a:p>
          <a:p>
            <a:pPr marL="457200" indent="-457200"/>
            <a:r>
              <a:rPr lang="en-US" sz="2000" dirty="0" smtClean="0"/>
              <a:t>Density of cones is about 150,000 elements/mm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.</a:t>
            </a:r>
          </a:p>
          <a:p>
            <a:pPr marL="457200" indent="-457200"/>
            <a:r>
              <a:rPr lang="en-US" sz="2000" dirty="0" smtClean="0"/>
              <a:t>Cones involve in color vision.</a:t>
            </a:r>
          </a:p>
          <a:p>
            <a:pPr marL="457200" indent="-457200"/>
            <a:r>
              <a:rPr lang="en-US" sz="2000" dirty="0" smtClean="0"/>
              <a:t>Cones are concentrated in </a:t>
            </a:r>
            <a:r>
              <a:rPr lang="en-US" sz="2000" b="1" i="1" dirty="0" smtClean="0">
                <a:solidFill>
                  <a:schemeClr val="accent2"/>
                </a:solidFill>
              </a:rPr>
              <a:t>fovea</a:t>
            </a:r>
            <a:r>
              <a:rPr lang="en-US" sz="2000" dirty="0" smtClean="0"/>
              <a:t> about 1.5x1.5 mm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.</a:t>
            </a:r>
          </a:p>
          <a:p>
            <a:pPr marL="457200" indent="-457200"/>
            <a:r>
              <a:rPr lang="en-US" sz="2000" dirty="0" smtClean="0"/>
              <a:t>About 75-150 millions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b="1" i="1" dirty="0" smtClean="0">
                <a:solidFill>
                  <a:schemeClr val="accent2"/>
                </a:solidFill>
              </a:rPr>
              <a:t>rods</a:t>
            </a:r>
            <a:r>
              <a:rPr lang="en-US" sz="2000" dirty="0" smtClean="0"/>
              <a:t> for dim light vision called </a:t>
            </a:r>
            <a:r>
              <a:rPr lang="en-US" sz="2000" b="1" i="1" dirty="0" err="1" smtClean="0">
                <a:solidFill>
                  <a:schemeClr val="accent2"/>
                </a:solidFill>
              </a:rPr>
              <a:t>scotopic</a:t>
            </a:r>
            <a:endParaRPr lang="en-US" sz="2000" b="1" i="1" dirty="0" smtClean="0">
              <a:solidFill>
                <a:schemeClr val="accent2"/>
              </a:solidFill>
            </a:endParaRPr>
          </a:p>
          <a:p>
            <a:pPr marL="457200" indent="-457200"/>
            <a:r>
              <a:rPr lang="en-US" sz="2000" dirty="0" smtClean="0"/>
              <a:t>Rods are sensitive to low level of light and are not involved color vision.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 r="20561"/>
          <a:stretch>
            <a:fillRect/>
          </a:stretch>
        </p:blipFill>
        <p:spPr bwMode="auto">
          <a:xfrm>
            <a:off x="3504839" y="1219200"/>
            <a:ext cx="4800961" cy="278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265863" y="6308725"/>
            <a:ext cx="2725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dirty="0"/>
              <a:t>(Images from Rafael C. Gonzalez and Richard E. </a:t>
            </a:r>
          </a:p>
          <a:p>
            <a:r>
              <a:rPr lang="en-US" sz="1000" dirty="0"/>
              <a:t>Wood, Digital Image Processing, 2</a:t>
            </a:r>
            <a:r>
              <a:rPr lang="en-US" sz="1000" baseline="30000" dirty="0"/>
              <a:t>nd</a:t>
            </a:r>
            <a:r>
              <a:rPr lang="en-US" sz="1000" dirty="0"/>
              <a:t> Edition.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 l="18468"/>
          <a:stretch>
            <a:fillRect/>
          </a:stretch>
        </p:blipFill>
        <p:spPr bwMode="auto">
          <a:xfrm>
            <a:off x="3124200" y="4267200"/>
            <a:ext cx="5875219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53200" y="6264275"/>
            <a:ext cx="2057400" cy="365125"/>
          </a:xfrm>
          <a:noFill/>
        </p:spPr>
        <p:txBody>
          <a:bodyPr/>
          <a:lstStyle/>
          <a:p>
            <a:r>
              <a:rPr lang="en-US" dirty="0" smtClean="0"/>
              <a:t>Courtesy:  </a:t>
            </a:r>
            <a:r>
              <a:rPr lang="en-US" dirty="0" err="1" smtClean="0"/>
              <a:t>Sohaib</a:t>
            </a:r>
            <a:r>
              <a:rPr lang="en-US" dirty="0" smtClean="0"/>
              <a:t> Khan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85800"/>
            <a:ext cx="84523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600200"/>
            <a:ext cx="7839075" cy="4341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53200" y="6264275"/>
            <a:ext cx="2057400" cy="365125"/>
          </a:xfrm>
          <a:noFill/>
        </p:spPr>
        <p:txBody>
          <a:bodyPr/>
          <a:lstStyle/>
          <a:p>
            <a:r>
              <a:rPr lang="en-US" dirty="0" smtClean="0"/>
              <a:t>Courtesy:  </a:t>
            </a:r>
            <a:r>
              <a:rPr lang="en-US" dirty="0" err="1" smtClean="0"/>
              <a:t>Sohaib</a:t>
            </a:r>
            <a:r>
              <a:rPr lang="en-US" dirty="0" smtClean="0"/>
              <a:t> Khan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00100"/>
            <a:ext cx="822960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53200" y="6264275"/>
            <a:ext cx="2057400" cy="365125"/>
          </a:xfrm>
          <a:noFill/>
        </p:spPr>
        <p:txBody>
          <a:bodyPr/>
          <a:lstStyle/>
          <a:p>
            <a:r>
              <a:rPr lang="en-US" dirty="0" smtClean="0"/>
              <a:t>Courtesy:  </a:t>
            </a:r>
            <a:r>
              <a:rPr lang="en-US" dirty="0" err="1" smtClean="0"/>
              <a:t>Sohaib</a:t>
            </a:r>
            <a:r>
              <a:rPr lang="en-US" dirty="0" smtClean="0"/>
              <a:t> Khan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" y="452438"/>
            <a:ext cx="8801100" cy="5876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53200" y="6264275"/>
            <a:ext cx="2057400" cy="365125"/>
          </a:xfrm>
          <a:noFill/>
        </p:spPr>
        <p:txBody>
          <a:bodyPr/>
          <a:lstStyle/>
          <a:p>
            <a:r>
              <a:rPr lang="en-US" dirty="0" smtClean="0"/>
              <a:t>Courtesy:  </a:t>
            </a:r>
            <a:r>
              <a:rPr lang="en-US" dirty="0" err="1" smtClean="0"/>
              <a:t>Sohaib</a:t>
            </a:r>
            <a:r>
              <a:rPr lang="en-US" dirty="0" smtClean="0"/>
              <a:t> Khan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64" y="400051"/>
            <a:ext cx="8671374" cy="584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53200" y="6264275"/>
            <a:ext cx="2057400" cy="365125"/>
          </a:xfrm>
          <a:noFill/>
        </p:spPr>
        <p:txBody>
          <a:bodyPr/>
          <a:lstStyle/>
          <a:p>
            <a:r>
              <a:rPr lang="en-US" dirty="0" smtClean="0"/>
              <a:t>Courtesy:  </a:t>
            </a:r>
            <a:r>
              <a:rPr lang="en-US" dirty="0" err="1" smtClean="0"/>
              <a:t>Sohaib</a:t>
            </a:r>
            <a:r>
              <a:rPr lang="en-US" dirty="0" smtClean="0"/>
              <a:t> Khan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09600"/>
            <a:ext cx="7820025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53200" y="6264275"/>
            <a:ext cx="2057400" cy="365125"/>
          </a:xfrm>
          <a:noFill/>
        </p:spPr>
        <p:txBody>
          <a:bodyPr/>
          <a:lstStyle/>
          <a:p>
            <a:r>
              <a:rPr lang="en-US" dirty="0" smtClean="0"/>
              <a:t>Courtesy:  </a:t>
            </a:r>
            <a:r>
              <a:rPr lang="en-US" dirty="0" err="1" smtClean="0"/>
              <a:t>Sohaib</a:t>
            </a:r>
            <a:r>
              <a:rPr lang="en-US" dirty="0" smtClean="0"/>
              <a:t> Khan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533400"/>
            <a:ext cx="7677150" cy="551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53200" y="6264275"/>
            <a:ext cx="2057400" cy="365125"/>
          </a:xfrm>
          <a:noFill/>
        </p:spPr>
        <p:txBody>
          <a:bodyPr/>
          <a:lstStyle/>
          <a:p>
            <a:r>
              <a:rPr lang="en-US" dirty="0" smtClean="0"/>
              <a:t>Courtesy:  </a:t>
            </a:r>
            <a:r>
              <a:rPr lang="en-US" dirty="0" err="1" smtClean="0"/>
              <a:t>Sohaib</a:t>
            </a:r>
            <a:r>
              <a:rPr lang="en-US" dirty="0" smtClean="0"/>
              <a:t> Khan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81000"/>
            <a:ext cx="8210550" cy="57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53200" y="6264275"/>
            <a:ext cx="2057400" cy="365125"/>
          </a:xfrm>
          <a:noFill/>
        </p:spPr>
        <p:txBody>
          <a:bodyPr/>
          <a:lstStyle/>
          <a:p>
            <a:r>
              <a:rPr lang="en-US" dirty="0" smtClean="0"/>
              <a:t>Courtesy:  </a:t>
            </a:r>
            <a:r>
              <a:rPr lang="en-US" dirty="0" err="1" smtClean="0"/>
              <a:t>Sohaib</a:t>
            </a:r>
            <a:r>
              <a:rPr lang="en-US" dirty="0" smtClean="0"/>
              <a:t> Khan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81000"/>
            <a:ext cx="85344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53200" y="6264275"/>
            <a:ext cx="2057400" cy="365125"/>
          </a:xfrm>
          <a:noFill/>
        </p:spPr>
        <p:txBody>
          <a:bodyPr/>
          <a:lstStyle/>
          <a:p>
            <a:r>
              <a:rPr lang="en-US" dirty="0" smtClean="0"/>
              <a:t>Courtesy:  </a:t>
            </a:r>
            <a:r>
              <a:rPr lang="en-US" dirty="0" err="1" smtClean="0"/>
              <a:t>Sohaib</a:t>
            </a:r>
            <a:r>
              <a:rPr lang="en-US" dirty="0" smtClean="0"/>
              <a:t> Khan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975" y="304800"/>
            <a:ext cx="8782050" cy="584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53200" y="6264275"/>
            <a:ext cx="2057400" cy="365125"/>
          </a:xfrm>
          <a:noFill/>
        </p:spPr>
        <p:txBody>
          <a:bodyPr/>
          <a:lstStyle/>
          <a:p>
            <a:r>
              <a:rPr lang="en-US" dirty="0" smtClean="0"/>
              <a:t>Courtesy:  </a:t>
            </a:r>
            <a:r>
              <a:rPr lang="en-US" dirty="0" err="1" smtClean="0"/>
              <a:t>Sohaib</a:t>
            </a:r>
            <a:r>
              <a:rPr lang="en-US" dirty="0" smtClean="0"/>
              <a:t> Khan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075" y="353130"/>
            <a:ext cx="8391525" cy="5819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1" name="Picture 3"/>
          <p:cNvPicPr>
            <a:picLocks noChangeAspect="1" noChangeArrowheads="1"/>
          </p:cNvPicPr>
          <p:nvPr/>
        </p:nvPicPr>
        <p:blipFill>
          <a:blip r:embed="rId2" cstate="print"/>
          <a:srcRect l="19153"/>
          <a:stretch>
            <a:fillRect/>
          </a:stretch>
        </p:blipFill>
        <p:spPr bwMode="auto">
          <a:xfrm>
            <a:off x="533400" y="609600"/>
            <a:ext cx="551815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3200400" y="304800"/>
            <a:ext cx="27336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  <a:latin typeface="Arial" charset="0"/>
                <a:cs typeface="Arial" charset="0"/>
              </a:rPr>
              <a:t>Image Sensors</a:t>
            </a: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6629400" y="1371600"/>
            <a:ext cx="1817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/>
              <a:t>Single sensor</a:t>
            </a:r>
            <a:endParaRPr lang="th-TH" dirty="0"/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6629400" y="2514600"/>
            <a:ext cx="1597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Line sensor</a:t>
            </a:r>
            <a:endParaRPr lang="th-TH"/>
          </a:p>
        </p:txBody>
      </p:sp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6629400" y="4572000"/>
            <a:ext cx="1751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Array sensor</a:t>
            </a:r>
            <a:endParaRPr lang="th-TH"/>
          </a:p>
        </p:txBody>
      </p:sp>
      <p:sp>
        <p:nvSpPr>
          <p:cNvPr id="94216" name="Text Box 8"/>
          <p:cNvSpPr txBox="1">
            <a:spLocks noChangeArrowheads="1"/>
          </p:cNvSpPr>
          <p:nvPr/>
        </p:nvSpPr>
        <p:spPr bwMode="auto">
          <a:xfrm>
            <a:off x="6418263" y="6461125"/>
            <a:ext cx="2725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(Images from Rafael C. Gonzalez and Richard E. </a:t>
            </a:r>
          </a:p>
          <a:p>
            <a:r>
              <a:rPr lang="en-US" sz="1000"/>
              <a:t>Wood, Digital Image Processing, 2</a:t>
            </a:r>
            <a:r>
              <a:rPr lang="en-US" sz="1000" baseline="30000"/>
              <a:t>nd</a:t>
            </a:r>
            <a:r>
              <a:rPr lang="en-US" sz="1000"/>
              <a:t> Edition.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53200" y="6264275"/>
            <a:ext cx="2057400" cy="365125"/>
          </a:xfrm>
          <a:noFill/>
        </p:spPr>
        <p:txBody>
          <a:bodyPr/>
          <a:lstStyle/>
          <a:p>
            <a:r>
              <a:rPr lang="en-US" dirty="0" smtClean="0"/>
              <a:t>Courtesy:  </a:t>
            </a:r>
            <a:r>
              <a:rPr lang="en-US" dirty="0" err="1" smtClean="0"/>
              <a:t>Sohaib</a:t>
            </a:r>
            <a:r>
              <a:rPr lang="en-US" dirty="0" smtClean="0"/>
              <a:t> Khan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533400"/>
            <a:ext cx="7981950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53200" y="6264275"/>
            <a:ext cx="2057400" cy="365125"/>
          </a:xfrm>
          <a:noFill/>
        </p:spPr>
        <p:txBody>
          <a:bodyPr/>
          <a:lstStyle/>
          <a:p>
            <a:r>
              <a:rPr lang="en-US" dirty="0" smtClean="0"/>
              <a:t>Courtesy:  </a:t>
            </a:r>
            <a:r>
              <a:rPr lang="en-US" dirty="0" err="1" smtClean="0"/>
              <a:t>Sohaib</a:t>
            </a:r>
            <a:r>
              <a:rPr lang="en-US" dirty="0" smtClean="0"/>
              <a:t> Khan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820" y="304800"/>
            <a:ext cx="8568180" cy="573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53200" y="6264275"/>
            <a:ext cx="2057400" cy="365125"/>
          </a:xfrm>
          <a:noFill/>
        </p:spPr>
        <p:txBody>
          <a:bodyPr/>
          <a:lstStyle/>
          <a:p>
            <a:r>
              <a:rPr lang="en-US" dirty="0" smtClean="0"/>
              <a:t>Courtesy:  </a:t>
            </a:r>
            <a:r>
              <a:rPr lang="en-US" dirty="0" err="1" smtClean="0"/>
              <a:t>Sohaib</a:t>
            </a:r>
            <a:r>
              <a:rPr lang="en-US" dirty="0" smtClean="0"/>
              <a:t> Khan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225" y="457200"/>
            <a:ext cx="8486775" cy="5669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53200" y="6264275"/>
            <a:ext cx="2057400" cy="365125"/>
          </a:xfrm>
          <a:noFill/>
        </p:spPr>
        <p:txBody>
          <a:bodyPr/>
          <a:lstStyle/>
          <a:p>
            <a:r>
              <a:rPr lang="en-US" dirty="0" smtClean="0"/>
              <a:t>Courtesy:  </a:t>
            </a:r>
            <a:r>
              <a:rPr lang="en-US" dirty="0" err="1" smtClean="0"/>
              <a:t>Sohaib</a:t>
            </a:r>
            <a:r>
              <a:rPr lang="en-US" dirty="0" smtClean="0"/>
              <a:t> Khan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57200"/>
            <a:ext cx="83439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53200" y="6264275"/>
            <a:ext cx="2057400" cy="365125"/>
          </a:xfrm>
          <a:noFill/>
        </p:spPr>
        <p:txBody>
          <a:bodyPr/>
          <a:lstStyle/>
          <a:p>
            <a:r>
              <a:rPr lang="en-US" dirty="0" smtClean="0"/>
              <a:t>Courtesy:  </a:t>
            </a:r>
            <a:r>
              <a:rPr lang="en-US" dirty="0" err="1" smtClean="0"/>
              <a:t>Sohaib</a:t>
            </a:r>
            <a:r>
              <a:rPr lang="en-US" dirty="0" smtClean="0"/>
              <a:t> Khan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81000"/>
            <a:ext cx="7629525" cy="575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53200" y="6264275"/>
            <a:ext cx="2057400" cy="365125"/>
          </a:xfrm>
          <a:noFill/>
        </p:spPr>
        <p:txBody>
          <a:bodyPr/>
          <a:lstStyle/>
          <a:p>
            <a:r>
              <a:rPr lang="en-US" dirty="0" smtClean="0"/>
              <a:t>Courtesy:  </a:t>
            </a:r>
            <a:r>
              <a:rPr lang="en-US" dirty="0" err="1" smtClean="0"/>
              <a:t>Sohaib</a:t>
            </a:r>
            <a:r>
              <a:rPr lang="en-US" dirty="0" smtClean="0"/>
              <a:t> Khan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762000"/>
            <a:ext cx="824865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53200" y="6264275"/>
            <a:ext cx="2057400" cy="365125"/>
          </a:xfrm>
          <a:noFill/>
        </p:spPr>
        <p:txBody>
          <a:bodyPr/>
          <a:lstStyle/>
          <a:p>
            <a:r>
              <a:rPr lang="en-US" dirty="0" smtClean="0"/>
              <a:t>Courtesy:  </a:t>
            </a:r>
            <a:r>
              <a:rPr lang="en-US" dirty="0" err="1" smtClean="0"/>
              <a:t>Sohaib</a:t>
            </a:r>
            <a:r>
              <a:rPr lang="en-US" dirty="0" smtClean="0"/>
              <a:t> Khan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50" y="257175"/>
            <a:ext cx="6762750" cy="591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53200" y="6264275"/>
            <a:ext cx="2057400" cy="365125"/>
          </a:xfrm>
          <a:noFill/>
        </p:spPr>
        <p:txBody>
          <a:bodyPr/>
          <a:lstStyle/>
          <a:p>
            <a:r>
              <a:rPr lang="en-US" dirty="0" smtClean="0"/>
              <a:t>Courtesy:  </a:t>
            </a:r>
            <a:r>
              <a:rPr lang="en-US" dirty="0" err="1" smtClean="0"/>
              <a:t>Sohaib</a:t>
            </a:r>
            <a:r>
              <a:rPr lang="en-US" dirty="0" smtClean="0"/>
              <a:t> Khan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433389"/>
            <a:ext cx="8629995" cy="5662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53200" y="6264275"/>
            <a:ext cx="2057400" cy="365125"/>
          </a:xfrm>
          <a:noFill/>
        </p:spPr>
        <p:txBody>
          <a:bodyPr/>
          <a:lstStyle/>
          <a:p>
            <a:r>
              <a:rPr lang="en-US" dirty="0" smtClean="0"/>
              <a:t>Courtesy:  </a:t>
            </a:r>
            <a:r>
              <a:rPr lang="en-US" dirty="0" err="1" smtClean="0"/>
              <a:t>Sohaib</a:t>
            </a:r>
            <a:r>
              <a:rPr lang="en-US" dirty="0" smtClean="0"/>
              <a:t> Khan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85800"/>
            <a:ext cx="8625358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53200" y="6264275"/>
            <a:ext cx="2057400" cy="365125"/>
          </a:xfrm>
          <a:noFill/>
        </p:spPr>
        <p:txBody>
          <a:bodyPr/>
          <a:lstStyle/>
          <a:p>
            <a:r>
              <a:rPr lang="en-US" dirty="0" smtClean="0"/>
              <a:t>Courtesy:  </a:t>
            </a:r>
            <a:r>
              <a:rPr lang="en-US" dirty="0" err="1" smtClean="0"/>
              <a:t>Sohaib</a:t>
            </a:r>
            <a:r>
              <a:rPr lang="en-US" dirty="0" smtClean="0"/>
              <a:t> Khan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034" y="738188"/>
            <a:ext cx="8661214" cy="505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914400"/>
            <a:ext cx="8305800" cy="362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1976437" y="304800"/>
            <a:ext cx="465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  <a:latin typeface="Arial" charset="0"/>
                <a:cs typeface="Arial" charset="0"/>
              </a:rPr>
              <a:t>Image Sensors : Single Sensor</a:t>
            </a:r>
          </a:p>
        </p:txBody>
      </p:sp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6418263" y="6461125"/>
            <a:ext cx="2725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(Images from Rafael C. Gonzalez and Richard E. </a:t>
            </a:r>
          </a:p>
          <a:p>
            <a:r>
              <a:rPr lang="en-US" sz="1000"/>
              <a:t>Wood, Digital Image Processing, 2</a:t>
            </a:r>
            <a:r>
              <a:rPr lang="en-US" sz="1000" baseline="30000"/>
              <a:t>nd</a:t>
            </a:r>
            <a:r>
              <a:rPr lang="en-US" sz="1000"/>
              <a:t> Edition.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53200" y="6264275"/>
            <a:ext cx="2057400" cy="365125"/>
          </a:xfrm>
          <a:noFill/>
        </p:spPr>
        <p:txBody>
          <a:bodyPr/>
          <a:lstStyle/>
          <a:p>
            <a:r>
              <a:rPr lang="en-US" dirty="0" smtClean="0"/>
              <a:t>Courtesy:  </a:t>
            </a:r>
            <a:r>
              <a:rPr lang="en-US" dirty="0" err="1" smtClean="0"/>
              <a:t>Sohaib</a:t>
            </a:r>
            <a:r>
              <a:rPr lang="en-US" dirty="0" smtClean="0"/>
              <a:t> Khan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91" y="766763"/>
            <a:ext cx="8843309" cy="502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53200" y="6264275"/>
            <a:ext cx="2057400" cy="365125"/>
          </a:xfrm>
          <a:noFill/>
        </p:spPr>
        <p:txBody>
          <a:bodyPr/>
          <a:lstStyle/>
          <a:p>
            <a:r>
              <a:rPr lang="en-US" dirty="0" smtClean="0"/>
              <a:t>Courtesy:  </a:t>
            </a:r>
            <a:r>
              <a:rPr lang="en-US" dirty="0" err="1" smtClean="0"/>
              <a:t>Sohaib</a:t>
            </a:r>
            <a:r>
              <a:rPr lang="en-US" dirty="0" smtClean="0"/>
              <a:t> Khan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81468"/>
            <a:ext cx="7815262" cy="5638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/>
          <a:lstStyle/>
          <a:p>
            <a:r>
              <a:rPr lang="en-US" dirty="0" smtClean="0"/>
              <a:t>2-D Projective Transform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828800"/>
            <a:ext cx="7315200" cy="38862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Also Called 2-D </a:t>
            </a:r>
            <a:r>
              <a:rPr lang="en-US" dirty="0" err="1" smtClean="0"/>
              <a:t>Homography</a:t>
            </a:r>
            <a:endParaRPr lang="en-US" dirty="0" smtClean="0"/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Dof</a:t>
            </a:r>
            <a:r>
              <a:rPr lang="en-US" dirty="0" smtClean="0"/>
              <a:t>?</a:t>
            </a:r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Invariants? Lines map to lines!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Linear Transform?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514600" y="2626360"/>
          <a:ext cx="2514600" cy="1564640"/>
        </p:xfrm>
        <a:graphic>
          <a:graphicData uri="http://schemas.openxmlformats.org/presentationml/2006/ole">
            <p:oleObj spid="_x0000_s23554" name="Equation" r:id="rId3" imgW="1143000" imgH="7110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/>
          <a:lstStyle/>
          <a:p>
            <a:r>
              <a:rPr lang="en-US" dirty="0" smtClean="0"/>
              <a:t>Estimation of </a:t>
            </a:r>
            <a:r>
              <a:rPr lang="en-US" dirty="0" err="1" smtClean="0"/>
              <a:t>Homography</a:t>
            </a:r>
            <a:r>
              <a:rPr lang="en-US" dirty="0" smtClean="0"/>
              <a:t>: DLT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828800"/>
            <a:ext cx="7315200" cy="38862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Direct Linear Transform (4.1 MVG </a:t>
            </a:r>
            <a:r>
              <a:rPr lang="en-US" sz="2400" dirty="0" err="1" smtClean="0"/>
              <a:t>Hartly</a:t>
            </a:r>
            <a:r>
              <a:rPr lang="en-US" sz="2400" dirty="0" smtClean="0"/>
              <a:t> &amp; </a:t>
            </a:r>
            <a:r>
              <a:rPr lang="en-US" sz="2400" dirty="0" err="1" smtClean="0"/>
              <a:t>Zisserman</a:t>
            </a:r>
            <a:r>
              <a:rPr lang="en-US" sz="2400" dirty="0" smtClean="0"/>
              <a:t>)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251200" y="1549400"/>
          <a:ext cx="914400" cy="198438"/>
        </p:xfrm>
        <a:graphic>
          <a:graphicData uri="http://schemas.openxmlformats.org/presentationml/2006/ole">
            <p:oleObj spid="_x0000_s24583" name="Equation" r:id="rId3" imgW="914400" imgH="198720" progId="Equation.DSMT4">
              <p:embed/>
            </p:oleObj>
          </a:graphicData>
        </a:graphic>
      </p:graphicFrame>
      <p:pic>
        <p:nvPicPr>
          <p:cNvPr id="24586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2514600"/>
            <a:ext cx="12477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7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6800" y="3186113"/>
            <a:ext cx="19812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8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" y="3934215"/>
            <a:ext cx="8767763" cy="1933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/>
          <a:lstStyle/>
          <a:p>
            <a:r>
              <a:rPr lang="en-US" dirty="0" smtClean="0"/>
              <a:t>Estimation of </a:t>
            </a:r>
            <a:r>
              <a:rPr lang="en-US" dirty="0" err="1" smtClean="0"/>
              <a:t>Homography</a:t>
            </a:r>
            <a:r>
              <a:rPr lang="en-US" dirty="0" smtClean="0"/>
              <a:t>: DLT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828800"/>
            <a:ext cx="7315200" cy="38862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Direct Linear Transform (4.1 MVG </a:t>
            </a:r>
            <a:r>
              <a:rPr lang="en-US" sz="2400" dirty="0" err="1" smtClean="0"/>
              <a:t>Hartly</a:t>
            </a:r>
            <a:r>
              <a:rPr lang="en-US" sz="2400" dirty="0" smtClean="0"/>
              <a:t> &amp; </a:t>
            </a:r>
            <a:r>
              <a:rPr lang="en-US" sz="2400" dirty="0" err="1" smtClean="0"/>
              <a:t>Zisserman</a:t>
            </a:r>
            <a:r>
              <a:rPr lang="en-US" sz="2400" dirty="0" smtClean="0"/>
              <a:t>)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251200" y="1549400"/>
          <a:ext cx="914400" cy="198438"/>
        </p:xfrm>
        <a:graphic>
          <a:graphicData uri="http://schemas.openxmlformats.org/presentationml/2006/ole">
            <p:oleObj spid="_x0000_s25602" name="Equation" r:id="rId3" imgW="914400" imgH="198720" progId="Equation.DSMT4">
              <p:embed/>
            </p:oleObj>
          </a:graphicData>
        </a:graphic>
      </p:graphicFrame>
      <p:pic>
        <p:nvPicPr>
          <p:cNvPr id="24588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2286000"/>
            <a:ext cx="8767763" cy="1933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6225" y="4114800"/>
            <a:ext cx="336776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0" y="4314825"/>
            <a:ext cx="458152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200" y="5676900"/>
            <a:ext cx="47529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/>
          <a:lstStyle/>
          <a:p>
            <a:r>
              <a:rPr lang="en-US" dirty="0" smtClean="0"/>
              <a:t>Estimation of </a:t>
            </a:r>
            <a:r>
              <a:rPr lang="en-US" dirty="0" err="1" smtClean="0"/>
              <a:t>Homography</a:t>
            </a:r>
            <a:r>
              <a:rPr lang="en-US" dirty="0" smtClean="0"/>
              <a:t>: DLT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828800"/>
            <a:ext cx="7315200" cy="38862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Direct Linear Transform (4.1 MVG </a:t>
            </a:r>
            <a:r>
              <a:rPr lang="en-US" sz="2400" dirty="0" err="1" smtClean="0"/>
              <a:t>Hartly</a:t>
            </a:r>
            <a:r>
              <a:rPr lang="en-US" sz="2400" dirty="0" smtClean="0"/>
              <a:t> &amp; </a:t>
            </a:r>
            <a:r>
              <a:rPr lang="en-US" sz="2400" dirty="0" err="1" smtClean="0"/>
              <a:t>Zisserman</a:t>
            </a:r>
            <a:r>
              <a:rPr lang="en-US" sz="2400" dirty="0" smtClean="0"/>
              <a:t>)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251200" y="1549400"/>
          <a:ext cx="914400" cy="198438"/>
        </p:xfrm>
        <a:graphic>
          <a:graphicData uri="http://schemas.openxmlformats.org/presentationml/2006/ole">
            <p:oleObj spid="_x0000_s26626" name="Equation" r:id="rId3" imgW="914400" imgH="198720" progId="Equation.DSMT4">
              <p:embed/>
            </p:oleObj>
          </a:graphicData>
        </a:graphic>
      </p:graphicFrame>
      <p:pic>
        <p:nvPicPr>
          <p:cNvPr id="24588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2286000"/>
            <a:ext cx="8767763" cy="1933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399" y="4505325"/>
            <a:ext cx="891523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/>
          <a:lstStyle/>
          <a:p>
            <a:r>
              <a:rPr lang="en-US" dirty="0" smtClean="0"/>
              <a:t>Estimation of </a:t>
            </a:r>
            <a:r>
              <a:rPr lang="en-US" dirty="0" err="1" smtClean="0"/>
              <a:t>Homography</a:t>
            </a:r>
            <a:r>
              <a:rPr lang="en-US" dirty="0" smtClean="0"/>
              <a:t>: DLT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828800"/>
            <a:ext cx="7315200" cy="38862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Direct Linear Transform (4.1 MVG </a:t>
            </a:r>
            <a:r>
              <a:rPr lang="en-US" sz="2400" dirty="0" err="1" smtClean="0"/>
              <a:t>Hartly</a:t>
            </a:r>
            <a:r>
              <a:rPr lang="en-US" sz="2400" dirty="0" smtClean="0"/>
              <a:t> &amp; </a:t>
            </a:r>
            <a:r>
              <a:rPr lang="en-US" sz="2400" dirty="0" err="1" smtClean="0"/>
              <a:t>Zisserman</a:t>
            </a:r>
            <a:r>
              <a:rPr lang="en-US" sz="2400" dirty="0" smtClean="0"/>
              <a:t>)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251200" y="1549400"/>
          <a:ext cx="914400" cy="198438"/>
        </p:xfrm>
        <a:graphic>
          <a:graphicData uri="http://schemas.openxmlformats.org/presentationml/2006/ole">
            <p:oleObj spid="_x0000_s27650" name="Equation" r:id="rId3" imgW="914400" imgH="198720" progId="Equation.DSMT4">
              <p:embed/>
            </p:oleObj>
          </a:graphicData>
        </a:graphic>
      </p:graphicFrame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399" y="2362200"/>
            <a:ext cx="891523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0700" y="4895850"/>
            <a:ext cx="651510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" y="4267200"/>
            <a:ext cx="22383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/>
          <a:lstStyle/>
          <a:p>
            <a:r>
              <a:rPr lang="en-US" dirty="0" smtClean="0"/>
              <a:t>Estimation of </a:t>
            </a:r>
            <a:r>
              <a:rPr lang="en-US" dirty="0" err="1" smtClean="0"/>
              <a:t>Homography</a:t>
            </a:r>
            <a:r>
              <a:rPr lang="en-US" dirty="0" smtClean="0"/>
              <a:t>: DLT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828800"/>
            <a:ext cx="7315200" cy="38862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Direct Linear Transform (4.1 MVG </a:t>
            </a:r>
            <a:r>
              <a:rPr lang="en-US" sz="2400" dirty="0" err="1" smtClean="0"/>
              <a:t>Hartly</a:t>
            </a:r>
            <a:r>
              <a:rPr lang="en-US" sz="2400" dirty="0" smtClean="0"/>
              <a:t> &amp; </a:t>
            </a:r>
            <a:r>
              <a:rPr lang="en-US" sz="2400" dirty="0" err="1" smtClean="0"/>
              <a:t>Zisserman</a:t>
            </a:r>
            <a:r>
              <a:rPr lang="en-US" sz="2400" dirty="0" smtClean="0"/>
              <a:t>)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251200" y="1549400"/>
          <a:ext cx="914400" cy="198438"/>
        </p:xfrm>
        <a:graphic>
          <a:graphicData uri="http://schemas.openxmlformats.org/presentationml/2006/ole">
            <p:oleObj spid="_x0000_s28674" name="Equation" r:id="rId3" imgW="914400" imgH="198720" progId="Equation.DSMT4">
              <p:embed/>
            </p:oleObj>
          </a:graphicData>
        </a:graphic>
      </p:graphicFrame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2209800"/>
            <a:ext cx="651510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63007" y="3962400"/>
            <a:ext cx="288387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19200" y="4972050"/>
            <a:ext cx="622935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/>
          <a:lstStyle/>
          <a:p>
            <a:r>
              <a:rPr lang="en-US" dirty="0" smtClean="0"/>
              <a:t>Estimation of </a:t>
            </a:r>
            <a:r>
              <a:rPr lang="en-US" dirty="0" err="1" smtClean="0"/>
              <a:t>Homography</a:t>
            </a:r>
            <a:r>
              <a:rPr lang="en-US" dirty="0" smtClean="0"/>
              <a:t>: DLT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828800"/>
            <a:ext cx="7696200" cy="44196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400" dirty="0" smtClean="0"/>
              <a:t>Direct Linear Transform (4.1 MVG </a:t>
            </a:r>
            <a:r>
              <a:rPr lang="en-US" sz="2400" dirty="0" err="1" smtClean="0"/>
              <a:t>Hartly</a:t>
            </a:r>
            <a:r>
              <a:rPr lang="en-US" sz="2400" dirty="0" smtClean="0"/>
              <a:t> &amp; </a:t>
            </a:r>
            <a:r>
              <a:rPr lang="en-US" sz="2400" dirty="0" err="1" smtClean="0"/>
              <a:t>Zisserman</a:t>
            </a:r>
            <a:r>
              <a:rPr lang="en-US" sz="2400" dirty="0" smtClean="0"/>
              <a:t>)</a:t>
            </a:r>
          </a:p>
          <a:p>
            <a:pPr algn="l"/>
            <a:endParaRPr lang="en-US" sz="2400" dirty="0" smtClean="0"/>
          </a:p>
          <a:p>
            <a:pPr algn="l"/>
            <a:endParaRPr lang="en-US" sz="2400" dirty="0" smtClean="0"/>
          </a:p>
          <a:p>
            <a:pPr algn="l"/>
            <a:endParaRPr lang="en-US" sz="2400" dirty="0" smtClean="0"/>
          </a:p>
          <a:p>
            <a:pPr algn="l"/>
            <a:endParaRPr lang="en-US" sz="2400" dirty="0" smtClean="0"/>
          </a:p>
          <a:p>
            <a:pPr algn="l"/>
            <a:endParaRPr lang="en-US" sz="2400" dirty="0" smtClean="0"/>
          </a:p>
          <a:p>
            <a:pPr algn="l"/>
            <a:endParaRPr lang="en-US" sz="2400" dirty="0" smtClean="0"/>
          </a:p>
          <a:p>
            <a:pPr algn="l"/>
            <a:r>
              <a:rPr lang="en-US" sz="2400" dirty="0" smtClean="0"/>
              <a:t> 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/>
              <a:t> How many correspondences?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/>
              <a:t> A is rank deficient!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/>
              <a:t> Null Space of A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/>
              <a:t> Invertibilty of H?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/>
              <a:t> Over determined system </a:t>
            </a:r>
            <a:r>
              <a:rPr lang="en-US" sz="2400" smtClean="0"/>
              <a:t>in the </a:t>
            </a:r>
            <a:r>
              <a:rPr lang="en-US" sz="2400" dirty="0" smtClean="0"/>
              <a:t>existence of noisy markings?</a:t>
            </a:r>
          </a:p>
          <a:p>
            <a:pPr algn="l">
              <a:buFont typeface="Arial" pitchFamily="34" charset="0"/>
              <a:buChar char="•"/>
            </a:pPr>
            <a:endParaRPr lang="en-US" sz="2400" dirty="0" smtClean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251200" y="1549400"/>
          <a:ext cx="914400" cy="198438"/>
        </p:xfrm>
        <a:graphic>
          <a:graphicData uri="http://schemas.openxmlformats.org/presentationml/2006/ole">
            <p:oleObj spid="_x0000_s29698" name="Equation" r:id="rId3" imgW="914400" imgH="198720" progId="Equation.DSMT4">
              <p:embed/>
            </p:oleObj>
          </a:graphicData>
        </a:graphic>
      </p:graphicFrame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2209800"/>
            <a:ext cx="288387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19200" y="2971800"/>
            <a:ext cx="622935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/>
          <a:lstStyle/>
          <a:p>
            <a:r>
              <a:rPr lang="en-US" dirty="0" smtClean="0"/>
              <a:t>Projective Warping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828800"/>
            <a:ext cx="7696200" cy="44196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See : Home Work 1</a:t>
            </a:r>
          </a:p>
          <a:p>
            <a:pPr algn="l"/>
            <a:endParaRPr lang="en-US" sz="2400" dirty="0" smtClean="0"/>
          </a:p>
          <a:p>
            <a:pPr algn="l"/>
            <a:endParaRPr lang="en-US" sz="2400" dirty="0" smtClean="0"/>
          </a:p>
          <a:p>
            <a:pPr algn="l"/>
            <a:r>
              <a:rPr lang="en-US" sz="2400" dirty="0" smtClean="0"/>
              <a:t> </a:t>
            </a:r>
          </a:p>
          <a:p>
            <a:pPr algn="l"/>
            <a:endParaRPr lang="en-US" sz="2400" dirty="0" smtClean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251200" y="1549400"/>
          <a:ext cx="914400" cy="198438"/>
        </p:xfrm>
        <a:graphic>
          <a:graphicData uri="http://schemas.openxmlformats.org/presentationml/2006/ole">
            <p:oleObj spid="_x0000_s30722" name="Equation" r:id="rId3" imgW="914400" imgH="19872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9" name="Picture 1027"/>
          <p:cNvPicPr>
            <a:picLocks noChangeAspect="1" noChangeArrowheads="1"/>
          </p:cNvPicPr>
          <p:nvPr/>
        </p:nvPicPr>
        <p:blipFill>
          <a:blip r:embed="rId2" cstate="print"/>
          <a:srcRect b="12021"/>
          <a:stretch>
            <a:fillRect/>
          </a:stretch>
        </p:blipFill>
        <p:spPr bwMode="auto">
          <a:xfrm>
            <a:off x="304800" y="685800"/>
            <a:ext cx="8153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6260" name="Text Box 1028"/>
          <p:cNvSpPr txBox="1">
            <a:spLocks noChangeArrowheads="1"/>
          </p:cNvSpPr>
          <p:nvPr/>
        </p:nvSpPr>
        <p:spPr bwMode="auto">
          <a:xfrm>
            <a:off x="2035175" y="304800"/>
            <a:ext cx="4365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  <a:latin typeface="Arial" charset="0"/>
                <a:cs typeface="Arial" charset="0"/>
              </a:rPr>
              <a:t>Image Sensors : Line Sensor</a:t>
            </a:r>
          </a:p>
        </p:txBody>
      </p:sp>
      <p:pic>
        <p:nvPicPr>
          <p:cNvPr id="96261" name="Picture 1029" descr="fingerprintlinesens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4191000"/>
            <a:ext cx="1371600" cy="1371600"/>
          </a:xfrm>
          <a:prstGeom prst="rect">
            <a:avLst/>
          </a:prstGeom>
          <a:noFill/>
        </p:spPr>
      </p:pic>
      <p:sp>
        <p:nvSpPr>
          <p:cNvPr id="96262" name="Text Box 1030"/>
          <p:cNvSpPr txBox="1">
            <a:spLocks noChangeArrowheads="1"/>
          </p:cNvSpPr>
          <p:nvPr/>
        </p:nvSpPr>
        <p:spPr bwMode="auto">
          <a:xfrm>
            <a:off x="304800" y="5638800"/>
            <a:ext cx="2733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Fingerprint sweep sensor</a:t>
            </a:r>
            <a:endParaRPr lang="th-TH" sz="2000"/>
          </a:p>
        </p:txBody>
      </p:sp>
      <p:sp>
        <p:nvSpPr>
          <p:cNvPr id="96263" name="Text Box 1031"/>
          <p:cNvSpPr txBox="1">
            <a:spLocks noChangeArrowheads="1"/>
          </p:cNvSpPr>
          <p:nvPr/>
        </p:nvSpPr>
        <p:spPr bwMode="auto">
          <a:xfrm>
            <a:off x="4343400" y="6019800"/>
            <a:ext cx="3686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Computerized Axial Tomography </a:t>
            </a:r>
            <a:endParaRPr lang="th-TH" sz="2000"/>
          </a:p>
        </p:txBody>
      </p:sp>
      <p:sp>
        <p:nvSpPr>
          <p:cNvPr id="96264" name="Text Box 1032"/>
          <p:cNvSpPr txBox="1">
            <a:spLocks noChangeArrowheads="1"/>
          </p:cNvSpPr>
          <p:nvPr/>
        </p:nvSpPr>
        <p:spPr bwMode="auto">
          <a:xfrm>
            <a:off x="6418263" y="6461125"/>
            <a:ext cx="2725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(Images from Rafael C. Gonzalez and Richard E. </a:t>
            </a:r>
          </a:p>
          <a:p>
            <a:r>
              <a:rPr lang="en-US" sz="1000"/>
              <a:t>Wood, Digital Image Processing, 2</a:t>
            </a:r>
            <a:r>
              <a:rPr lang="en-US" sz="1000" baseline="30000"/>
              <a:t>nd</a:t>
            </a:r>
            <a:r>
              <a:rPr lang="en-US" sz="1000"/>
              <a:t> Edition.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Acquisition: CCD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b="16797"/>
          <a:stretch>
            <a:fillRect/>
          </a:stretch>
        </p:blipFill>
        <p:spPr bwMode="auto">
          <a:xfrm>
            <a:off x="838200" y="1740504"/>
            <a:ext cx="7391399" cy="428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096000" y="6232525"/>
            <a:ext cx="2725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dirty="0"/>
              <a:t>(Images from Rafael C. Gonzalez and Richard E. </a:t>
            </a:r>
          </a:p>
          <a:p>
            <a:r>
              <a:rPr lang="en-US" sz="1000" dirty="0"/>
              <a:t>Wood, Digital Image Processing, 2</a:t>
            </a:r>
            <a:r>
              <a:rPr lang="en-US" sz="1000" baseline="30000" dirty="0"/>
              <a:t>nd</a:t>
            </a:r>
            <a:r>
              <a:rPr lang="en-US" sz="1000" dirty="0"/>
              <a:t> Edition.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9563" y="609600"/>
            <a:ext cx="5983287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3174434" y="164068"/>
            <a:ext cx="389080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Image Sampling and Quantization</a:t>
            </a:r>
          </a:p>
          <a:p>
            <a:endParaRPr lang="en-US" b="1" i="1" dirty="0">
              <a:solidFill>
                <a:schemeClr val="accent2"/>
              </a:solidFill>
              <a:latin typeface="Arial" charset="0"/>
              <a:cs typeface="Arial" charset="0"/>
            </a:endParaRPr>
          </a:p>
        </p:txBody>
      </p:sp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6418263" y="5943600"/>
            <a:ext cx="2725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(Images from Rafael C. Gonzalez and Richard E. </a:t>
            </a:r>
          </a:p>
          <a:p>
            <a:r>
              <a:rPr lang="en-US" sz="1000"/>
              <a:t>Wood, Digital Image Processing, 2</a:t>
            </a:r>
            <a:r>
              <a:rPr lang="en-US" sz="1000" baseline="30000"/>
              <a:t>nd</a:t>
            </a:r>
            <a:r>
              <a:rPr lang="en-US" sz="1000"/>
              <a:t> Edition.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1" name="Picture 102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5900" y="838200"/>
            <a:ext cx="6172200" cy="443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332" name="Text Box 1028"/>
          <p:cNvSpPr txBox="1">
            <a:spLocks noChangeArrowheads="1"/>
          </p:cNvSpPr>
          <p:nvPr/>
        </p:nvSpPr>
        <p:spPr bwMode="auto">
          <a:xfrm>
            <a:off x="2319337" y="152400"/>
            <a:ext cx="5072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  <a:latin typeface="Arial" charset="0"/>
                <a:cs typeface="Arial" charset="0"/>
              </a:rPr>
              <a:t>Image Sampling and Quantization</a:t>
            </a:r>
          </a:p>
        </p:txBody>
      </p:sp>
      <p:sp>
        <p:nvSpPr>
          <p:cNvPr id="99334" name="Text Box 1030"/>
          <p:cNvSpPr txBox="1">
            <a:spLocks noChangeArrowheads="1"/>
          </p:cNvSpPr>
          <p:nvPr/>
        </p:nvSpPr>
        <p:spPr bwMode="auto">
          <a:xfrm>
            <a:off x="241300" y="5410200"/>
            <a:ext cx="204466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chemeClr val="accent2"/>
                </a:solidFill>
              </a:rPr>
              <a:t>Spatial </a:t>
            </a:r>
            <a:r>
              <a:rPr lang="en-US" b="1" dirty="0">
                <a:solidFill>
                  <a:schemeClr val="accent2"/>
                </a:solidFill>
              </a:rPr>
              <a:t>resolution </a:t>
            </a:r>
            <a:endParaRPr lang="en-US" b="1" dirty="0" smtClean="0">
              <a:solidFill>
                <a:schemeClr val="accent2"/>
              </a:solidFill>
            </a:endParaRPr>
          </a:p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chemeClr val="accent2"/>
                </a:solidFill>
              </a:rPr>
              <a:t>Intensity resolution</a:t>
            </a:r>
            <a:endParaRPr lang="th-TH" dirty="0"/>
          </a:p>
        </p:txBody>
      </p:sp>
      <p:sp>
        <p:nvSpPr>
          <p:cNvPr id="99335" name="Text Box 1031"/>
          <p:cNvSpPr txBox="1">
            <a:spLocks noChangeArrowheads="1"/>
          </p:cNvSpPr>
          <p:nvPr/>
        </p:nvSpPr>
        <p:spPr bwMode="auto">
          <a:xfrm>
            <a:off x="6418263" y="6461125"/>
            <a:ext cx="2725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(Images from Rafael C. Gonzalez and Richard E. </a:t>
            </a:r>
          </a:p>
          <a:p>
            <a:r>
              <a:rPr lang="en-US" sz="1000"/>
              <a:t>Wood, Digital Image Processing, 2</a:t>
            </a:r>
            <a:r>
              <a:rPr lang="en-US" sz="1000" baseline="30000"/>
              <a:t>nd</a:t>
            </a:r>
            <a:r>
              <a:rPr lang="en-US" sz="1000"/>
              <a:t> Edition.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719</Words>
  <Application>Microsoft Office PowerPoint</Application>
  <PresentationFormat>On-screen Show (4:3)</PresentationFormat>
  <Paragraphs>138</Paragraphs>
  <Slides>59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1" baseType="lpstr">
      <vt:lpstr>Office Theme</vt:lpstr>
      <vt:lpstr>Equation</vt:lpstr>
      <vt:lpstr>Human Eye</vt:lpstr>
      <vt:lpstr>Human Eye</vt:lpstr>
      <vt:lpstr>Receptors</vt:lpstr>
      <vt:lpstr>Slide 4</vt:lpstr>
      <vt:lpstr>Slide 5</vt:lpstr>
      <vt:lpstr>Slide 6</vt:lpstr>
      <vt:lpstr>Image Acquisition: CCD Array</vt:lpstr>
      <vt:lpstr>Slide 8</vt:lpstr>
      <vt:lpstr>Slide 9</vt:lpstr>
      <vt:lpstr>Slide 10</vt:lpstr>
      <vt:lpstr>Slide 11</vt:lpstr>
      <vt:lpstr>Representing Digital Images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2-D Projective Transform</vt:lpstr>
      <vt:lpstr>Estimation of Homography: DLT</vt:lpstr>
      <vt:lpstr>Estimation of Homography: DLT</vt:lpstr>
      <vt:lpstr>Estimation of Homography: DLT</vt:lpstr>
      <vt:lpstr>Estimation of Homography: DLT</vt:lpstr>
      <vt:lpstr>Estimation of Homography: DLT</vt:lpstr>
      <vt:lpstr>Estimation of Homography: DLT</vt:lpstr>
      <vt:lpstr>Projective Warping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Eye</dc:title>
  <dc:creator>KASHIF</dc:creator>
  <cp:lastModifiedBy>KASHIF</cp:lastModifiedBy>
  <cp:revision>97</cp:revision>
  <dcterms:created xsi:type="dcterms:W3CDTF">2006-08-16T00:00:00Z</dcterms:created>
  <dcterms:modified xsi:type="dcterms:W3CDTF">2012-10-24T08:54:54Z</dcterms:modified>
</cp:coreProperties>
</file>