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6" r:id="rId14"/>
    <p:sldId id="266" r:id="rId15"/>
    <p:sldId id="297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94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4" r:id="rId35"/>
    <p:sldId id="286" r:id="rId36"/>
    <p:sldId id="287" r:id="rId37"/>
    <p:sldId id="289" r:id="rId38"/>
    <p:sldId id="290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We will consider only the (representation of ) objects that are actually array of real numbers, some times called “</a:t>
            </a:r>
            <a:r>
              <a:rPr lang="en-US" b="1" i="1" dirty="0" smtClean="0"/>
              <a:t>real vectors</a:t>
            </a:r>
            <a:r>
              <a:rPr lang="en-US" dirty="0" smtClean="0"/>
              <a:t>”.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There are billions and billions of objects that are not “real-vectors”, however, we will focus today only on “real-vectors”.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If you see a point with k-coordinates, what will be the dimension of the space that it will belong to?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Remember each coordinate is the amount of the corresponding ingredient!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Subspace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 importance of the null-vector!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Line is a set!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Plane is a set!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 above sets are spaces only if they contain null-vector!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Colum Space of a matrix?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 space spanned by the columns of a matrix (independent columns?)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What do you think about Row Space of a matrix?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b</a:t>
            </a:r>
            <a:r>
              <a:rPr lang="en-US" b="1" dirty="0" smtClean="0"/>
              <a:t> belongs to what?</a:t>
            </a:r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1743" y="2362200"/>
          <a:ext cx="2928257" cy="1033880"/>
        </p:xfrm>
        <a:graphic>
          <a:graphicData uri="http://schemas.openxmlformats.org/presentationml/2006/ole">
            <p:oleObj spid="_x0000_s1026" name="Equation" r:id="rId3" imgW="444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b</a:t>
            </a:r>
            <a:r>
              <a:rPr lang="en-US" b="1" dirty="0" smtClean="0"/>
              <a:t> belongs to what?</a:t>
            </a:r>
          </a:p>
          <a:p>
            <a:pPr algn="l"/>
            <a:r>
              <a:rPr lang="en-US" b="1" dirty="0" smtClean="0"/>
              <a:t>b belongs to the column space of A,</a:t>
            </a:r>
          </a:p>
          <a:p>
            <a:pPr algn="l"/>
            <a:r>
              <a:rPr lang="en-US" b="1" dirty="0" smtClean="0"/>
              <a:t>When does the above system become consistent, regardless of the choice of b?</a:t>
            </a:r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1743" y="2362200"/>
          <a:ext cx="2928257" cy="1033880"/>
        </p:xfrm>
        <a:graphic>
          <a:graphicData uri="http://schemas.openxmlformats.org/presentationml/2006/ole">
            <p:oleObj spid="_x0000_s49154" name="Equation" r:id="rId3" imgW="444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sz="2800" b="1" dirty="0" smtClean="0"/>
              <a:t>Convince your self that the above system is always consistent, regardless of the choice of A,</a:t>
            </a:r>
          </a:p>
          <a:p>
            <a:pPr algn="l"/>
            <a:r>
              <a:rPr lang="en-US" sz="2800" b="1" dirty="0" smtClean="0"/>
              <a:t>The set of all “x” that satisfy the above constraint, is a space, why?</a:t>
            </a:r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1743" y="2362200"/>
          <a:ext cx="2928257" cy="1033880"/>
        </p:xfrm>
        <a:graphic>
          <a:graphicData uri="http://schemas.openxmlformats.org/presentationml/2006/ole">
            <p:oleObj spid="_x0000_s23554" name="Equation" r:id="rId3" imgW="444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Convince your self that the above system is always consistent, regardless of the choice of A,</a:t>
            </a:r>
          </a:p>
          <a:p>
            <a:pPr algn="l"/>
            <a:r>
              <a:rPr lang="en-US" b="1" dirty="0" smtClean="0"/>
              <a:t>The set of all “x” that satisfy the above constraint, is a space, why?</a:t>
            </a:r>
          </a:p>
          <a:p>
            <a:pPr algn="l"/>
            <a:r>
              <a:rPr lang="en-US" b="1" dirty="0" smtClean="0"/>
              <a:t>That space is called Null Space. </a:t>
            </a:r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1743" y="2362200"/>
          <a:ext cx="2928257" cy="1033880"/>
        </p:xfrm>
        <a:graphic>
          <a:graphicData uri="http://schemas.openxmlformats.org/presentationml/2006/ole">
            <p:oleObj spid="_x0000_s50178" name="Equation" r:id="rId3" imgW="444240" imgH="1774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9700" y="4953000"/>
          <a:ext cx="3238500" cy="762000"/>
        </p:xfrm>
        <a:graphic>
          <a:graphicData uri="http://schemas.openxmlformats.org/presentationml/2006/ole">
            <p:oleObj spid="_x0000_s50179" name="Equation" r:id="rId4" imgW="1079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Linear independence of the columns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Invertibility</a:t>
            </a:r>
            <a:r>
              <a:rPr lang="en-US" b="1" dirty="0" smtClean="0"/>
              <a:t> of a matrix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Uniqueness of the solution of Ax = b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Dimension of the column space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Rank of a matrix</a:t>
            </a:r>
          </a:p>
          <a:p>
            <a:pPr algn="l"/>
            <a:r>
              <a:rPr lang="en-US" b="1" dirty="0" smtClean="0"/>
              <a:t>We are talking about the same concept with different names, the concept is “Linear independence”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Rank(AB) = min(Rank(A),Rank(B))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Det</a:t>
            </a:r>
            <a:r>
              <a:rPr lang="en-US" b="1" dirty="0" smtClean="0"/>
              <a:t>(AB) = </a:t>
            </a:r>
            <a:r>
              <a:rPr lang="en-US" b="1" dirty="0" err="1" smtClean="0"/>
              <a:t>Det</a:t>
            </a:r>
            <a:r>
              <a:rPr lang="en-US" b="1" dirty="0" smtClean="0"/>
              <a:t>(A)</a:t>
            </a:r>
            <a:r>
              <a:rPr lang="en-US" b="1" dirty="0" err="1" smtClean="0"/>
              <a:t>Det</a:t>
            </a:r>
            <a:r>
              <a:rPr lang="en-US" b="1" dirty="0" smtClean="0"/>
              <a:t>(B)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Invertibility</a:t>
            </a:r>
            <a:r>
              <a:rPr lang="en-US" b="1" dirty="0" smtClean="0"/>
              <a:t> of AB?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Transforms, Functions, Mappings, Converters, they are all “synonyms”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Let us Focus on the word “Transform”!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There are a billions and billions of transforms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Some of them are linear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Some of them are invertible  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Some are linear as well as invertible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What is a linear Function/Transform?</a:t>
            </a:r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Remember Linear Combination?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Try to relate it with Linear Transform!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T</a:t>
            </a:r>
            <a:r>
              <a:rPr lang="en-US" sz="3600" b="1" i="1" dirty="0" smtClean="0">
                <a:solidFill>
                  <a:srgbClr val="FF0000"/>
                </a:solidFill>
              </a:rPr>
              <a:t>ransformation is linear,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iff</a:t>
            </a:r>
            <a:r>
              <a:rPr lang="en-US" sz="3600" b="1" i="1" dirty="0" smtClean="0">
                <a:solidFill>
                  <a:srgbClr val="FF0000"/>
                </a:solidFill>
              </a:rPr>
              <a:t> there always exists a matrix that when multiplied with input point, generates the output point.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2971800"/>
          <a:ext cx="5943600" cy="609600"/>
        </p:xfrm>
        <a:graphic>
          <a:graphicData uri="http://schemas.openxmlformats.org/presentationml/2006/ole">
            <p:oleObj spid="_x0000_s25602" name="Equation" r:id="rId3" imgW="19936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A point is also an array of real numbers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So, by our definition, a point is a vector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What is a position vector?</a:t>
            </a:r>
            <a:endParaRPr lang="en-US" b="1" i="1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For every point there is a position vector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For every position vector there is a point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Can you draw a vector that is not a position vector?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 For Linear Transforms!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This is a big result!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Cascading linear transforms means matrix multiplications!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Check the inverse of the matrix and find whether the linear transform is invertible or not</a:t>
            </a:r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7925" y="2971800"/>
          <a:ext cx="7204075" cy="928225"/>
        </p:xfrm>
        <a:graphic>
          <a:graphicData uri="http://schemas.openxmlformats.org/presentationml/2006/ole">
            <p:oleObj spid="_x0000_s26626" name="Equation" r:id="rId3" imgW="17650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Examples of linear Transforms in 2-D,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Scaling, 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Is the above transformation always invertible?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3505200"/>
          <a:ext cx="5676900" cy="1371600"/>
        </p:xfrm>
        <a:graphic>
          <a:graphicData uri="http://schemas.openxmlformats.org/presentationml/2006/ole">
            <p:oleObj spid="_x0000_s27651" name="Equation" r:id="rId3" imgW="18921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Examples of linear Transforms in 2-D,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Shear in X, 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Is the above transformation always invertible?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3429000"/>
          <a:ext cx="6019800" cy="1371600"/>
        </p:xfrm>
        <a:graphic>
          <a:graphicData uri="http://schemas.openxmlformats.org/presentationml/2006/ole">
            <p:oleObj spid="_x0000_s28674" name="Equation" r:id="rId3" imgW="2006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Examples of linear Transforms in 2-D,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Rotation, 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Is the above transformation always invertible?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09650" y="3566910"/>
          <a:ext cx="7448550" cy="879173"/>
        </p:xfrm>
        <a:graphic>
          <a:graphicData uri="http://schemas.openxmlformats.org/presentationml/2006/ole">
            <p:oleObj spid="_x0000_s29698" name="Equation" r:id="rId3" imgW="38732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Translation?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2784475"/>
          <a:ext cx="5699200" cy="949325"/>
        </p:xfrm>
        <a:graphic>
          <a:graphicData uri="http://schemas.openxmlformats.org/presentationml/2006/ole">
            <p:oleObj spid="_x0000_s30722" name="Equation" r:id="rId3" imgW="1447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Translation?</a:t>
            </a:r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Homogeneous coordinates</a:t>
            </a:r>
          </a:p>
          <a:p>
            <a:pPr algn="l"/>
            <a:r>
              <a:rPr lang="en-US" b="1" dirty="0" smtClean="0"/>
              <a:t>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Translation is linear in homogeneous space!</a:t>
            </a:r>
          </a:p>
          <a:p>
            <a:pPr algn="l"/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2667000"/>
          <a:ext cx="5699200" cy="949325"/>
        </p:xfrm>
        <a:graphic>
          <a:graphicData uri="http://schemas.openxmlformats.org/presentationml/2006/ole">
            <p:oleObj spid="_x0000_s48130" name="Equation" r:id="rId3" imgW="1447560" imgH="24120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54125" y="3773327"/>
          <a:ext cx="6975475" cy="1941673"/>
        </p:xfrm>
        <a:graphic>
          <a:graphicData uri="http://schemas.openxmlformats.org/presentationml/2006/ole">
            <p:oleObj spid="_x0000_s48131" name="Equation" r:id="rId4" imgW="255240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Orthogonality</a:t>
            </a:r>
            <a:r>
              <a:rPr lang="en-US" b="1" dirty="0" smtClean="0"/>
              <a:t> of vectors?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Dot Product!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Parallelism of vectors?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Cross product!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Cross product and the plane normal!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Orthogonal spaces?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Null space is orthogonal to row-space?</a:t>
            </a:r>
          </a:p>
          <a:p>
            <a:pPr algn="l"/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3733800"/>
          <a:ext cx="6923314" cy="1828800"/>
        </p:xfrm>
        <a:graphic>
          <a:graphicData uri="http://schemas.openxmlformats.org/presentationml/2006/ole">
            <p:oleObj spid="_x0000_s32770" name="Equation" r:id="rId3" imgW="2692080" imgH="711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5925" y="5791200"/>
          <a:ext cx="5857875" cy="762000"/>
        </p:xfrm>
        <a:graphic>
          <a:graphicData uri="http://schemas.openxmlformats.org/presentationml/2006/ole">
            <p:oleObj spid="_x0000_s32771" name="Equation" r:id="rId4" imgW="15620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Orthogonality</a:t>
            </a:r>
            <a:r>
              <a:rPr lang="en-US" b="1" dirty="0" smtClean="0"/>
              <a:t> is strong linear independence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Orthogonal basis!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Orthogonal basis are desirable to simplify most of the computations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Gram-</a:t>
            </a:r>
            <a:r>
              <a:rPr lang="en-US" b="1" dirty="0" err="1" smtClean="0"/>
              <a:t>schmidt</a:t>
            </a:r>
            <a:r>
              <a:rPr lang="en-US" b="1" dirty="0" smtClean="0"/>
              <a:t> (QR decomposition)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Orthonormal</a:t>
            </a:r>
            <a:r>
              <a:rPr lang="en-US" b="1" dirty="0" smtClean="0"/>
              <a:t> Matrix (Orthogonal)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All columns are </a:t>
            </a:r>
            <a:r>
              <a:rPr lang="en-US" b="1" dirty="0" err="1" smtClean="0"/>
              <a:t>orthonormal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All rows are </a:t>
            </a:r>
            <a:r>
              <a:rPr lang="en-US" b="1" dirty="0" err="1" smtClean="0"/>
              <a:t>orthonormal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It is a length preserving transform</a:t>
            </a:r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3048000"/>
          <a:ext cx="1600200" cy="533400"/>
        </p:xfrm>
        <a:graphic>
          <a:graphicData uri="http://schemas.openxmlformats.org/presentationml/2006/ole">
            <p:oleObj spid="_x0000_s34818" name="Equation" r:id="rId3" imgW="571320" imgH="1904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5105400"/>
          <a:ext cx="1381125" cy="381000"/>
        </p:xfrm>
        <a:graphic>
          <a:graphicData uri="http://schemas.openxmlformats.org/presentationml/2006/ole">
            <p:oleObj spid="_x0000_s34819" name="Equation" r:id="rId4" imgW="73656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34821" name="Equation" r:id="rId5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From now on wards, any array of real numbers can be named as a point or vector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Space?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Examples of </a:t>
            </a:r>
            <a:r>
              <a:rPr lang="en-US" b="1" dirty="0" err="1" smtClean="0"/>
              <a:t>Orthonormal</a:t>
            </a:r>
            <a:r>
              <a:rPr lang="en-US" b="1" dirty="0" smtClean="0"/>
              <a:t> Transforms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Rotation (2-D, 3-D)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Reflection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Permutation</a:t>
            </a:r>
          </a:p>
          <a:p>
            <a:pPr algn="l"/>
            <a:r>
              <a:rPr lang="en-US" b="1" dirty="0" smtClean="0"/>
              <a:t>Closure under Multiplication</a:t>
            </a:r>
          </a:p>
          <a:p>
            <a:pPr algn="l"/>
            <a:r>
              <a:rPr lang="en-US" b="1" dirty="0" smtClean="0"/>
              <a:t>What is a group?</a:t>
            </a:r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35844" name="Equation" r:id="rId3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Let “A” be a linear transform (assume square matrix).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Give me a vector “x” such that the transform A does not change its direction!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Ax has the same direction as x,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Ax and x are both parallel</a:t>
            </a:r>
          </a:p>
          <a:p>
            <a:pPr algn="l"/>
            <a:r>
              <a:rPr lang="en-US" b="1" dirty="0" smtClean="0"/>
              <a:t> </a:t>
            </a:r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37890" name="Equation" r:id="rId3" imgW="914400" imgH="19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5410200"/>
          <a:ext cx="1404257" cy="457200"/>
        </p:xfrm>
        <a:graphic>
          <a:graphicData uri="http://schemas.openxmlformats.org/presentationml/2006/ole">
            <p:oleObj spid="_x0000_s37891" name="Equation" r:id="rId4" imgW="5457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Eigen values are preserved under Transpose,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Eigen Vectors are preserved under exponentiation,   </a:t>
            </a:r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38914" name="Equation" r:id="rId3" imgW="914400" imgH="19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2667000"/>
          <a:ext cx="1872343" cy="609600"/>
        </p:xfrm>
        <a:graphic>
          <a:graphicData uri="http://schemas.openxmlformats.org/presentationml/2006/ole">
            <p:oleObj spid="_x0000_s38915" name="Equation" r:id="rId4" imgW="545760" imgH="1774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4114800"/>
          <a:ext cx="3352800" cy="457200"/>
        </p:xfrm>
        <a:graphic>
          <a:graphicData uri="http://schemas.openxmlformats.org/presentationml/2006/ole">
            <p:oleObj spid="_x0000_s38916" name="Equation" r:id="rId5" imgW="167616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33800" y="5181600"/>
          <a:ext cx="4114800" cy="457200"/>
        </p:xfrm>
        <a:graphic>
          <a:graphicData uri="http://schemas.openxmlformats.org/presentationml/2006/ole">
            <p:oleObj spid="_x0000_s38917" name="Equation" r:id="rId6" imgW="2057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Eigen vectors corresponding to distinct Eigen values form a linearly independent set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41986" name="Equation" r:id="rId3" imgW="914400" imgH="19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2667000"/>
          <a:ext cx="1872343" cy="609600"/>
        </p:xfrm>
        <a:graphic>
          <a:graphicData uri="http://schemas.openxmlformats.org/presentationml/2006/ole">
            <p:oleObj spid="_x0000_s41987" name="Equation" r:id="rId4" imgW="545760" imgH="1774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3449053"/>
          <a:ext cx="1828800" cy="818147"/>
        </p:xfrm>
        <a:graphic>
          <a:graphicData uri="http://schemas.openxmlformats.org/presentationml/2006/ole">
            <p:oleObj spid="_x0000_s41990" name="Equation" r:id="rId5" imgW="96516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92200" y="4572000"/>
          <a:ext cx="2032000" cy="685800"/>
        </p:xfrm>
        <a:graphic>
          <a:graphicData uri="http://schemas.openxmlformats.org/presentationml/2006/ole">
            <p:oleObj spid="_x0000_s41991" name="Equation" r:id="rId6" imgW="101592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invertibility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Rank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Linear Independence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Dimension of the column space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Dimension of the null space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Eigen values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Unique solution</a:t>
            </a:r>
            <a:endParaRPr lang="en-US" b="1" dirty="0" smtClean="0"/>
          </a:p>
          <a:p>
            <a:pPr algn="l"/>
            <a:r>
              <a:rPr lang="en-US" b="1" dirty="0" smtClean="0"/>
              <a:t> </a:t>
            </a:r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39938" name="Equation" r:id="rId3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Symmetric Matrix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Eigen Values? All real?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Eigen Vectors? </a:t>
            </a:r>
            <a:r>
              <a:rPr lang="en-US" b="1" dirty="0" err="1" smtClean="0"/>
              <a:t>Orthonormal</a:t>
            </a:r>
            <a:r>
              <a:rPr lang="en-US" b="1" dirty="0" smtClean="0"/>
              <a:t>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How many </a:t>
            </a:r>
            <a:r>
              <a:rPr lang="en-US" b="1" dirty="0" err="1" smtClean="0"/>
              <a:t>orthonormal</a:t>
            </a:r>
            <a:r>
              <a:rPr lang="en-US" b="1" dirty="0" smtClean="0"/>
              <a:t> </a:t>
            </a:r>
            <a:r>
              <a:rPr lang="en-US" b="1" dirty="0" err="1" smtClean="0"/>
              <a:t>eigen</a:t>
            </a:r>
            <a:r>
              <a:rPr lang="en-US" b="1" dirty="0" smtClean="0"/>
              <a:t> vectors? </a:t>
            </a:r>
            <a:r>
              <a:rPr lang="en-US" b="1" dirty="0" smtClean="0"/>
              <a:t>n?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That means the matrix of n </a:t>
            </a:r>
            <a:r>
              <a:rPr lang="en-US" b="1" dirty="0" err="1" smtClean="0"/>
              <a:t>orthonormal</a:t>
            </a:r>
            <a:r>
              <a:rPr lang="en-US" b="1" dirty="0" smtClean="0"/>
              <a:t> </a:t>
            </a:r>
            <a:r>
              <a:rPr lang="en-US" b="1" dirty="0" err="1" smtClean="0"/>
              <a:t>eigen</a:t>
            </a:r>
            <a:r>
              <a:rPr lang="en-US" b="1" dirty="0" smtClean="0"/>
              <a:t> vectors of a symmetric Matrix is an </a:t>
            </a:r>
            <a:r>
              <a:rPr lang="en-US" b="1" dirty="0" err="1" smtClean="0"/>
              <a:t>orthonormal</a:t>
            </a:r>
            <a:r>
              <a:rPr lang="en-US" b="1" dirty="0" smtClean="0"/>
              <a:t> matrix!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So what?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 </a:t>
            </a:r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43010" name="Equation" r:id="rId3" imgW="914400" imgH="19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876800"/>
          <a:ext cx="1793631" cy="457200"/>
        </p:xfrm>
        <a:graphic>
          <a:graphicData uri="http://schemas.openxmlformats.org/presentationml/2006/ole">
            <p:oleObj spid="_x0000_s43011" name="Equation" r:id="rId4" imgW="647640" imgH="1648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5486400"/>
          <a:ext cx="1991360" cy="533400"/>
        </p:xfrm>
        <a:graphic>
          <a:graphicData uri="http://schemas.openxmlformats.org/presentationml/2006/ole">
            <p:oleObj spid="_x0000_s43012" name="Equation" r:id="rId5" imgW="71100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</a:t>
            </a:r>
            <a:r>
              <a:rPr lang="en-US" b="1" dirty="0" smtClean="0"/>
              <a:t>):</a:t>
            </a:r>
          </a:p>
          <a:p>
            <a:pPr algn="l"/>
            <a:r>
              <a:rPr lang="en-US" b="1" dirty="0" smtClean="0"/>
              <a:t>Semi-definite Matrix (Symmetric)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Positive Semi-definite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Negative Semi-definite</a:t>
            </a:r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Choulsky</a:t>
            </a:r>
            <a:r>
              <a:rPr lang="en-US" b="1" dirty="0" smtClean="0"/>
              <a:t> Decomposition! Unique?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44034" name="Equation" r:id="rId3" imgW="914400" imgH="198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2088" y="2943225"/>
          <a:ext cx="1814512" cy="709613"/>
        </p:xfrm>
        <a:graphic>
          <a:graphicData uri="http://schemas.openxmlformats.org/presentationml/2006/ole">
            <p:oleObj spid="_x0000_s44037" name="Equation" r:id="rId4" imgW="647640" imgH="25380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308600" y="3581400"/>
          <a:ext cx="1778000" cy="674687"/>
        </p:xfrm>
        <a:graphic>
          <a:graphicData uri="http://schemas.openxmlformats.org/presentationml/2006/ole">
            <p:oleObj spid="_x0000_s44038" name="Equation" r:id="rId5" imgW="634680" imgH="241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18100" y="2336800"/>
          <a:ext cx="914400" cy="198438"/>
        </p:xfrm>
        <a:graphic>
          <a:graphicData uri="http://schemas.openxmlformats.org/presentationml/2006/ole">
            <p:oleObj spid="_x0000_s44039" name="Equation" r:id="rId6" imgW="914400" imgH="19872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42285" y="4267200"/>
          <a:ext cx="1796715" cy="644106"/>
        </p:xfrm>
        <a:graphic>
          <a:graphicData uri="http://schemas.openxmlformats.org/presentationml/2006/ole">
            <p:oleObj spid="_x0000_s44040" name="Equation" r:id="rId7" imgW="672840" imgH="2412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19200" y="4419600"/>
          <a:ext cx="2377440" cy="990600"/>
        </p:xfrm>
        <a:graphic>
          <a:graphicData uri="http://schemas.openxmlformats.org/presentationml/2006/ole">
            <p:oleObj spid="_x0000_s44042" name="Equation" r:id="rId8" imgW="6094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25948" cy="506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Full Rank Approximation: SVD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7315200" cy="4800600"/>
          </a:xfrm>
        </p:spPr>
        <p:txBody>
          <a:bodyPr/>
          <a:lstStyle/>
          <a:p>
            <a:pPr algn="l"/>
            <a:r>
              <a:rPr lang="en-US" dirty="0" smtClean="0"/>
              <a:t> Multivariate Gaussian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MLE 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Covariance Matrix? Degenerate?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Full rank approximation!</a:t>
            </a:r>
          </a:p>
          <a:p>
            <a:pPr algn="l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0400" cy="74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Questions!!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From now on wards, any array of real numbers can be named as a point or vector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Space?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Space is a set!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What is a set?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From now on wards, any array of real numbers can be named as a point or vector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Space?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Space is a set!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What is a set?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Every set is not a space!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That means, space is a special set!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Let me leave the discussion of </a:t>
            </a:r>
            <a:r>
              <a:rPr lang="en-US" b="1" i="1" dirty="0" smtClean="0"/>
              <a:t>Space</a:t>
            </a:r>
            <a:r>
              <a:rPr lang="en-US" dirty="0" smtClean="0"/>
              <a:t> for a moment!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Linear Combination?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Linear independence?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Independent vectors?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No vector can be constructed by others!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They are all independent to each other!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 set of all possible linear combinations of independent vectors is called </a:t>
            </a:r>
            <a:r>
              <a:rPr lang="en-US" b="1" i="1" dirty="0" smtClean="0"/>
              <a:t>Space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/>
              <a:t>   </a:t>
            </a:r>
            <a:r>
              <a:rPr lang="en-US" dirty="0" smtClean="0"/>
              <a:t>The number of independent vectors is called </a:t>
            </a:r>
            <a:r>
              <a:rPr lang="en-US" b="1" i="1" dirty="0" smtClean="0"/>
              <a:t>Dimension</a:t>
            </a:r>
            <a:r>
              <a:rPr lang="en-US" dirty="0" smtClean="0"/>
              <a:t> of the space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/>
              <a:t>   </a:t>
            </a:r>
            <a:r>
              <a:rPr lang="en-US" dirty="0" smtClean="0"/>
              <a:t>What is the concept of ingredients?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/>
              <a:t>   </a:t>
            </a:r>
            <a:r>
              <a:rPr lang="en-US" dirty="0" smtClean="0"/>
              <a:t>Independent vectors act as ingredients to make new vectors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We say that the independent vectors </a:t>
            </a:r>
            <a:r>
              <a:rPr lang="en-US" b="1" i="1" dirty="0" smtClean="0"/>
              <a:t>Span</a:t>
            </a:r>
            <a:r>
              <a:rPr lang="en-US" dirty="0" smtClean="0"/>
              <a:t> the space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/>
              <a:t>   </a:t>
            </a:r>
            <a:r>
              <a:rPr lang="en-US" dirty="0" smtClean="0"/>
              <a:t>Every object in the space is called a point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Dimensions vs. number of coordinates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 set of independent vectors that spans a space is called </a:t>
            </a:r>
            <a:r>
              <a:rPr lang="en-US" b="1" i="1" dirty="0" smtClean="0"/>
              <a:t>basis</a:t>
            </a:r>
            <a:r>
              <a:rPr lang="en-US" dirty="0" smtClean="0"/>
              <a:t> for that space     </a:t>
            </a:r>
            <a:endParaRPr lang="en-US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Linear Algebra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Objects under consideration (real-vectors):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So space is a set of objects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/>
              <a:t>   </a:t>
            </a:r>
            <a:r>
              <a:rPr lang="en-US" dirty="0" smtClean="0"/>
              <a:t>All these objects can be formed by a set of ingredients (basis)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Today we will not talk about “function-spaces” where the object under consideration will be “function”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There are many spaces, we are focusing on “real-vector-spaces”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1528</Words>
  <Application>Microsoft Office PowerPoint</Application>
  <PresentationFormat>On-screen Show (4:3)</PresentationFormat>
  <Paragraphs>263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MathType 6.0 Equation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Slide 37</vt:lpstr>
      <vt:lpstr>Slide 38</vt:lpstr>
      <vt:lpstr>Questions!!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Review</dc:title>
  <dc:creator>KASHIF</dc:creator>
  <cp:lastModifiedBy>KASHIF</cp:lastModifiedBy>
  <cp:revision>164</cp:revision>
  <dcterms:created xsi:type="dcterms:W3CDTF">2006-08-16T00:00:00Z</dcterms:created>
  <dcterms:modified xsi:type="dcterms:W3CDTF">2012-10-18T19:04:51Z</dcterms:modified>
</cp:coreProperties>
</file>