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6"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8" r:id="rId33"/>
    <p:sldId id="25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BEA48D-9C07-4DB5-ADE0-19F8BE2A6E52}"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EA48D-9C07-4DB5-ADE0-19F8BE2A6E52}"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EA48D-9C07-4DB5-ADE0-19F8BE2A6E52}"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EA48D-9C07-4DB5-ADE0-19F8BE2A6E52}"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EA48D-9C07-4DB5-ADE0-19F8BE2A6E52}" type="datetimeFigureOut">
              <a:rPr lang="en-US" smtClean="0"/>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BEA48D-9C07-4DB5-ADE0-19F8BE2A6E52}" type="datetimeFigureOut">
              <a:rPr lang="en-US" smtClean="0"/>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BEA48D-9C07-4DB5-ADE0-19F8BE2A6E52}" type="datetimeFigureOut">
              <a:rPr lang="en-US" smtClean="0"/>
              <a:t>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BEA48D-9C07-4DB5-ADE0-19F8BE2A6E52}" type="datetimeFigureOut">
              <a:rPr lang="en-US" smtClean="0"/>
              <a:t>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EA48D-9C07-4DB5-ADE0-19F8BE2A6E52}" type="datetimeFigureOut">
              <a:rPr lang="en-US" smtClean="0"/>
              <a:t>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EA48D-9C07-4DB5-ADE0-19F8BE2A6E52}" type="datetimeFigureOut">
              <a:rPr lang="en-US" smtClean="0"/>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EA48D-9C07-4DB5-ADE0-19F8BE2A6E52}" type="datetimeFigureOut">
              <a:rPr lang="en-US" smtClean="0"/>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70647-67C0-4144-B2E9-2358A22FCF4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EA48D-9C07-4DB5-ADE0-19F8BE2A6E52}" type="datetimeFigureOut">
              <a:rPr lang="en-US" smtClean="0"/>
              <a:t>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70647-67C0-4144-B2E9-2358A22FCF4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smillah.jpg"/>
          <p:cNvPicPr>
            <a:picLocks noChangeAspect="1"/>
          </p:cNvPicPr>
          <p:nvPr/>
        </p:nvPicPr>
        <p:blipFill>
          <a:blip r:embed="rId2" cstate="print"/>
          <a:stretch>
            <a:fillRect/>
          </a:stretch>
        </p:blipFill>
        <p:spPr>
          <a:xfrm>
            <a:off x="0" y="0"/>
            <a:ext cx="9144000" cy="6858000"/>
          </a:xfrm>
          <a:prstGeom prst="rect">
            <a:avLst/>
          </a:prstGeom>
          <a:ln>
            <a:solidFill>
              <a:schemeClr val="tx1">
                <a:lumMod val="50000"/>
                <a:lumOff val="50000"/>
              </a:schemeClr>
            </a:solidFill>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Working of Search Engine</a:t>
            </a:r>
            <a:endParaRPr lang="en-US" dirty="0">
              <a:latin typeface="Aharoni" pitchFamily="2" charset="-79"/>
              <a:cs typeface="Aharoni" pitchFamily="2" charset="-79"/>
            </a:endParaRPr>
          </a:p>
        </p:txBody>
      </p:sp>
      <p:sp>
        <p:nvSpPr>
          <p:cNvPr id="3" name="Content Placeholder 2"/>
          <p:cNvSpPr>
            <a:spLocks noGrp="1"/>
          </p:cNvSpPr>
          <p:nvPr>
            <p:ph idx="1"/>
          </p:nvPr>
        </p:nvSpPr>
        <p:spPr>
          <a:xfrm>
            <a:off x="457200" y="1524000"/>
            <a:ext cx="8229600" cy="5029200"/>
          </a:xfrm>
        </p:spPr>
        <p:txBody>
          <a:bodyPr>
            <a:normAutofit fontScale="25000" lnSpcReduction="20000"/>
          </a:bodyPr>
          <a:lstStyle/>
          <a:p>
            <a:pPr marL="0" lvl="0" indent="0" algn="just" fontAlgn="base">
              <a:spcBef>
                <a:spcPct val="0"/>
              </a:spcBef>
              <a:spcAft>
                <a:spcPct val="0"/>
              </a:spcAft>
              <a:buNone/>
            </a:pPr>
            <a:r>
              <a:rPr lang="en-US" sz="11200" dirty="0"/>
              <a:t> Search </a:t>
            </a:r>
            <a:r>
              <a:rPr lang="en-US" sz="11200" dirty="0" smtClean="0"/>
              <a:t>engines are </a:t>
            </a:r>
            <a:r>
              <a:rPr lang="en-US" sz="11200" dirty="0"/>
              <a:t>the key to finding specific information on the vast expanse of the World Wide Web. Without sophisticated search engines, it would be virtually impossible to locate anything on the Web without knowing a specific URL. When people use the term search engine in relation to the Web, they are usually referring to the actual search forms that  searches through databases of HTML documents, initially gathered by a </a:t>
            </a:r>
            <a:r>
              <a:rPr lang="en-US" sz="11200" dirty="0" smtClean="0"/>
              <a:t>robot. </a:t>
            </a:r>
            <a:r>
              <a:rPr kumimoji="0" lang="en-US" sz="1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search engine operates in the following order:</a:t>
            </a:r>
            <a:endParaRPr kumimoji="0" lang="en-US" sz="11200" b="0" i="0" u="none" strike="noStrike" cap="none" normalizeH="0" baseline="0" dirty="0" smtClean="0">
              <a:ln>
                <a:noFill/>
              </a:ln>
              <a:solidFill>
                <a:schemeClr val="tx1"/>
              </a:solidFill>
              <a:effectLst/>
              <a:latin typeface="Arial" pitchFamily="34" charset="0"/>
              <a:cs typeface="Arial" pitchFamily="34" charset="0"/>
            </a:endParaRPr>
          </a:p>
          <a:p>
            <a:pPr marL="0" lvl="0" indent="0" algn="just" eaLnBrk="0" fontAlgn="base" hangingPunct="0">
              <a:spcBef>
                <a:spcPct val="0"/>
              </a:spcBef>
              <a:spcAft>
                <a:spcPct val="0"/>
              </a:spcAft>
              <a:buFont typeface="Wingdings" pitchFamily="2" charset="2"/>
              <a:buChar char="§"/>
            </a:pPr>
            <a:r>
              <a:rPr lang="en-US" sz="11200" dirty="0" smtClean="0">
                <a:latin typeface="Arial" pitchFamily="34" charset="0"/>
                <a:cs typeface="Arial" pitchFamily="34" charset="0"/>
              </a:rPr>
              <a:t>Web Crawling</a:t>
            </a:r>
          </a:p>
          <a:p>
            <a:pPr marL="0" lvl="0" indent="0" algn="just" eaLnBrk="0" fontAlgn="base" hangingPunct="0">
              <a:spcBef>
                <a:spcPct val="0"/>
              </a:spcBef>
              <a:spcAft>
                <a:spcPct val="0"/>
              </a:spcAft>
              <a:buFont typeface="Wingdings" pitchFamily="2" charset="2"/>
              <a:buChar char="§"/>
            </a:pPr>
            <a:r>
              <a:rPr lang="en-US" sz="11200" dirty="0" smtClean="0">
                <a:latin typeface="Arial" pitchFamily="34" charset="0"/>
                <a:ea typeface="Calibri" pitchFamily="34" charset="0"/>
                <a:cs typeface="Arial" pitchFamily="34" charset="0"/>
              </a:rPr>
              <a:t>Indexing</a:t>
            </a:r>
          </a:p>
          <a:p>
            <a:pPr marL="0" lvl="0" indent="0" algn="just" eaLnBrk="0" fontAlgn="base" hangingPunct="0">
              <a:spcBef>
                <a:spcPct val="0"/>
              </a:spcBef>
              <a:spcAft>
                <a:spcPct val="0"/>
              </a:spcAft>
              <a:buFont typeface="Wingdings" pitchFamily="2" charset="2"/>
              <a:buChar char="§"/>
            </a:pPr>
            <a:r>
              <a:rPr kumimoji="0" lang="en-US" sz="11200" b="0" i="0" strike="noStrike" cap="none" normalizeH="0" baseline="0" dirty="0" smtClean="0">
                <a:ln>
                  <a:noFill/>
                </a:ln>
                <a:effectLst/>
                <a:latin typeface="Arial" pitchFamily="34" charset="0"/>
                <a:ea typeface="Calibri" pitchFamily="34" charset="0"/>
                <a:cs typeface="Arial" pitchFamily="34" charset="0"/>
              </a:rPr>
              <a:t>Searching</a:t>
            </a:r>
            <a:endParaRPr kumimoji="0" lang="en-US" sz="11200" b="0" i="0" strike="noStrike" cap="none" normalizeH="0" baseline="0" dirty="0" smtClean="0">
              <a:ln>
                <a:noFill/>
              </a:ln>
              <a:effectLst/>
              <a:latin typeface="Times New Roman" pitchFamily="18" charset="0"/>
              <a:ea typeface="Calibri" pitchFamily="34" charset="0"/>
              <a:cs typeface="Times New Roman" pitchFamily="18" charset="0"/>
            </a:endParaRPr>
          </a:p>
          <a:p>
            <a:pPr marL="0" lvl="0" indent="0" algn="just" eaLnBrk="0" fontAlgn="base" hangingPunct="0">
              <a:spcBef>
                <a:spcPct val="0"/>
              </a:spcBef>
              <a:spcAft>
                <a:spcPct val="0"/>
              </a:spcAft>
              <a:buFontTx/>
              <a:buChar char="•"/>
            </a:pPr>
            <a:endParaRPr lang="en-US" sz="4800" dirty="0">
              <a:latin typeface="Times New Roman" pitchFamily="18" charset="0"/>
              <a:cs typeface="Times New Roman" pitchFamily="18" charset="0"/>
            </a:endParaRPr>
          </a:p>
          <a:p>
            <a:pPr marL="0" lvl="0" indent="0" algn="just" eaLnBrk="0" fontAlgn="base" hangingPunct="0">
              <a:spcBef>
                <a:spcPct val="0"/>
              </a:spcBef>
              <a:spcAft>
                <a:spcPct val="0"/>
              </a:spcAft>
              <a:buNone/>
            </a:pPr>
            <a:endParaRPr lang="en-US"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smtClean="0">
                <a:latin typeface="Andalus" pitchFamily="18" charset="-78"/>
                <a:cs typeface="Andalus" pitchFamily="18" charset="-78"/>
              </a:rPr>
              <a:t>Crawler</a:t>
            </a:r>
            <a:endParaRPr lang="en-US" sz="6000" b="1" dirty="0">
              <a:latin typeface="Andalus" pitchFamily="18" charset="-78"/>
              <a:cs typeface="Andalus" pitchFamily="18" charset="-78"/>
            </a:endParaRPr>
          </a:p>
        </p:txBody>
      </p:sp>
      <p:sp>
        <p:nvSpPr>
          <p:cNvPr id="3" name="Content Placeholder 2"/>
          <p:cNvSpPr>
            <a:spLocks noGrp="1"/>
          </p:cNvSpPr>
          <p:nvPr>
            <p:ph idx="1"/>
          </p:nvPr>
        </p:nvSpPr>
        <p:spPr>
          <a:xfrm>
            <a:off x="457200" y="1828800"/>
            <a:ext cx="8229600" cy="4297363"/>
          </a:xfrm>
        </p:spPr>
        <p:txBody>
          <a:bodyPr/>
          <a:lstStyle/>
          <a:p>
            <a:pPr>
              <a:buNone/>
            </a:pPr>
            <a:r>
              <a:rPr lang="en-US" dirty="0" smtClean="0"/>
              <a:t>    Search </a:t>
            </a:r>
            <a:r>
              <a:rPr lang="en-US" dirty="0"/>
              <a:t>engines use crawlers or robots whose main work is to collect information site by site, page by page. When a search engine crawler visits a web site it reads its content and then follows the hyperlinks from page to page. </a:t>
            </a:r>
          </a:p>
          <a:p>
            <a:endParaRPr lang="en-US"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Andalus" pitchFamily="18" charset="-78"/>
                <a:cs typeface="Andalus" pitchFamily="18" charset="-78"/>
              </a:rPr>
              <a:t>Index</a:t>
            </a:r>
            <a:endParaRPr lang="en-US" sz="6000" b="1" dirty="0">
              <a:latin typeface="Andalus" pitchFamily="18" charset="-78"/>
              <a:cs typeface="Andalus" pitchFamily="18" charset="-78"/>
            </a:endParaRPr>
          </a:p>
        </p:txBody>
      </p:sp>
      <p:sp>
        <p:nvSpPr>
          <p:cNvPr id="3" name="Content Placeholder 2"/>
          <p:cNvSpPr>
            <a:spLocks noGrp="1"/>
          </p:cNvSpPr>
          <p:nvPr>
            <p:ph idx="1"/>
          </p:nvPr>
        </p:nvSpPr>
        <p:spPr/>
        <p:txBody>
          <a:bodyPr>
            <a:normAutofit/>
          </a:bodyPr>
          <a:lstStyle/>
          <a:p>
            <a:pPr>
              <a:buNone/>
            </a:pPr>
            <a:r>
              <a:rPr lang="en-US" dirty="0" smtClean="0"/>
              <a:t>    All </a:t>
            </a:r>
            <a:r>
              <a:rPr lang="en-US" dirty="0"/>
              <a:t>the information that crawlers find is collected in the search engine index, its database. This index contains a copy of every crawled page. Once a web site is placed in the index the crawler returns to it on a regular basis. When the crawler finds changes in a web page content it updates the index with new information.</a:t>
            </a:r>
          </a:p>
          <a:p>
            <a:endParaRPr lang="en-US" dirty="0"/>
          </a:p>
          <a:p>
            <a:endParaRPr lang="en-US"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Andalus" pitchFamily="18" charset="-78"/>
                <a:cs typeface="Andalus" pitchFamily="18" charset="-78"/>
              </a:rPr>
              <a:t>Searching</a:t>
            </a:r>
            <a:endParaRPr lang="en-US" sz="6000" b="1" dirty="0">
              <a:latin typeface="Andalus" pitchFamily="18" charset="-78"/>
              <a:cs typeface="Andalus" pitchFamily="18" charset="-78"/>
            </a:endParaRPr>
          </a:p>
        </p:txBody>
      </p:sp>
      <p:sp>
        <p:nvSpPr>
          <p:cNvPr id="3" name="Content Placeholder 2"/>
          <p:cNvSpPr>
            <a:spLocks noGrp="1"/>
          </p:cNvSpPr>
          <p:nvPr>
            <p:ph idx="1"/>
          </p:nvPr>
        </p:nvSpPr>
        <p:spPr>
          <a:xfrm>
            <a:off x="457200" y="1752600"/>
            <a:ext cx="8229600" cy="4373563"/>
          </a:xfrm>
        </p:spPr>
        <p:txBody>
          <a:bodyPr/>
          <a:lstStyle/>
          <a:p>
            <a:pPr>
              <a:buNone/>
            </a:pPr>
            <a:r>
              <a:rPr lang="en-US" dirty="0" smtClean="0"/>
              <a:t>    Search </a:t>
            </a:r>
            <a:r>
              <a:rPr lang="en-US" dirty="0"/>
              <a:t>engine software is the third part of a search engine. This is the program that shifts through the millions of pages recorded in the index to find matches to a search and rank them in order of what it believes is most relevant. </a:t>
            </a:r>
          </a:p>
          <a:p>
            <a:pPr>
              <a:buNone/>
            </a:pPr>
            <a:endParaRPr lang="en-US" dirty="0"/>
          </a:p>
          <a:p>
            <a:endParaRPr lang="en-US"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Aharoni" pitchFamily="2" charset="-79"/>
                <a:cs typeface="Aharoni" pitchFamily="2" charset="-79"/>
              </a:rPr>
              <a:t>10 Best </a:t>
            </a:r>
            <a:r>
              <a:rPr lang="en-US" sz="6000" dirty="0">
                <a:latin typeface="Aharoni" pitchFamily="2" charset="-79"/>
                <a:cs typeface="Aharoni" pitchFamily="2" charset="-79"/>
              </a:rPr>
              <a:t>S</a:t>
            </a:r>
            <a:r>
              <a:rPr lang="en-US" sz="6000" dirty="0" smtClean="0">
                <a:latin typeface="Aharoni" pitchFamily="2" charset="-79"/>
                <a:cs typeface="Aharoni" pitchFamily="2" charset="-79"/>
              </a:rPr>
              <a:t>earch Engines</a:t>
            </a:r>
            <a:endParaRPr lang="en-US" sz="6000" dirty="0">
              <a:latin typeface="Aharoni" pitchFamily="2" charset="-79"/>
              <a:cs typeface="Aharoni" pitchFamily="2" charset="-79"/>
            </a:endParaRPr>
          </a:p>
        </p:txBody>
      </p:sp>
      <p:sp>
        <p:nvSpPr>
          <p:cNvPr id="3" name="Content Placeholder 2"/>
          <p:cNvSpPr>
            <a:spLocks noGrp="1"/>
          </p:cNvSpPr>
          <p:nvPr>
            <p:ph idx="1"/>
          </p:nvPr>
        </p:nvSpPr>
        <p:spPr/>
        <p:txBody>
          <a:bodyPr>
            <a:noAutofit/>
          </a:bodyPr>
          <a:lstStyle/>
          <a:p>
            <a:pPr>
              <a:buNone/>
            </a:pPr>
            <a:r>
              <a:rPr lang="en-US" sz="2000" dirty="0"/>
              <a:t> </a:t>
            </a:r>
            <a:r>
              <a:rPr lang="en-US" sz="2000" dirty="0">
                <a:latin typeface="+mj-lt"/>
              </a:rPr>
              <a:t>Most users want a single search engine that delivers three key features:</a:t>
            </a:r>
          </a:p>
          <a:p>
            <a:pPr lvl="0">
              <a:buFont typeface="Wingdings" pitchFamily="2" charset="2"/>
              <a:buChar char="§"/>
            </a:pPr>
            <a:r>
              <a:rPr lang="en-US" sz="2000" dirty="0">
                <a:latin typeface="+mj-lt"/>
              </a:rPr>
              <a:t>Relevant results  (results you are actually interested in)</a:t>
            </a:r>
          </a:p>
          <a:p>
            <a:pPr lvl="0">
              <a:buFont typeface="Wingdings" pitchFamily="2" charset="2"/>
              <a:buChar char="§"/>
            </a:pPr>
            <a:r>
              <a:rPr lang="en-US" sz="2000" dirty="0">
                <a:latin typeface="+mj-lt"/>
              </a:rPr>
              <a:t>Uncluttered, easy to read interface</a:t>
            </a:r>
          </a:p>
          <a:p>
            <a:pPr lvl="0">
              <a:buFont typeface="Wingdings" pitchFamily="2" charset="2"/>
              <a:buChar char="§"/>
            </a:pPr>
            <a:r>
              <a:rPr lang="en-US" sz="2000" dirty="0">
                <a:latin typeface="+mj-lt"/>
              </a:rPr>
              <a:t>Helpful options to broaden or tighten a search</a:t>
            </a:r>
          </a:p>
          <a:p>
            <a:pPr marL="514350" indent="-514350">
              <a:buNone/>
            </a:pPr>
            <a:r>
              <a:rPr lang="en-US" sz="2000" dirty="0">
                <a:latin typeface="+mj-lt"/>
              </a:rPr>
              <a:t>With this criteria,10 Reader Favorite Search Engines come to </a:t>
            </a:r>
            <a:r>
              <a:rPr lang="en-US" sz="2000" dirty="0" smtClean="0">
                <a:latin typeface="+mj-lt"/>
              </a:rPr>
              <a:t>mind</a:t>
            </a:r>
            <a:r>
              <a:rPr lang="en-US" sz="2000" dirty="0">
                <a:latin typeface="+mj-lt"/>
              </a:rPr>
              <a:t> </a:t>
            </a:r>
            <a:r>
              <a:rPr lang="en-US" sz="2000" dirty="0" smtClean="0">
                <a:latin typeface="+mj-lt"/>
              </a:rPr>
              <a:t>names are:</a:t>
            </a:r>
          </a:p>
          <a:p>
            <a:pPr marL="514350" indent="-514350">
              <a:buNone/>
            </a:pPr>
            <a:r>
              <a:rPr lang="en-US" sz="2000" b="1" dirty="0" smtClean="0">
                <a:latin typeface="+mj-lt"/>
              </a:rPr>
              <a:t>1</a:t>
            </a:r>
            <a:r>
              <a:rPr lang="en-US" sz="2000" b="1" dirty="0">
                <a:latin typeface="+mj-lt"/>
              </a:rPr>
              <a:t>.  </a:t>
            </a:r>
            <a:r>
              <a:rPr lang="en-US" sz="2000" b="1" dirty="0" err="1">
                <a:latin typeface="+mj-lt"/>
              </a:rPr>
              <a:t>Dogpile</a:t>
            </a:r>
            <a:endParaRPr lang="en-US" sz="2000" dirty="0">
              <a:latin typeface="+mj-lt"/>
            </a:endParaRPr>
          </a:p>
          <a:p>
            <a:pPr>
              <a:buNone/>
            </a:pPr>
            <a:r>
              <a:rPr lang="en-US" sz="2000" b="1" dirty="0">
                <a:latin typeface="+mj-lt"/>
              </a:rPr>
              <a:t>2.  </a:t>
            </a:r>
            <a:r>
              <a:rPr lang="en-US" sz="2000" b="1" dirty="0" err="1" smtClean="0">
                <a:latin typeface="+mj-lt"/>
              </a:rPr>
              <a:t>Ask.Com</a:t>
            </a:r>
            <a:endParaRPr lang="en-US" sz="2000" dirty="0">
              <a:latin typeface="+mj-lt"/>
            </a:endParaRPr>
          </a:p>
          <a:p>
            <a:pPr>
              <a:buNone/>
            </a:pPr>
            <a:r>
              <a:rPr lang="en-US" sz="2000" b="1" dirty="0">
                <a:latin typeface="+mj-lt"/>
              </a:rPr>
              <a:t>3.  Duck </a:t>
            </a:r>
            <a:r>
              <a:rPr lang="en-US" sz="2000" b="1" dirty="0" err="1">
                <a:latin typeface="+mj-lt"/>
              </a:rPr>
              <a:t>Duck</a:t>
            </a:r>
            <a:r>
              <a:rPr lang="en-US" sz="2000" b="1" dirty="0">
                <a:latin typeface="+mj-lt"/>
              </a:rPr>
              <a:t> Go</a:t>
            </a:r>
            <a:endParaRPr lang="en-US" sz="2000" dirty="0">
              <a:latin typeface="+mj-lt"/>
            </a:endParaRPr>
          </a:p>
          <a:p>
            <a:pPr>
              <a:buNone/>
            </a:pPr>
            <a:r>
              <a:rPr lang="en-US" sz="2000" b="1" dirty="0">
                <a:latin typeface="+mj-lt"/>
              </a:rPr>
              <a:t>4.  Google</a:t>
            </a:r>
            <a:endParaRPr lang="en-US" sz="2000" dirty="0">
              <a:latin typeface="+mj-lt"/>
            </a:endParaRPr>
          </a:p>
          <a:p>
            <a:pPr>
              <a:buNone/>
            </a:pPr>
            <a:r>
              <a:rPr lang="en-US" sz="2000" b="1" dirty="0">
                <a:latin typeface="+mj-lt"/>
              </a:rPr>
              <a:t>5.  </a:t>
            </a:r>
            <a:r>
              <a:rPr lang="en-US" sz="2000" b="1" dirty="0" smtClean="0">
                <a:latin typeface="+mj-lt"/>
              </a:rPr>
              <a:t>Bing</a:t>
            </a:r>
            <a:endParaRPr lang="en-US" sz="2000" dirty="0">
              <a:latin typeface="+mj-lt"/>
            </a:endParaRPr>
          </a:p>
          <a:p>
            <a:pPr>
              <a:buNone/>
            </a:pPr>
            <a:r>
              <a:rPr lang="en-US" sz="2000" b="1" dirty="0">
                <a:latin typeface="+mj-lt"/>
              </a:rPr>
              <a:t>6.  </a:t>
            </a:r>
            <a:r>
              <a:rPr lang="en-US" sz="2000" b="1" dirty="0" smtClean="0">
                <a:latin typeface="+mj-lt"/>
              </a:rPr>
              <a:t>Yippy </a:t>
            </a:r>
            <a:endParaRPr lang="en-US" sz="2000" dirty="0">
              <a:latin typeface="+mj-lt"/>
            </a:endParaRPr>
          </a:p>
          <a:p>
            <a:pPr>
              <a:buNone/>
            </a:pPr>
            <a:r>
              <a:rPr lang="en-US" sz="2000" b="1" dirty="0">
                <a:latin typeface="+mj-lt"/>
              </a:rPr>
              <a:t>7.  </a:t>
            </a:r>
            <a:r>
              <a:rPr lang="en-US" sz="2000" b="1" dirty="0" err="1" smtClean="0">
                <a:latin typeface="+mj-lt"/>
              </a:rPr>
              <a:t>Webopedia</a:t>
            </a:r>
            <a:endParaRPr lang="en-US" sz="2000" dirty="0">
              <a:latin typeface="+mj-lt"/>
            </a:endParaRPr>
          </a:p>
          <a:p>
            <a:pPr>
              <a:buNone/>
            </a:pPr>
            <a:r>
              <a:rPr lang="en-US" sz="2000" b="1" dirty="0">
                <a:latin typeface="+mj-lt"/>
              </a:rPr>
              <a:t>9.  The Internet </a:t>
            </a:r>
            <a:r>
              <a:rPr lang="en-US" sz="2000" b="1" dirty="0" smtClean="0">
                <a:latin typeface="+mj-lt"/>
              </a:rPr>
              <a:t>Archive</a:t>
            </a:r>
            <a:endParaRPr lang="en-US" sz="2000" dirty="0">
              <a:latin typeface="+mj-lt"/>
            </a:endParaRPr>
          </a:p>
          <a:p>
            <a:pPr>
              <a:buNone/>
            </a:pPr>
            <a:r>
              <a:rPr lang="en-US" sz="2000" b="1" dirty="0">
                <a:latin typeface="+mj-lt"/>
              </a:rPr>
              <a:t>10.  </a:t>
            </a:r>
            <a:r>
              <a:rPr lang="en-US" sz="2000" b="1" dirty="0" err="1">
                <a:latin typeface="+mj-lt"/>
              </a:rPr>
              <a:t>Mahalo</a:t>
            </a:r>
            <a:r>
              <a:rPr lang="en-US" sz="2000" b="1" dirty="0">
                <a:latin typeface="+mj-lt"/>
              </a:rPr>
              <a:t> </a:t>
            </a:r>
            <a:r>
              <a:rPr lang="en-US" sz="2000" dirty="0">
                <a:latin typeface="+mj-lt"/>
              </a:rPr>
              <a:t/>
            </a:r>
            <a:br>
              <a:rPr lang="en-US" sz="2000" dirty="0">
                <a:latin typeface="+mj-lt"/>
              </a:rPr>
            </a:br>
            <a:r>
              <a:rPr lang="en-US" sz="2000" dirty="0"/>
              <a:t/>
            </a:r>
            <a:br>
              <a:rPr lang="en-US" sz="2000" dirty="0"/>
            </a:br>
            <a:endParaRPr lang="en-US" sz="2000"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latin typeface="Aharoni" pitchFamily="2" charset="-79"/>
                <a:cs typeface="Aharoni" pitchFamily="2" charset="-79"/>
              </a:rPr>
              <a:t>Market share of search engines</a:t>
            </a:r>
            <a:endParaRPr lang="en-US" sz="4000" b="1" dirty="0">
              <a:latin typeface="Aharoni" pitchFamily="2" charset="-79"/>
              <a:cs typeface="Aharoni" pitchFamily="2" charset="-79"/>
            </a:endParaRPr>
          </a:p>
        </p:txBody>
      </p:sp>
      <p:sp>
        <p:nvSpPr>
          <p:cNvPr id="3" name="Content Placeholder 2"/>
          <p:cNvSpPr>
            <a:spLocks noGrp="1"/>
          </p:cNvSpPr>
          <p:nvPr>
            <p:ph idx="1"/>
          </p:nvPr>
        </p:nvSpPr>
        <p:spPr>
          <a:xfrm>
            <a:off x="457200" y="1066800"/>
            <a:ext cx="8686800" cy="5791200"/>
          </a:xfrm>
        </p:spPr>
        <p:txBody>
          <a:bodyPr>
            <a:noAutofit/>
          </a:bodyPr>
          <a:lstStyle/>
          <a:p>
            <a:pPr>
              <a:buNone/>
            </a:pPr>
            <a:r>
              <a:rPr lang="en-US" sz="1800" b="1" dirty="0" smtClean="0"/>
              <a:t>       GOOGLE</a:t>
            </a:r>
            <a:r>
              <a:rPr lang="en-US" sz="1800" dirty="0"/>
              <a:t> is the world's most popular search engine, with a market share of 66.44 percent as of </a:t>
            </a:r>
            <a:r>
              <a:rPr lang="en-US" sz="1800" dirty="0" smtClean="0"/>
              <a:t>December,2014</a:t>
            </a:r>
            <a:r>
              <a:rPr lang="en-US" sz="1800" dirty="0"/>
              <a:t>. </a:t>
            </a:r>
            <a:r>
              <a:rPr lang="en-US" sz="1800" b="1" dirty="0" err="1" smtClean="0"/>
              <a:t>Baidu</a:t>
            </a:r>
            <a:r>
              <a:rPr lang="en-US" sz="1800" dirty="0"/>
              <a:t> comes in at </a:t>
            </a:r>
            <a:r>
              <a:rPr lang="en-US" sz="1800" dirty="0" smtClean="0"/>
              <a:t>second place </a:t>
            </a:r>
            <a:endParaRPr lang="en-US" sz="1800" dirty="0"/>
          </a:p>
          <a:p>
            <a:pPr>
              <a:buNone/>
            </a:pPr>
            <a:r>
              <a:rPr lang="en-US" sz="1800" dirty="0" smtClean="0"/>
              <a:t>        The </a:t>
            </a:r>
            <a:r>
              <a:rPr lang="en-US" sz="1800" dirty="0"/>
              <a:t>world's most popular search engines </a:t>
            </a:r>
            <a:r>
              <a:rPr lang="en-US" sz="1800" dirty="0" err="1" smtClean="0"/>
              <a:t>arre</a:t>
            </a:r>
            <a:r>
              <a:rPr lang="en-US" sz="1800" dirty="0" smtClean="0"/>
              <a:t>:</a:t>
            </a:r>
            <a:endParaRPr lang="en-US" sz="1800" dirty="0"/>
          </a:p>
          <a:p>
            <a:pPr>
              <a:buFont typeface="Wingdings" pitchFamily="2" charset="2"/>
              <a:buChar char="§"/>
            </a:pPr>
            <a:r>
              <a:rPr lang="en-US" sz="1800" b="1" dirty="0"/>
              <a:t>Google</a:t>
            </a:r>
          </a:p>
          <a:p>
            <a:pPr>
              <a:buNone/>
            </a:pPr>
            <a:r>
              <a:rPr lang="en-US" sz="1800" dirty="0" smtClean="0"/>
              <a:t>       66.44</a:t>
            </a:r>
            <a:r>
              <a:rPr lang="en-US" sz="1800" dirty="0"/>
              <a:t>%</a:t>
            </a:r>
          </a:p>
          <a:p>
            <a:pPr>
              <a:buFont typeface="Wingdings" pitchFamily="2" charset="2"/>
              <a:buChar char="§"/>
            </a:pPr>
            <a:r>
              <a:rPr lang="en-US" sz="1800" dirty="0"/>
              <a:t> </a:t>
            </a:r>
            <a:r>
              <a:rPr lang="en-US" sz="1800" b="1" dirty="0" err="1" smtClean="0"/>
              <a:t>Baidu</a:t>
            </a:r>
            <a:endParaRPr lang="en-US" sz="1800" b="1" dirty="0" smtClean="0"/>
          </a:p>
          <a:p>
            <a:pPr>
              <a:buNone/>
            </a:pPr>
            <a:r>
              <a:rPr lang="en-US" sz="1800" dirty="0"/>
              <a:t> </a:t>
            </a:r>
            <a:r>
              <a:rPr lang="en-US" sz="1800" dirty="0" smtClean="0"/>
              <a:t>       11.15</a:t>
            </a:r>
            <a:r>
              <a:rPr lang="en-US" sz="1800" dirty="0"/>
              <a:t>%</a:t>
            </a:r>
          </a:p>
          <a:p>
            <a:pPr>
              <a:buFont typeface="Wingdings" pitchFamily="2" charset="2"/>
              <a:buChar char="§"/>
            </a:pPr>
            <a:r>
              <a:rPr lang="en-US" sz="1800" dirty="0"/>
              <a:t> </a:t>
            </a:r>
            <a:r>
              <a:rPr lang="en-US" sz="1800" b="1" dirty="0" smtClean="0"/>
              <a:t>Bing</a:t>
            </a:r>
            <a:endParaRPr lang="en-US" sz="1800" b="1" dirty="0"/>
          </a:p>
          <a:p>
            <a:pPr>
              <a:buNone/>
            </a:pPr>
            <a:r>
              <a:rPr lang="en-US" sz="1800" dirty="0" smtClean="0"/>
              <a:t>        10.29</a:t>
            </a:r>
            <a:r>
              <a:rPr lang="en-US" sz="1800" dirty="0"/>
              <a:t>%</a:t>
            </a:r>
          </a:p>
          <a:p>
            <a:pPr>
              <a:buFont typeface="Wingdings" pitchFamily="2" charset="2"/>
              <a:buChar char="§"/>
            </a:pPr>
            <a:r>
              <a:rPr lang="en-US" sz="1800" dirty="0"/>
              <a:t> </a:t>
            </a:r>
            <a:r>
              <a:rPr lang="en-US" sz="1800" b="1" dirty="0" smtClean="0"/>
              <a:t>Yahoo!</a:t>
            </a:r>
            <a:endParaRPr lang="en-US" sz="1800" b="1" dirty="0" smtClean="0"/>
          </a:p>
          <a:p>
            <a:pPr>
              <a:buNone/>
            </a:pPr>
            <a:r>
              <a:rPr lang="en-US" sz="1800" dirty="0"/>
              <a:t> </a:t>
            </a:r>
            <a:r>
              <a:rPr lang="en-US" sz="1800" dirty="0" smtClean="0"/>
              <a:t>        9.31</a:t>
            </a:r>
            <a:r>
              <a:rPr lang="en-US" sz="1800" dirty="0"/>
              <a:t>%</a:t>
            </a:r>
          </a:p>
          <a:p>
            <a:pPr>
              <a:buFont typeface="Wingdings" pitchFamily="2" charset="2"/>
              <a:buChar char="§"/>
            </a:pPr>
            <a:r>
              <a:rPr lang="en-US" sz="1800" dirty="0"/>
              <a:t> </a:t>
            </a:r>
            <a:r>
              <a:rPr lang="en-US" sz="1800" b="1" dirty="0" smtClean="0"/>
              <a:t>AOL</a:t>
            </a:r>
            <a:endParaRPr lang="en-US" sz="1800" b="1" dirty="0"/>
          </a:p>
          <a:p>
            <a:pPr>
              <a:buNone/>
            </a:pPr>
            <a:r>
              <a:rPr lang="en-US" sz="1800" dirty="0" smtClean="0"/>
              <a:t>        0.53</a:t>
            </a:r>
            <a:r>
              <a:rPr lang="en-US" sz="1800" dirty="0"/>
              <a:t>%</a:t>
            </a:r>
          </a:p>
          <a:p>
            <a:pPr>
              <a:buFont typeface="Wingdings" pitchFamily="2" charset="2"/>
              <a:buChar char="§"/>
            </a:pPr>
            <a:r>
              <a:rPr lang="en-US" sz="1800" dirty="0"/>
              <a:t> </a:t>
            </a:r>
            <a:r>
              <a:rPr lang="en-US" sz="1800" b="1" dirty="0" smtClean="0"/>
              <a:t>Ask</a:t>
            </a:r>
          </a:p>
          <a:p>
            <a:pPr>
              <a:buNone/>
            </a:pPr>
            <a:r>
              <a:rPr lang="en-US" sz="1800" dirty="0"/>
              <a:t> </a:t>
            </a:r>
            <a:r>
              <a:rPr lang="en-US" sz="1800" dirty="0" smtClean="0"/>
              <a:t>      0.21</a:t>
            </a:r>
            <a:r>
              <a:rPr lang="en-US" sz="1800" dirty="0"/>
              <a:t>%</a:t>
            </a:r>
          </a:p>
          <a:p>
            <a:pPr>
              <a:buFont typeface="Wingdings" pitchFamily="2" charset="2"/>
              <a:buChar char="§"/>
            </a:pPr>
            <a:r>
              <a:rPr lang="en-US" sz="1800" dirty="0"/>
              <a:t> </a:t>
            </a:r>
            <a:r>
              <a:rPr lang="en-US" sz="1800" b="1" dirty="0" smtClean="0"/>
              <a:t>Lycos</a:t>
            </a:r>
            <a:endParaRPr lang="en-US" sz="1800" b="1" dirty="0"/>
          </a:p>
          <a:p>
            <a:pPr>
              <a:buNone/>
            </a:pPr>
            <a:r>
              <a:rPr lang="en-US" sz="1800" dirty="0" smtClean="0"/>
              <a:t>        0.01</a:t>
            </a:r>
            <a:r>
              <a:rPr lang="en-US" sz="1800" dirty="0"/>
              <a:t>%</a:t>
            </a:r>
          </a:p>
          <a:p>
            <a:endParaRPr lang="en-US" sz="1800" dirty="0"/>
          </a:p>
          <a:p>
            <a:pPr>
              <a:buNone/>
            </a:pPr>
            <a:r>
              <a:rPr lang="en-US" sz="1800" dirty="0"/>
              <a:t> </a:t>
            </a:r>
          </a:p>
          <a:p>
            <a:endParaRPr lang="en-US" sz="1200"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smtClean="0">
                <a:latin typeface="Algerian" pitchFamily="82" charset="0"/>
              </a:rPr>
              <a:t>Google</a:t>
            </a:r>
            <a:r>
              <a:rPr lang="en-US" dirty="0"/>
              <a:t> </a:t>
            </a:r>
            <a:r>
              <a:rPr lang="en-US" sz="1400" dirty="0"/>
              <a:t>(Born in 1997)</a:t>
            </a:r>
          </a:p>
        </p:txBody>
      </p:sp>
      <p:sp>
        <p:nvSpPr>
          <p:cNvPr id="3" name="Content Placeholder 2"/>
          <p:cNvSpPr>
            <a:spLocks noGrp="1"/>
          </p:cNvSpPr>
          <p:nvPr>
            <p:ph idx="1"/>
          </p:nvPr>
        </p:nvSpPr>
        <p:spPr/>
        <p:txBody>
          <a:bodyPr/>
          <a:lstStyle/>
          <a:p>
            <a:r>
              <a:rPr lang="en-US" b="1" dirty="0"/>
              <a:t>Google Search</a:t>
            </a:r>
            <a:r>
              <a:rPr lang="en-US" dirty="0"/>
              <a:t>, commonly referred to as </a:t>
            </a:r>
            <a:r>
              <a:rPr lang="en-US" b="1" dirty="0"/>
              <a:t>Google Web Search</a:t>
            </a:r>
            <a:r>
              <a:rPr lang="en-US" dirty="0"/>
              <a:t> or just Google, is a </a:t>
            </a:r>
            <a:r>
              <a:rPr lang="en-US" dirty="0" smtClean="0"/>
              <a:t>web search </a:t>
            </a:r>
            <a:r>
              <a:rPr lang="en-US" dirty="0"/>
              <a:t>engine owned by Google Inc. It is the most-used search engine on the World Wide Web</a:t>
            </a:r>
            <a:r>
              <a:rPr lang="en-US" dirty="0" smtClean="0"/>
              <a:t>,</a:t>
            </a:r>
            <a:r>
              <a:rPr lang="en-US" dirty="0"/>
              <a:t> handling more than three billion searches each </a:t>
            </a:r>
            <a:r>
              <a:rPr lang="en-US" dirty="0" smtClean="0"/>
              <a:t>day.</a:t>
            </a:r>
            <a:endParaRPr lang="en-US" dirty="0"/>
          </a:p>
          <a:p>
            <a:pPr>
              <a:buNone/>
            </a:pPr>
            <a:r>
              <a:rPr lang="en-US" dirty="0" smtClean="0"/>
              <a:t>                               </a:t>
            </a:r>
            <a:endParaRPr lang="en-US" dirty="0"/>
          </a:p>
        </p:txBody>
      </p:sp>
      <p:pic>
        <p:nvPicPr>
          <p:cNvPr id="4" name="Picture 3" descr="images (1).jpg"/>
          <p:cNvPicPr>
            <a:picLocks noChangeAspect="1"/>
          </p:cNvPicPr>
          <p:nvPr/>
        </p:nvPicPr>
        <p:blipFill>
          <a:blip r:embed="rId2" cstate="print"/>
          <a:stretch>
            <a:fillRect/>
          </a:stretch>
        </p:blipFill>
        <p:spPr>
          <a:xfrm>
            <a:off x="4876800" y="4343400"/>
            <a:ext cx="4267200" cy="2514600"/>
          </a:xfrm>
          <a:prstGeom prst="rect">
            <a:avLst/>
          </a:prstGeom>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haroni" pitchFamily="2" charset="-79"/>
                <a:cs typeface="Aharoni" pitchFamily="2" charset="-79"/>
              </a:rPr>
              <a:t>Today’s Rank of Google </a:t>
            </a:r>
            <a:endParaRPr lang="en-US" sz="5400" dirty="0">
              <a:latin typeface="Aharoni" pitchFamily="2" charset="-79"/>
              <a:cs typeface="Aharoni" pitchFamily="2" charset="-79"/>
            </a:endParaRPr>
          </a:p>
        </p:txBody>
      </p:sp>
      <p:sp>
        <p:nvSpPr>
          <p:cNvPr id="3" name="Content Placeholder 2"/>
          <p:cNvSpPr>
            <a:spLocks noGrp="1"/>
          </p:cNvSpPr>
          <p:nvPr>
            <p:ph idx="1"/>
          </p:nvPr>
        </p:nvSpPr>
        <p:spPr>
          <a:xfrm>
            <a:off x="457200" y="1447800"/>
            <a:ext cx="8229600" cy="4678363"/>
          </a:xfrm>
        </p:spPr>
        <p:txBody>
          <a:bodyPr>
            <a:normAutofit/>
          </a:bodyPr>
          <a:lstStyle/>
          <a:p>
            <a:r>
              <a:rPr lang="en-US" sz="2600" b="1" dirty="0"/>
              <a:t>Ranking with other sites:</a:t>
            </a:r>
          </a:p>
          <a:p>
            <a:pPr>
              <a:buNone/>
            </a:pPr>
            <a:r>
              <a:rPr lang="en-US" sz="2600" dirty="0" smtClean="0"/>
              <a:t>    Average</a:t>
            </a:r>
            <a:r>
              <a:rPr lang="en-US" sz="2600" dirty="0"/>
              <a:t> (1.734 Seconds), 58% of sites are faster.</a:t>
            </a:r>
          </a:p>
          <a:p>
            <a:pPr>
              <a:buNone/>
            </a:pPr>
            <a:r>
              <a:rPr lang="en-US" sz="2600" dirty="0" smtClean="0"/>
              <a:t>     Its </a:t>
            </a:r>
            <a:r>
              <a:rPr lang="en-US" sz="2600" b="1" dirty="0"/>
              <a:t>global rank </a:t>
            </a:r>
            <a:r>
              <a:rPr lang="en-US" sz="2600" dirty="0"/>
              <a:t>is 1</a:t>
            </a:r>
          </a:p>
          <a:p>
            <a:pPr>
              <a:buNone/>
            </a:pPr>
            <a:endParaRPr lang="en-US" sz="2600" dirty="0"/>
          </a:p>
          <a:p>
            <a:r>
              <a:rPr lang="en-US" sz="2600" b="1" dirty="0"/>
              <a:t>Unique Visitors and Page views:</a:t>
            </a:r>
          </a:p>
          <a:p>
            <a:pPr>
              <a:buFont typeface="Courier New" pitchFamily="49" charset="0"/>
              <a:buChar char="o"/>
            </a:pPr>
            <a:r>
              <a:rPr lang="en-US" sz="2600" dirty="0" smtClean="0"/>
              <a:t>     </a:t>
            </a:r>
            <a:r>
              <a:rPr lang="en-US" sz="2600" b="1" i="1" dirty="0" smtClean="0"/>
              <a:t>Daily </a:t>
            </a:r>
            <a:r>
              <a:rPr lang="en-US" sz="2600" b="1" i="1" dirty="0" err="1"/>
              <a:t>Pageviews</a:t>
            </a:r>
            <a:r>
              <a:rPr lang="en-US" sz="2600" b="1" i="1" dirty="0"/>
              <a:t> per Visitor</a:t>
            </a:r>
          </a:p>
          <a:p>
            <a:pPr>
              <a:buNone/>
            </a:pPr>
            <a:r>
              <a:rPr lang="en-US" sz="2600" dirty="0" smtClean="0"/>
              <a:t>        18.16</a:t>
            </a:r>
            <a:r>
              <a:rPr lang="en-US" sz="2600" dirty="0"/>
              <a:t> 19.29%</a:t>
            </a:r>
          </a:p>
          <a:p>
            <a:pPr>
              <a:buFont typeface="Courier New" pitchFamily="49" charset="0"/>
              <a:buChar char="o"/>
            </a:pPr>
            <a:r>
              <a:rPr lang="en-US" sz="2600" i="1" dirty="0" smtClean="0"/>
              <a:t>     </a:t>
            </a:r>
            <a:r>
              <a:rPr lang="en-US" sz="2600" b="1" i="1" dirty="0" smtClean="0"/>
              <a:t>Daily </a:t>
            </a:r>
            <a:r>
              <a:rPr lang="en-US" sz="2600" b="1" i="1" dirty="0"/>
              <a:t>Time on </a:t>
            </a:r>
            <a:r>
              <a:rPr lang="en-US" sz="2600" b="1" i="1" dirty="0" smtClean="0"/>
              <a:t>Site</a:t>
            </a:r>
          </a:p>
          <a:p>
            <a:pPr>
              <a:buNone/>
            </a:pPr>
            <a:r>
              <a:rPr lang="en-US" sz="2600" dirty="0" smtClean="0"/>
              <a:t>        18:02</a:t>
            </a:r>
            <a:r>
              <a:rPr lang="en-US" sz="2600" dirty="0"/>
              <a:t> 2.00%</a:t>
            </a:r>
          </a:p>
          <a:p>
            <a:pPr>
              <a:buFont typeface="Wingdings" pitchFamily="2" charset="2"/>
              <a:buChar char="ü"/>
            </a:pPr>
            <a:endParaRPr lang="en-US"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smtClean="0">
                <a:latin typeface="Aharoni" pitchFamily="2" charset="-79"/>
                <a:cs typeface="Aharoni" pitchFamily="2" charset="-79"/>
              </a:rPr>
              <a:t>Development of Google</a:t>
            </a:r>
            <a:endParaRPr lang="en-US" sz="6000"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85000" lnSpcReduction="20000"/>
          </a:bodyPr>
          <a:lstStyle/>
          <a:p>
            <a:pPr>
              <a:buNone/>
            </a:pPr>
            <a:r>
              <a:rPr lang="en-US" dirty="0"/>
              <a:t/>
            </a:r>
            <a:br>
              <a:rPr lang="en-US" dirty="0"/>
            </a:br>
            <a:r>
              <a:rPr lang="en-US" sz="3300" dirty="0"/>
              <a:t> Today Google is the largest public Internet search engine, in terms of indexed content and number of users. Company founders </a:t>
            </a:r>
            <a:r>
              <a:rPr lang="en-US" sz="3300" b="1" dirty="0"/>
              <a:t>Larry Page </a:t>
            </a:r>
            <a:r>
              <a:rPr lang="en-US" sz="3300" dirty="0"/>
              <a:t>and </a:t>
            </a:r>
            <a:r>
              <a:rPr lang="en-US" sz="3300" b="1" dirty="0"/>
              <a:t>Sergey </a:t>
            </a:r>
            <a:r>
              <a:rPr lang="en-US" sz="3300" b="1" dirty="0" err="1"/>
              <a:t>Brin</a:t>
            </a:r>
            <a:r>
              <a:rPr lang="en-US" sz="3300" b="1" dirty="0"/>
              <a:t> </a:t>
            </a:r>
            <a:r>
              <a:rPr lang="en-US" sz="3300" dirty="0"/>
              <a:t>initially collaborated on a search engine called Back Rub that had the capability to analyze the back links pointing to a given Web site. With financial backing, in 1998 the founders opened Google. By 2000 Google was handling more than 100 million search queries a day, and by 2004 Google claims the site index reached 4.28 billion Web pages </a:t>
            </a:r>
            <a:r>
              <a:rPr lang="en-US" sz="3300" dirty="0" smtClean="0"/>
              <a:t>.Google’s</a:t>
            </a:r>
            <a:r>
              <a:rPr lang="en-US" sz="3300" dirty="0"/>
              <a:t> </a:t>
            </a:r>
            <a:r>
              <a:rPr lang="en-US" sz="3300" b="1" dirty="0"/>
              <a:t>market share</a:t>
            </a:r>
            <a:r>
              <a:rPr lang="en-US" sz="3300" dirty="0"/>
              <a:t> has steadily increased over the years.</a:t>
            </a:r>
          </a:p>
          <a:p>
            <a:pPr>
              <a:buNone/>
            </a:pPr>
            <a:endParaRPr lang="en-US" dirty="0"/>
          </a:p>
          <a:p>
            <a:endParaRPr lang="en-US"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Aharoni" pitchFamily="2" charset="-79"/>
                <a:cs typeface="Aharoni" pitchFamily="2" charset="-79"/>
              </a:rPr>
              <a:t>Google Features</a:t>
            </a:r>
            <a:endParaRPr lang="en-US" sz="6000"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70000" lnSpcReduction="20000"/>
          </a:bodyPr>
          <a:lstStyle/>
          <a:p>
            <a:pPr lvl="0" algn="just">
              <a:buFont typeface="Wingdings" pitchFamily="2" charset="2"/>
              <a:buChar char="§"/>
            </a:pPr>
            <a:r>
              <a:rPr lang="en-US" sz="3300" b="1" dirty="0" smtClean="0"/>
              <a:t>Page rank</a:t>
            </a:r>
            <a:r>
              <a:rPr lang="en-US" sz="3300" dirty="0" smtClean="0"/>
              <a:t>:</a:t>
            </a:r>
          </a:p>
          <a:p>
            <a:pPr lvl="0" algn="just">
              <a:buNone/>
            </a:pPr>
            <a:r>
              <a:rPr lang="en-US" sz="3300" dirty="0"/>
              <a:t> </a:t>
            </a:r>
            <a:r>
              <a:rPr lang="en-US" sz="3300" dirty="0" smtClean="0"/>
              <a:t>    Google's </a:t>
            </a:r>
            <a:r>
              <a:rPr lang="en-US" sz="3300" dirty="0"/>
              <a:t>rise to success was in large part due to a patented </a:t>
            </a:r>
            <a:r>
              <a:rPr lang="en-US" sz="3300" b="1" dirty="0"/>
              <a:t>algorithm</a:t>
            </a:r>
            <a:r>
              <a:rPr lang="en-US" sz="3300" dirty="0"/>
              <a:t> called </a:t>
            </a:r>
            <a:r>
              <a:rPr lang="en-US" sz="3300" b="1" dirty="0" smtClean="0"/>
              <a:t>Page Rank</a:t>
            </a:r>
            <a:r>
              <a:rPr lang="en-US" sz="3300" dirty="0"/>
              <a:t> that helps rank web pages that match a given search string. The </a:t>
            </a:r>
            <a:r>
              <a:rPr lang="en-US" sz="3300" dirty="0" smtClean="0"/>
              <a:t>Page Rank </a:t>
            </a:r>
            <a:r>
              <a:rPr lang="en-US" sz="3300" dirty="0"/>
              <a:t>algorithm instead analyzes human-generated </a:t>
            </a:r>
            <a:r>
              <a:rPr lang="en-US" sz="3300" b="1" u="sng" dirty="0"/>
              <a:t>links</a:t>
            </a:r>
            <a:r>
              <a:rPr lang="en-US" sz="3300" dirty="0"/>
              <a:t> assuming that web pages linked from many important pages are themselves likely to be </a:t>
            </a:r>
            <a:r>
              <a:rPr lang="en-US" sz="3300" dirty="0" smtClean="0"/>
              <a:t>important.</a:t>
            </a:r>
          </a:p>
          <a:p>
            <a:pPr lvl="0" algn="just">
              <a:buFont typeface="Wingdings" pitchFamily="2" charset="2"/>
              <a:buChar char="§"/>
            </a:pPr>
            <a:r>
              <a:rPr kumimoji="0" lang="en-US" sz="33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Search </a:t>
            </a:r>
            <a:r>
              <a:rPr lang="en-US" sz="3300" b="1" dirty="0">
                <a:latin typeface="Cambria" pitchFamily="18" charset="0"/>
                <a:ea typeface="Times New Roman" pitchFamily="18" charset="0"/>
                <a:cs typeface="Times New Roman" pitchFamily="18" charset="0"/>
              </a:rPr>
              <a:t>P</a:t>
            </a:r>
            <a:r>
              <a:rPr kumimoji="0" lang="en-US" sz="33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roducts:</a:t>
            </a:r>
          </a:p>
          <a:p>
            <a:pPr lvl="0" algn="just">
              <a:buNone/>
            </a:pPr>
            <a:r>
              <a:rPr lang="en-US" sz="3300" b="1" dirty="0">
                <a:latin typeface="Cambria" pitchFamily="18" charset="0"/>
                <a:ea typeface="Times New Roman" pitchFamily="18" charset="0"/>
                <a:cs typeface="Times New Roman" pitchFamily="18" charset="0"/>
              </a:rPr>
              <a:t> </a:t>
            </a:r>
            <a:r>
              <a:rPr lang="en-US" sz="3300" b="1" dirty="0" smtClean="0">
                <a:latin typeface="Cambria" pitchFamily="18" charset="0"/>
                <a:ea typeface="Times New Roman" pitchFamily="18" charset="0"/>
                <a:cs typeface="Times New Roman" pitchFamily="18" charset="0"/>
              </a:rPr>
              <a:t>    </a:t>
            </a:r>
            <a:r>
              <a:rPr kumimoji="0" lang="en-US" sz="33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The exact percentage of the total of web pages that Google indexes is not known, as it is very difficult to accurately calculate. Google presents a two-line summary and also a preview of each search result, which includes a link to a cached (stored), usually olde</a:t>
            </a:r>
            <a:r>
              <a:rPr kumimoji="0" lang="en-US"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r version of the page.</a:t>
            </a:r>
            <a:endParaRPr lang="en-US" dirty="0" smtClean="0"/>
          </a:p>
          <a:p>
            <a:endParaRPr lang="en-US" dirty="0" smtClean="0"/>
          </a:p>
          <a:p>
            <a:endParaRPr lang="en-US" dirty="0"/>
          </a:p>
          <a:p>
            <a:endParaRPr lang="en-US" dirty="0"/>
          </a:p>
        </p:txBody>
      </p:sp>
      <p:sp>
        <p:nvSpPr>
          <p:cNvPr id="24577" name="Rectangle 1"/>
          <p:cNvSpPr>
            <a:spLocks noChangeArrowheads="1"/>
          </p:cNvSpPr>
          <p:nvPr/>
        </p:nvSpPr>
        <p:spPr bwMode="auto">
          <a:xfrm>
            <a:off x="0" y="66864"/>
            <a:ext cx="65" cy="323471"/>
          </a:xfrm>
          <a:prstGeom prst="rect">
            <a:avLst/>
          </a:prstGeom>
          <a:solidFill>
            <a:srgbClr val="FFFFFF"/>
          </a:solidFill>
          <a:ln w="9525">
            <a:noFill/>
            <a:miter lim="800000"/>
            <a:headEnd/>
            <a:tailEnd/>
          </a:ln>
          <a:effectLst/>
        </p:spPr>
        <p:txBody>
          <a:bodyPr vert="horz" wrap="none" lIns="0" tIns="460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a:solidFill>
            <a:schemeClr val="bg1">
              <a:lumMod val="85000"/>
            </a:schemeClr>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a:noAutofit/>
          </a:bodyPr>
          <a:lstStyle/>
          <a:p>
            <a:r>
              <a:rPr lang="en-US" sz="8000" dirty="0" smtClean="0">
                <a:latin typeface="Arial Rounded MT Bold" pitchFamily="34" charset="0"/>
              </a:rPr>
              <a:t>Presented By</a:t>
            </a:r>
            <a:endParaRPr lang="en-US" sz="8000" dirty="0">
              <a:latin typeface="Arial Rounded MT Bold" pitchFamily="34" charset="0"/>
            </a:endParaRPr>
          </a:p>
        </p:txBody>
      </p:sp>
      <p:sp>
        <p:nvSpPr>
          <p:cNvPr id="3" name="Content Placeholder 2"/>
          <p:cNvSpPr>
            <a:spLocks noGrp="1"/>
          </p:cNvSpPr>
          <p:nvPr>
            <p:ph idx="1"/>
          </p:nvPr>
        </p:nvSpPr>
        <p:spPr>
          <a:xfrm>
            <a:off x="457200" y="1905000"/>
            <a:ext cx="8229600" cy="4221163"/>
          </a:xfrm>
          <a:noFill/>
        </p:spPr>
        <p:txBody>
          <a:bodyPr>
            <a:normAutofit/>
          </a:bodyPr>
          <a:lstStyle/>
          <a:p>
            <a:pPr marL="2114550" lvl="3" indent="-742950" algn="just">
              <a:buNone/>
            </a:pPr>
            <a:r>
              <a:rPr lang="en-US" sz="5400" dirty="0" smtClean="0"/>
              <a:t>Tayyibah Allaudin </a:t>
            </a:r>
          </a:p>
          <a:p>
            <a:pPr marL="2114550" lvl="3" indent="-742950" algn="just">
              <a:buNone/>
            </a:pPr>
            <a:r>
              <a:rPr lang="en-US" sz="5400" dirty="0" smtClean="0"/>
              <a:t>Samia Ijaz</a:t>
            </a:r>
          </a:p>
          <a:p>
            <a:pPr marL="914400" indent="-914400" algn="just">
              <a:buNone/>
            </a:pPr>
            <a:r>
              <a:rPr lang="en-US" sz="5400" dirty="0" smtClean="0"/>
              <a:t>        Ammara Khalid</a:t>
            </a:r>
            <a:endParaRPr lang="en-US" sz="5400"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70000" lnSpcReduction="20000"/>
          </a:bodyPr>
          <a:lstStyle/>
          <a:p>
            <a:pPr marL="514350" indent="-514350">
              <a:buFont typeface="Wingdings" pitchFamily="2" charset="2"/>
              <a:buChar char="§"/>
            </a:pPr>
            <a:r>
              <a:rPr lang="en-US" sz="5100" b="1" dirty="0"/>
              <a:t>Search syntax</a:t>
            </a:r>
            <a:r>
              <a:rPr lang="en-US" sz="5100" b="1" dirty="0" smtClean="0"/>
              <a:t>:</a:t>
            </a:r>
          </a:p>
          <a:p>
            <a:pPr marL="514350" indent="-514350">
              <a:buNone/>
            </a:pPr>
            <a:r>
              <a:rPr lang="en-US" b="1" dirty="0"/>
              <a:t> </a:t>
            </a:r>
            <a:r>
              <a:rPr lang="en-US" b="1" dirty="0" smtClean="0"/>
              <a:t>    </a:t>
            </a:r>
            <a:r>
              <a:rPr lang="en-US" dirty="0" smtClean="0"/>
              <a:t>    Google's </a:t>
            </a:r>
            <a:r>
              <a:rPr lang="en-US" dirty="0"/>
              <a:t>search engine normally accepts queries as a simple text, and breaks up the user's text into a sequence of search terms, which will usually be words that are to occur in the results. </a:t>
            </a:r>
            <a:endParaRPr lang="en-US" b="1" dirty="0"/>
          </a:p>
          <a:p>
            <a:pPr marL="514350" indent="-514350">
              <a:buFont typeface="Wingdings" pitchFamily="2" charset="2"/>
              <a:buChar char="§"/>
            </a:pPr>
            <a:r>
              <a:rPr lang="en-US" sz="5100" b="1" dirty="0"/>
              <a:t>Query </a:t>
            </a:r>
            <a:r>
              <a:rPr lang="en-US" sz="5100" b="1" dirty="0" smtClean="0"/>
              <a:t>expansion:</a:t>
            </a:r>
            <a:endParaRPr lang="en-US" sz="5100" b="1" dirty="0"/>
          </a:p>
          <a:p>
            <a:pPr marL="514350" indent="-514350">
              <a:buNone/>
            </a:pPr>
            <a:r>
              <a:rPr lang="en-US" dirty="0" smtClean="0"/>
              <a:t>         Google </a:t>
            </a:r>
            <a:r>
              <a:rPr lang="en-US" dirty="0"/>
              <a:t>applies </a:t>
            </a:r>
            <a:r>
              <a:rPr lang="en-US" b="1" dirty="0"/>
              <a:t>query </a:t>
            </a:r>
            <a:r>
              <a:rPr lang="en-US" b="1" dirty="0" smtClean="0"/>
              <a:t>expansion </a:t>
            </a:r>
            <a:r>
              <a:rPr lang="en-US" dirty="0" smtClean="0"/>
              <a:t>to</a:t>
            </a:r>
            <a:r>
              <a:rPr lang="en-US" b="1" dirty="0" smtClean="0"/>
              <a:t> </a:t>
            </a:r>
            <a:r>
              <a:rPr lang="en-US" dirty="0"/>
              <a:t>the submitted search query, transforming it into the query that will actually be used to retrieve results. As with page ranking, the exact details of the algorithm Google uses are deliberately obscure, but certainly the following transformations are among those that occur:</a:t>
            </a:r>
          </a:p>
          <a:p>
            <a:pPr marL="571500" indent="-571500">
              <a:buFont typeface="+mj-lt"/>
              <a:buAutoNum type="romanLcPeriod"/>
            </a:pPr>
            <a:r>
              <a:rPr lang="en-US" b="1" dirty="0"/>
              <a:t>Term reordering</a:t>
            </a:r>
            <a:r>
              <a:rPr lang="en-US" dirty="0"/>
              <a:t>: in </a:t>
            </a:r>
            <a:r>
              <a:rPr lang="en-US" b="1" dirty="0"/>
              <a:t>information retrieval</a:t>
            </a:r>
            <a:r>
              <a:rPr lang="en-US" dirty="0"/>
              <a:t> this is a standard technique to reduce the work involved in retrieving results. This transformation is invisible to the user, since the results ordering uses the original query order to determine relevance.</a:t>
            </a:r>
          </a:p>
          <a:p>
            <a:pPr marL="571500" indent="-571500">
              <a:buFont typeface="+mj-lt"/>
              <a:buAutoNum type="romanLcPeriod"/>
            </a:pPr>
            <a:r>
              <a:rPr lang="en-US" b="1" dirty="0" smtClean="0"/>
              <a:t>Stemming</a:t>
            </a:r>
            <a:r>
              <a:rPr lang="en-US" dirty="0" smtClean="0"/>
              <a:t> is </a:t>
            </a:r>
            <a:r>
              <a:rPr lang="en-US" dirty="0"/>
              <a:t>used to increase search quality by keeping small syntactic variants of search terms. </a:t>
            </a:r>
          </a:p>
          <a:p>
            <a:pPr marL="571500" indent="-571500">
              <a:buFont typeface="+mj-lt"/>
              <a:buAutoNum type="romanLcPeriod"/>
            </a:pPr>
            <a:r>
              <a:rPr lang="en-US" dirty="0"/>
              <a:t>There is a limited facility to fix possible misspellings in queries.</a:t>
            </a:r>
          </a:p>
          <a:p>
            <a:pPr marL="571500" indent="-571500">
              <a:buFont typeface="+mj-lt"/>
              <a:buAutoNum type="romanLcPeriod"/>
            </a:pPr>
            <a:endParaRPr lang="en-US" dirty="0"/>
          </a:p>
          <a:p>
            <a:pPr>
              <a:buNone/>
            </a:pPr>
            <a:endParaRPr lang="en-US" dirty="0"/>
          </a:p>
          <a:p>
            <a:endParaRPr lang="en-US" dirty="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pPr>
              <a:buFont typeface="Wingdings" pitchFamily="2" charset="2"/>
              <a:buChar char="§"/>
            </a:pPr>
            <a:r>
              <a:rPr lang="en-US" sz="6400" b="1" dirty="0" smtClean="0"/>
              <a:t>"I'm Feeling Lucky": </a:t>
            </a:r>
          </a:p>
          <a:p>
            <a:pPr>
              <a:buNone/>
            </a:pPr>
            <a:r>
              <a:rPr lang="en-US" dirty="0" smtClean="0"/>
              <a:t>Google's homepage includes a button labeled "I'm Feeling Lucky". Prior to a change in 2012 when a user typed in a search and clicked on the button the user would be taken directly to the first search result, bypassing the </a:t>
            </a:r>
            <a:r>
              <a:rPr lang="en-US" b="1" dirty="0" smtClean="0"/>
              <a:t>search engine results page</a:t>
            </a:r>
            <a:r>
              <a:rPr lang="en-US" dirty="0" smtClean="0"/>
              <a:t>. The idea was that if a user is "feeling lucky", the search engine would return the perfect match the first time without having to page through the search results. According to a study by Tom Chavez of "Rapt", this feature cost Google $110 million a year as 1% of all searches use this feature and bypass all advertising.</a:t>
            </a:r>
          </a:p>
          <a:p>
            <a:pPr>
              <a:buNone/>
            </a:pPr>
            <a:r>
              <a:rPr lang="en-US" dirty="0" smtClean="0"/>
              <a:t>         With the introduction of </a:t>
            </a:r>
            <a:r>
              <a:rPr lang="en-US" b="1" dirty="0" smtClean="0"/>
              <a:t>Google Instant</a:t>
            </a:r>
            <a:r>
              <a:rPr lang="en-US" dirty="0" smtClean="0"/>
              <a:t>, the functionality of the button behaves differently.</a:t>
            </a:r>
            <a:r>
              <a:rPr lang="en-US" baseline="30000" dirty="0" smtClean="0"/>
              <a:t> </a:t>
            </a:r>
            <a:r>
              <a:rPr lang="en-US" dirty="0" smtClean="0"/>
              <a:t>Currently, the "I'm Feeling Lucky" button changes based on your settings and what webpage you are at. If Google Instant is turned off, the button will direct to the Google Doodles gallery. If Google Instant is turned on and a user hovers over the button, the button text will spin and land on a phrase that starts with "I'm feeling" (e.g. "I'm feeling hungry" or "I'm feeling smart"). Each phrase links to a Google service related to the associated phrase.</a:t>
            </a:r>
          </a:p>
          <a:p>
            <a:pPr>
              <a:buNone/>
            </a:pPr>
            <a:r>
              <a:rPr lang="en-US" dirty="0" smtClean="0"/>
              <a:t>        Google Chrome and Mozilla Firefox used Lucky Search as the default search string when the user entered a query in the location bar; this functionality was deprecated in later versions.</a:t>
            </a:r>
          </a:p>
          <a:p>
            <a:endParaRPr lang="en-US" dirty="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52400"/>
            <a:ext cx="8229600" cy="5973763"/>
          </a:xfrm>
        </p:spPr>
        <p:txBody>
          <a:bodyPr>
            <a:normAutofit fontScale="85000" lnSpcReduction="20000"/>
          </a:bodyPr>
          <a:lstStyle/>
          <a:p>
            <a:pPr>
              <a:buNone/>
            </a:pPr>
            <a:r>
              <a:rPr lang="en-US" sz="3300" dirty="0"/>
              <a:t>Beside these features </a:t>
            </a:r>
            <a:r>
              <a:rPr lang="en-US" sz="3300" dirty="0" err="1"/>
              <a:t>google</a:t>
            </a:r>
            <a:r>
              <a:rPr lang="en-US" sz="3300" dirty="0"/>
              <a:t> have many  other </a:t>
            </a:r>
            <a:r>
              <a:rPr lang="en-US" sz="3300" dirty="0" smtClean="0"/>
              <a:t>features whose </a:t>
            </a:r>
            <a:r>
              <a:rPr lang="en-US" sz="3300" dirty="0"/>
              <a:t>names are:</a:t>
            </a:r>
          </a:p>
          <a:p>
            <a:pPr lvl="0">
              <a:buFont typeface="Wingdings" pitchFamily="2" charset="2"/>
              <a:buChar char="v"/>
            </a:pPr>
            <a:r>
              <a:rPr lang="en-US" sz="3300" dirty="0"/>
              <a:t>weather </a:t>
            </a:r>
          </a:p>
          <a:p>
            <a:pPr lvl="0">
              <a:buFont typeface="Wingdings" pitchFamily="2" charset="2"/>
              <a:buChar char="v"/>
            </a:pPr>
            <a:r>
              <a:rPr lang="en-US" sz="3300" dirty="0"/>
              <a:t>stock quotes </a:t>
            </a:r>
          </a:p>
          <a:p>
            <a:pPr lvl="0">
              <a:buFont typeface="Wingdings" pitchFamily="2" charset="2"/>
              <a:buChar char="v"/>
            </a:pPr>
            <a:r>
              <a:rPr lang="en-US" sz="3300" dirty="0"/>
              <a:t>timer </a:t>
            </a:r>
          </a:p>
          <a:p>
            <a:pPr lvl="0">
              <a:buFont typeface="Wingdings" pitchFamily="2" charset="2"/>
              <a:buChar char="v"/>
            </a:pPr>
            <a:r>
              <a:rPr lang="en-US" sz="3300" dirty="0"/>
              <a:t>sports scores unit currency conversion .</a:t>
            </a:r>
          </a:p>
          <a:p>
            <a:pPr lvl="0">
              <a:buFont typeface="Wingdings" pitchFamily="2" charset="2"/>
              <a:buChar char="v"/>
            </a:pPr>
            <a:r>
              <a:rPr lang="en-US" sz="3300" dirty="0"/>
              <a:t>calculator </a:t>
            </a:r>
          </a:p>
          <a:p>
            <a:pPr lvl="0">
              <a:buFont typeface="Wingdings" pitchFamily="2" charset="2"/>
              <a:buChar char="v"/>
            </a:pPr>
            <a:r>
              <a:rPr lang="en-US" sz="3300" dirty="0"/>
              <a:t>dictionary lookup maps </a:t>
            </a:r>
          </a:p>
          <a:p>
            <a:pPr>
              <a:buFont typeface="Wingdings" pitchFamily="2" charset="2"/>
              <a:buChar char="v"/>
            </a:pPr>
            <a:r>
              <a:rPr lang="en-US" sz="3300" dirty="0"/>
              <a:t>movie </a:t>
            </a:r>
            <a:r>
              <a:rPr lang="en-US" sz="3300" dirty="0" err="1"/>
              <a:t>showtimes</a:t>
            </a:r>
            <a:r>
              <a:rPr lang="en-US" sz="3300" dirty="0"/>
              <a:t>.</a:t>
            </a:r>
          </a:p>
          <a:p>
            <a:pPr lvl="0">
              <a:buFont typeface="Wingdings" pitchFamily="2" charset="2"/>
              <a:buChar char="v"/>
            </a:pPr>
            <a:r>
              <a:rPr lang="en-US" sz="3300" dirty="0"/>
              <a:t>public data </a:t>
            </a:r>
          </a:p>
          <a:p>
            <a:pPr lvl="0">
              <a:buFont typeface="Wingdings" pitchFamily="2" charset="2"/>
              <a:buChar char="v"/>
            </a:pPr>
            <a:r>
              <a:rPr lang="en-US" sz="3300" dirty="0"/>
              <a:t>real estate and </a:t>
            </a:r>
          </a:p>
          <a:p>
            <a:pPr lvl="0">
              <a:buFont typeface="Wingdings" pitchFamily="2" charset="2"/>
              <a:buChar char="v"/>
            </a:pPr>
            <a:r>
              <a:rPr lang="en-US" sz="3300" dirty="0"/>
              <a:t>travel data/airports </a:t>
            </a:r>
          </a:p>
          <a:p>
            <a:pPr lvl="0">
              <a:buFont typeface="Wingdings" pitchFamily="2" charset="2"/>
              <a:buChar char="v"/>
            </a:pPr>
            <a:r>
              <a:rPr lang="en-US" sz="3300" dirty="0"/>
              <a:t>area code </a:t>
            </a:r>
          </a:p>
          <a:p>
            <a:pPr lvl="0">
              <a:buFont typeface="Wingdings" pitchFamily="2" charset="2"/>
              <a:buChar char="v"/>
            </a:pPr>
            <a:r>
              <a:rPr lang="en-US" sz="3300" dirty="0"/>
              <a:t>synonym search</a:t>
            </a:r>
            <a:r>
              <a:rPr lang="en-US" dirty="0"/>
              <a:t>.</a:t>
            </a:r>
          </a:p>
          <a:p>
            <a:pPr lvl="0">
              <a:buNone/>
            </a:pPr>
            <a:endParaRPr lang="en-US" dirty="0"/>
          </a:p>
          <a:p>
            <a:endParaRPr lang="en-US" dirty="0"/>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400800"/>
          </a:xfrm>
        </p:spPr>
        <p:txBody>
          <a:bodyPr>
            <a:normAutofit fontScale="25000" lnSpcReduction="20000"/>
          </a:bodyPr>
          <a:lstStyle/>
          <a:p>
            <a:r>
              <a:rPr lang="en-US" sz="12800" b="1" dirty="0"/>
              <a:t>Some of the query options</a:t>
            </a:r>
            <a:r>
              <a:rPr lang="en-US" sz="12800" dirty="0"/>
              <a:t>: </a:t>
            </a:r>
          </a:p>
          <a:p>
            <a:pPr>
              <a:buFont typeface="Wingdings" pitchFamily="2" charset="2"/>
              <a:buChar char="v"/>
            </a:pPr>
            <a:r>
              <a:rPr lang="en-US" sz="8000" b="1" dirty="0"/>
              <a:t>define:</a:t>
            </a:r>
            <a:r>
              <a:rPr lang="en-US" sz="8000" dirty="0"/>
              <a:t> – The query prefix "define:" will provide a definition of the words listed after it.</a:t>
            </a:r>
          </a:p>
          <a:p>
            <a:pPr lvl="0">
              <a:buFont typeface="Wingdings" pitchFamily="2" charset="2"/>
              <a:buChar char="v"/>
            </a:pPr>
            <a:r>
              <a:rPr lang="en-US" sz="8000" b="1" dirty="0"/>
              <a:t>stocks:</a:t>
            </a:r>
            <a:r>
              <a:rPr lang="en-US" sz="8000" dirty="0"/>
              <a:t> – After "stocks:" the query terms are treated as stock ticker symbols for lookup.</a:t>
            </a:r>
          </a:p>
          <a:p>
            <a:pPr lvl="0">
              <a:buFont typeface="Wingdings" pitchFamily="2" charset="2"/>
              <a:buChar char="v"/>
            </a:pPr>
            <a:r>
              <a:rPr lang="en-US" sz="8000" b="1" dirty="0"/>
              <a:t>site:</a:t>
            </a:r>
            <a:r>
              <a:rPr lang="en-US" sz="8000" dirty="0"/>
              <a:t> – Restrict the results to those websites in the given domain, such as, </a:t>
            </a:r>
            <a:r>
              <a:rPr lang="en-US" sz="8000" dirty="0" err="1"/>
              <a:t>site:www.acmeacme.com</a:t>
            </a:r>
            <a:r>
              <a:rPr lang="en-US" sz="8000" dirty="0"/>
              <a:t>. The option "</a:t>
            </a:r>
            <a:r>
              <a:rPr lang="en-US" sz="8000" dirty="0" err="1"/>
              <a:t>site:com</a:t>
            </a:r>
            <a:r>
              <a:rPr lang="en-US" sz="8000" dirty="0"/>
              <a:t>" will search all domain URLs named with ".com" (no space after "site:")..</a:t>
            </a:r>
          </a:p>
          <a:p>
            <a:pPr lvl="0">
              <a:buFont typeface="Wingdings" pitchFamily="2" charset="2"/>
              <a:buChar char="v"/>
            </a:pPr>
            <a:r>
              <a:rPr lang="en-US" sz="8000" b="1" dirty="0" err="1"/>
              <a:t>allintitle</a:t>
            </a:r>
            <a:r>
              <a:rPr lang="en-US" sz="8000" b="1" dirty="0"/>
              <a:t>:</a:t>
            </a:r>
            <a:r>
              <a:rPr lang="en-US" sz="8000" dirty="0"/>
              <a:t> – Only the page titles are searched (not the remaining text on each webpage).</a:t>
            </a:r>
          </a:p>
          <a:p>
            <a:pPr lvl="0">
              <a:buFont typeface="Wingdings" pitchFamily="2" charset="2"/>
              <a:buChar char="v"/>
            </a:pPr>
            <a:r>
              <a:rPr lang="en-US" sz="8000" b="1" dirty="0" err="1"/>
              <a:t>intitle</a:t>
            </a:r>
            <a:r>
              <a:rPr lang="en-US" sz="8000" b="1" dirty="0"/>
              <a:t>:</a:t>
            </a:r>
            <a:r>
              <a:rPr lang="en-US" sz="8000" dirty="0"/>
              <a:t> – Prefix to search in a webpage title, such as "</a:t>
            </a:r>
            <a:r>
              <a:rPr lang="en-US" sz="8000" dirty="0" err="1"/>
              <a:t>intitle:google</a:t>
            </a:r>
            <a:r>
              <a:rPr lang="en-US" sz="8000" dirty="0"/>
              <a:t> search" will list pages with word "</a:t>
            </a:r>
            <a:r>
              <a:rPr lang="en-US" sz="8000" dirty="0" err="1"/>
              <a:t>google</a:t>
            </a:r>
            <a:r>
              <a:rPr lang="en-US" sz="8000" dirty="0"/>
              <a:t>" in title, and word "search" anywhere (no space after "</a:t>
            </a:r>
            <a:r>
              <a:rPr lang="en-US" sz="8000" dirty="0" err="1"/>
              <a:t>intitle</a:t>
            </a:r>
            <a:r>
              <a:rPr lang="en-US" sz="8000" dirty="0"/>
              <a:t>:").</a:t>
            </a:r>
          </a:p>
          <a:p>
            <a:pPr lvl="0">
              <a:buFont typeface="Wingdings" pitchFamily="2" charset="2"/>
              <a:buChar char="v"/>
            </a:pPr>
            <a:r>
              <a:rPr lang="en-US" sz="8000" b="1" dirty="0" err="1"/>
              <a:t>allinurl</a:t>
            </a:r>
            <a:r>
              <a:rPr lang="en-US" sz="8000" b="1" dirty="0"/>
              <a:t>:</a:t>
            </a:r>
            <a:r>
              <a:rPr lang="en-US" sz="8000" dirty="0"/>
              <a:t> – Only the page URL address lines are searched (not the text inside each webpage).</a:t>
            </a:r>
          </a:p>
          <a:p>
            <a:pPr lvl="0">
              <a:buFont typeface="Wingdings" pitchFamily="2" charset="2"/>
              <a:buChar char="v"/>
            </a:pPr>
            <a:r>
              <a:rPr lang="en-US" sz="8000" b="1" dirty="0" err="1"/>
              <a:t>inurl</a:t>
            </a:r>
            <a:r>
              <a:rPr lang="en-US" sz="8000" b="1" dirty="0"/>
              <a:t>:</a:t>
            </a:r>
            <a:r>
              <a:rPr lang="en-US" sz="8000" dirty="0"/>
              <a:t> – Prefix for each word to be found in the URL; others words are matched anywhere, such as "</a:t>
            </a:r>
            <a:r>
              <a:rPr lang="en-US" sz="8000" dirty="0" err="1"/>
              <a:t>inurl:acme</a:t>
            </a:r>
            <a:r>
              <a:rPr lang="en-US" sz="8000" dirty="0"/>
              <a:t> search" matches "acme" in a URL, but matches "search" anywhere (no space after "</a:t>
            </a:r>
            <a:r>
              <a:rPr lang="en-US" sz="8000" dirty="0" err="1"/>
              <a:t>inurl</a:t>
            </a:r>
            <a:r>
              <a:rPr lang="en-US" sz="8000" dirty="0" smtClean="0"/>
              <a:t>:").</a:t>
            </a:r>
          </a:p>
          <a:p>
            <a:pPr lvl="0">
              <a:buFont typeface="Wingdings" pitchFamily="2" charset="2"/>
              <a:buChar char="v"/>
            </a:pPr>
            <a:r>
              <a:rPr lang="en-US" sz="8000" dirty="0" smtClean="0"/>
              <a:t> </a:t>
            </a:r>
            <a:r>
              <a:rPr lang="en-US" sz="8000" b="1" dirty="0"/>
              <a:t>link:</a:t>
            </a:r>
            <a:r>
              <a:rPr lang="en-US" sz="8000" dirty="0"/>
              <a:t> – The prefix "link:" will list </a:t>
            </a:r>
            <a:r>
              <a:rPr lang="en-US" sz="8000" dirty="0" err="1"/>
              <a:t>webpages</a:t>
            </a:r>
            <a:r>
              <a:rPr lang="en-US" sz="8000" dirty="0"/>
              <a:t> that have links to the specified webpage, such as </a:t>
            </a:r>
            <a:r>
              <a:rPr lang="en-US" sz="8000" dirty="0" smtClean="0"/>
              <a:t>"</a:t>
            </a:r>
            <a:r>
              <a:rPr lang="en-US" sz="8000" dirty="0" err="1"/>
              <a:t>link:www.google.com</a:t>
            </a:r>
            <a:r>
              <a:rPr lang="en-US" sz="8000" dirty="0"/>
              <a:t>" lists </a:t>
            </a:r>
            <a:r>
              <a:rPr lang="en-US" sz="8000" dirty="0" err="1"/>
              <a:t>webpages</a:t>
            </a:r>
            <a:r>
              <a:rPr lang="en-US" sz="8000" dirty="0"/>
              <a:t> linking to the Google homepage.</a:t>
            </a:r>
          </a:p>
          <a:p>
            <a:pPr>
              <a:buFont typeface="Wingdings" pitchFamily="2" charset="2"/>
              <a:buChar char="v"/>
            </a:pPr>
            <a:r>
              <a:rPr lang="en-US" sz="8000" b="1" dirty="0"/>
              <a:t>related:</a:t>
            </a:r>
            <a:r>
              <a:rPr lang="en-US" sz="8000" dirty="0"/>
              <a:t> – The prefix "related:" will list </a:t>
            </a:r>
            <a:r>
              <a:rPr lang="en-US" sz="8000" dirty="0" err="1"/>
              <a:t>webpages</a:t>
            </a:r>
            <a:r>
              <a:rPr lang="en-US" sz="8000" dirty="0"/>
              <a:t> that are "similar" to a specified web page</a:t>
            </a:r>
          </a:p>
          <a:p>
            <a:endParaRPr lang="en-US" dirty="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Aharoni" pitchFamily="2" charset="-79"/>
                <a:cs typeface="Aharoni" pitchFamily="2" charset="-79"/>
              </a:rPr>
              <a:t>Gmail</a:t>
            </a:r>
            <a:endParaRPr lang="en-US" sz="6000"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      The </a:t>
            </a:r>
            <a:r>
              <a:rPr lang="en-US" dirty="0"/>
              <a:t>free consumer version of Gmail is supported by text ads related to the contents of people’s email messages. Popular features include 15GB of free storage, threaded conversations, robust search capabilities, and an app-like interface.</a:t>
            </a:r>
          </a:p>
          <a:p>
            <a:pPr>
              <a:buNone/>
            </a:pPr>
            <a:r>
              <a:rPr lang="en-US" dirty="0" smtClean="0"/>
              <a:t>        While </a:t>
            </a:r>
            <a:r>
              <a:rPr lang="en-US" dirty="0"/>
              <a:t>similar to the free version, Gmail in Google Apps for Work adds  </a:t>
            </a:r>
            <a:r>
              <a:rPr lang="en-US" dirty="0" smtClean="0"/>
              <a:t>number </a:t>
            </a:r>
            <a:r>
              <a:rPr lang="en-US" dirty="0"/>
              <a:t>of features designed for business users.</a:t>
            </a:r>
          </a:p>
          <a:p>
            <a:pPr>
              <a:buNone/>
            </a:pPr>
            <a:r>
              <a:rPr lang="en-US" dirty="0" smtClean="0"/>
              <a:t>       These </a:t>
            </a:r>
            <a:r>
              <a:rPr lang="en-US" dirty="0"/>
              <a:t>include:</a:t>
            </a:r>
          </a:p>
          <a:p>
            <a:pPr lvl="0">
              <a:buFont typeface="Wingdings" pitchFamily="2" charset="2"/>
              <a:buChar char="§"/>
            </a:pPr>
            <a:r>
              <a:rPr lang="en-US" dirty="0" smtClean="0"/>
              <a:t>Either </a:t>
            </a:r>
            <a:r>
              <a:rPr lang="en-US" dirty="0"/>
              <a:t>30GB or unlimited storage shared with Google Drive, depending on the plan</a:t>
            </a:r>
          </a:p>
          <a:p>
            <a:pPr lvl="0">
              <a:buFont typeface="Wingdings" pitchFamily="2" charset="2"/>
              <a:buChar char="§"/>
            </a:pPr>
            <a:r>
              <a:rPr lang="en-US" dirty="0"/>
              <a:t>No advertising</a:t>
            </a:r>
          </a:p>
          <a:p>
            <a:pPr lvl="0">
              <a:buFont typeface="Wingdings" pitchFamily="2" charset="2"/>
              <a:buChar char="§"/>
            </a:pPr>
            <a:r>
              <a:rPr lang="en-US" dirty="0"/>
              <a:t>24/7 customer support</a:t>
            </a:r>
          </a:p>
          <a:p>
            <a:pPr lvl="0">
              <a:buFont typeface="Wingdings" pitchFamily="2" charset="2"/>
              <a:buChar char="§"/>
            </a:pPr>
            <a:r>
              <a:rPr lang="en-US" dirty="0"/>
              <a:t>Google Apps Sync for Microsoft </a:t>
            </a:r>
            <a:r>
              <a:rPr lang="en-US" dirty="0" smtClean="0"/>
              <a:t>Outlook</a:t>
            </a:r>
          </a:p>
          <a:p>
            <a:pPr lvl="0">
              <a:buNone/>
            </a:pPr>
            <a:r>
              <a:rPr lang="en-US" dirty="0"/>
              <a:t> </a:t>
            </a:r>
            <a:r>
              <a:rPr lang="en-US" dirty="0" smtClean="0"/>
              <a:t>                                        </a:t>
            </a:r>
            <a:endParaRPr lang="en-US" dirty="0"/>
          </a:p>
          <a:p>
            <a:endParaRPr lang="en-US" dirty="0"/>
          </a:p>
        </p:txBody>
      </p:sp>
      <p:pic>
        <p:nvPicPr>
          <p:cNvPr id="4" name="Picture 3" descr="images.jpg"/>
          <p:cNvPicPr>
            <a:picLocks noChangeAspect="1"/>
          </p:cNvPicPr>
          <p:nvPr/>
        </p:nvPicPr>
        <p:blipFill>
          <a:blip r:embed="rId2" cstate="print"/>
          <a:stretch>
            <a:fillRect/>
          </a:stretch>
        </p:blipFill>
        <p:spPr>
          <a:xfrm>
            <a:off x="5562600" y="4267200"/>
            <a:ext cx="3581400" cy="2590801"/>
          </a:xfrm>
          <a:prstGeom prst="rect">
            <a:avLst/>
          </a:prstGeom>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92500" lnSpcReduction="20000"/>
          </a:bodyPr>
          <a:lstStyle/>
          <a:p>
            <a:pPr>
              <a:buNone/>
            </a:pPr>
            <a:r>
              <a:rPr lang="en-US" dirty="0" smtClean="0"/>
              <a:t>Following are the features involved in </a:t>
            </a:r>
            <a:r>
              <a:rPr lang="en-US" dirty="0" err="1" smtClean="0"/>
              <a:t>gmail</a:t>
            </a:r>
            <a:r>
              <a:rPr lang="en-US" dirty="0" smtClean="0"/>
              <a:t>:</a:t>
            </a:r>
          </a:p>
          <a:p>
            <a:pPr>
              <a:buFont typeface="Wingdings" pitchFamily="2" charset="2"/>
              <a:buChar char="§"/>
            </a:pPr>
            <a:r>
              <a:rPr lang="en-US" b="1" dirty="0" smtClean="0"/>
              <a:t>Google Drive</a:t>
            </a:r>
            <a:r>
              <a:rPr lang="en-US" sz="2600" b="1" dirty="0" smtClean="0"/>
              <a:t>:    </a:t>
            </a:r>
          </a:p>
          <a:p>
            <a:pPr>
              <a:buNone/>
            </a:pPr>
            <a:r>
              <a:rPr lang="en-US" sz="2600" b="1" dirty="0"/>
              <a:t> </a:t>
            </a:r>
            <a:r>
              <a:rPr lang="en-US" sz="2600" b="1" dirty="0" smtClean="0"/>
              <a:t>     </a:t>
            </a:r>
            <a:r>
              <a:rPr lang="en-US" sz="2600" dirty="0" smtClean="0"/>
              <a:t>with this, users </a:t>
            </a:r>
            <a:r>
              <a:rPr lang="en-US" sz="2600" dirty="0"/>
              <a:t>can upload any type of files to the cloud, share them with others, and access them from any </a:t>
            </a:r>
            <a:r>
              <a:rPr lang="en-US" sz="2600" dirty="0" smtClean="0"/>
              <a:t>comput</a:t>
            </a:r>
            <a:r>
              <a:rPr lang="en-US" sz="2600" dirty="0" smtClean="0"/>
              <a:t>er, tablet, or </a:t>
            </a:r>
            <a:r>
              <a:rPr lang="en-US" sz="2600" dirty="0" err="1" smtClean="0"/>
              <a:t>smartphone</a:t>
            </a:r>
            <a:r>
              <a:rPr lang="en-US" sz="2600" dirty="0" smtClean="0"/>
              <a:t>.</a:t>
            </a:r>
          </a:p>
          <a:p>
            <a:pPr>
              <a:buFont typeface="Wingdings" pitchFamily="2" charset="2"/>
              <a:buChar char="§"/>
            </a:pPr>
            <a:r>
              <a:rPr lang="en-US" sz="2800" b="1" dirty="0" smtClean="0"/>
              <a:t>Google </a:t>
            </a:r>
            <a:r>
              <a:rPr lang="en-US" sz="2800" b="1" dirty="0"/>
              <a:t>Docs, Sheets, Slides, and Forms:</a:t>
            </a:r>
          </a:p>
          <a:p>
            <a:pPr>
              <a:buNone/>
            </a:pPr>
            <a:r>
              <a:rPr lang="en-US" sz="2800" dirty="0"/>
              <a:t> </a:t>
            </a:r>
            <a:r>
              <a:rPr lang="en-US" sz="2800" dirty="0" smtClean="0"/>
              <a:t>    These can work </a:t>
            </a:r>
            <a:r>
              <a:rPr lang="en-US" sz="2800" dirty="0"/>
              <a:t>within any web </a:t>
            </a:r>
            <a:r>
              <a:rPr lang="en-US" sz="2800" dirty="0" smtClean="0"/>
              <a:t>browser or device Documents</a:t>
            </a:r>
            <a:r>
              <a:rPr lang="en-US" sz="2800" dirty="0"/>
              <a:t>, spreadsheets, presentations, and surveys can be shared, commented on, and co-edited in real time. </a:t>
            </a:r>
            <a:endParaRPr lang="en-US" sz="2800" dirty="0" smtClean="0"/>
          </a:p>
          <a:p>
            <a:pPr>
              <a:buFont typeface="Wingdings" pitchFamily="2" charset="2"/>
              <a:buChar char="§"/>
            </a:pPr>
            <a:r>
              <a:rPr lang="en-US" sz="2800" b="1" dirty="0" smtClean="0"/>
              <a:t>Google +</a:t>
            </a:r>
            <a:r>
              <a:rPr lang="en-US" sz="2800" dirty="0" smtClean="0"/>
              <a:t> :</a:t>
            </a:r>
            <a:r>
              <a:rPr lang="en-US" sz="2800" dirty="0" smtClean="0"/>
              <a:t> </a:t>
            </a:r>
          </a:p>
          <a:p>
            <a:pPr>
              <a:buNone/>
            </a:pPr>
            <a:r>
              <a:rPr lang="en-US" sz="2800" dirty="0" smtClean="0"/>
              <a:t>     It’s a </a:t>
            </a:r>
            <a:r>
              <a:rPr lang="en-US" sz="2800" dirty="0" err="1" smtClean="0"/>
              <a:t>google</a:t>
            </a:r>
            <a:r>
              <a:rPr lang="en-US" sz="2800" dirty="0" smtClean="0"/>
              <a:t> social networking service  </a:t>
            </a:r>
            <a:r>
              <a:rPr lang="en-US" sz="2800" dirty="0" smtClean="0"/>
              <a:t>Google+ has since overtaken Twitter to become the world’s second largest social network after </a:t>
            </a:r>
            <a:r>
              <a:rPr lang="en-US" sz="2800" dirty="0" err="1" smtClean="0"/>
              <a:t>Facebook</a:t>
            </a:r>
            <a:r>
              <a:rPr lang="en-US" sz="2800" dirty="0" smtClean="0"/>
              <a:t>.</a:t>
            </a:r>
          </a:p>
          <a:p>
            <a:pPr>
              <a:buFont typeface="Wingdings" pitchFamily="2" charset="2"/>
              <a:buChar char="§"/>
            </a:pPr>
            <a:r>
              <a:rPr lang="en-US" sz="2800" b="1" dirty="0" smtClean="0"/>
              <a:t>Others: </a:t>
            </a:r>
          </a:p>
          <a:p>
            <a:pPr>
              <a:buNone/>
            </a:pPr>
            <a:r>
              <a:rPr lang="en-US" sz="2800" b="1" dirty="0"/>
              <a:t> </a:t>
            </a:r>
            <a:r>
              <a:rPr lang="en-US" sz="2800" b="1" dirty="0" smtClean="0"/>
              <a:t>   </a:t>
            </a:r>
            <a:r>
              <a:rPr lang="en-US" sz="2800" dirty="0" smtClean="0"/>
              <a:t>other features involved are </a:t>
            </a:r>
            <a:r>
              <a:rPr lang="en-US" sz="2800" dirty="0" err="1" smtClean="0"/>
              <a:t>calendars,google</a:t>
            </a:r>
            <a:r>
              <a:rPr lang="en-US" sz="2800" dirty="0" smtClean="0"/>
              <a:t> </a:t>
            </a:r>
            <a:r>
              <a:rPr lang="en-US" sz="2800" dirty="0" err="1" smtClean="0"/>
              <a:t>sites,hangouts</a:t>
            </a:r>
            <a:r>
              <a:rPr lang="en-US" sz="2800" dirty="0" smtClean="0"/>
              <a:t> etc</a:t>
            </a:r>
            <a:endParaRPr lang="en-US" sz="2800" dirty="0"/>
          </a:p>
          <a:p>
            <a:pPr>
              <a:buNone/>
            </a:pPr>
            <a:r>
              <a:rPr lang="en-US" sz="2600" dirty="0" smtClean="0"/>
              <a:t>   </a:t>
            </a:r>
            <a:endParaRPr lang="en-US" sz="2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haroni" pitchFamily="2" charset="-79"/>
                <a:cs typeface="Aharoni" pitchFamily="2" charset="-79"/>
              </a:rPr>
              <a:t>How </a:t>
            </a:r>
            <a:r>
              <a:rPr lang="en-US" sz="5400" dirty="0">
                <a:latin typeface="Aharoni" pitchFamily="2" charset="-79"/>
                <a:cs typeface="Aharoni" pitchFamily="2" charset="-79"/>
              </a:rPr>
              <a:t>G</a:t>
            </a:r>
            <a:r>
              <a:rPr lang="en-US" sz="5400" dirty="0" smtClean="0">
                <a:latin typeface="Aharoni" pitchFamily="2" charset="-79"/>
                <a:cs typeface="Aharoni" pitchFamily="2" charset="-79"/>
              </a:rPr>
              <a:t>oogle works</a:t>
            </a:r>
            <a:endParaRPr lang="en-US" sz="5400"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85000" lnSpcReduction="10000"/>
          </a:bodyPr>
          <a:lstStyle/>
          <a:p>
            <a:pPr>
              <a:buNone/>
            </a:pPr>
            <a:r>
              <a:rPr lang="en-US" dirty="0" smtClean="0"/>
              <a:t>     Google </a:t>
            </a:r>
            <a:r>
              <a:rPr lang="en-US" dirty="0"/>
              <a:t>runs on a distributed network of thousands of low-cost computers and can therefore carry out fast parallel processing. </a:t>
            </a:r>
            <a:r>
              <a:rPr lang="en-US" dirty="0" smtClean="0"/>
              <a:t>Google </a:t>
            </a:r>
            <a:r>
              <a:rPr lang="en-US" dirty="0"/>
              <a:t>has three distinct parts:</a:t>
            </a:r>
          </a:p>
          <a:p>
            <a:pPr lvl="0">
              <a:buFont typeface="Wingdings" pitchFamily="2" charset="2"/>
              <a:buChar char="§"/>
            </a:pPr>
            <a:r>
              <a:rPr lang="en-US" b="1" dirty="0" err="1"/>
              <a:t>Googlebot</a:t>
            </a:r>
            <a:r>
              <a:rPr lang="en-US" dirty="0"/>
              <a:t>, a web crawler that finds and fetches web pages.</a:t>
            </a:r>
          </a:p>
          <a:p>
            <a:pPr lvl="0">
              <a:buFont typeface="Wingdings" pitchFamily="2" charset="2"/>
              <a:buChar char="§"/>
            </a:pPr>
            <a:r>
              <a:rPr lang="en-US" dirty="0"/>
              <a:t>The </a:t>
            </a:r>
            <a:r>
              <a:rPr lang="en-US" b="1" dirty="0"/>
              <a:t>indexer</a:t>
            </a:r>
            <a:r>
              <a:rPr lang="en-US" dirty="0"/>
              <a:t> that sorts every word on every page and stores the resulting index of words in a huge database.</a:t>
            </a:r>
          </a:p>
          <a:p>
            <a:pPr lvl="0">
              <a:buFont typeface="Wingdings" pitchFamily="2" charset="2"/>
              <a:buChar char="§"/>
            </a:pPr>
            <a:r>
              <a:rPr lang="en-US" dirty="0"/>
              <a:t>The </a:t>
            </a:r>
            <a:r>
              <a:rPr lang="en-US" b="1" dirty="0"/>
              <a:t>query processor</a:t>
            </a:r>
            <a:r>
              <a:rPr lang="en-US" dirty="0"/>
              <a:t>, which compares your search query to the index and recommends the documents that it considers most </a:t>
            </a:r>
            <a:r>
              <a:rPr lang="en-US" dirty="0" smtClean="0"/>
              <a:t>relevant.</a:t>
            </a:r>
          </a:p>
          <a:p>
            <a:pPr lvl="0">
              <a:buNone/>
            </a:pPr>
            <a:r>
              <a:rPr lang="en-US" dirty="0"/>
              <a:t> </a:t>
            </a:r>
            <a:r>
              <a:rPr lang="en-US" dirty="0" smtClean="0"/>
              <a:t>    Let’s </a:t>
            </a:r>
            <a:r>
              <a:rPr lang="en-US" dirty="0"/>
              <a:t>take a closer look at each part</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r>
              <a:rPr lang="en-US" b="1" dirty="0" smtClean="0"/>
              <a:t>Goo</a:t>
            </a:r>
            <a:r>
              <a:rPr lang="en-US" b="1" dirty="0" smtClean="0"/>
              <a:t>gle </a:t>
            </a:r>
            <a:r>
              <a:rPr lang="en-US" b="1" dirty="0" err="1" smtClean="0"/>
              <a:t>bot</a:t>
            </a:r>
            <a:r>
              <a:rPr lang="en-US" b="1" dirty="0" smtClean="0"/>
              <a:t>:</a:t>
            </a:r>
          </a:p>
          <a:p>
            <a:pPr>
              <a:buNone/>
            </a:pPr>
            <a:r>
              <a:rPr lang="en-US" b="1" dirty="0"/>
              <a:t> </a:t>
            </a:r>
            <a:r>
              <a:rPr lang="en-US" b="1" dirty="0" smtClean="0"/>
              <a:t>   </a:t>
            </a:r>
            <a:r>
              <a:rPr lang="en-US" dirty="0" err="1" smtClean="0"/>
              <a:t>Googlebot</a:t>
            </a:r>
            <a:r>
              <a:rPr lang="en-US" dirty="0" smtClean="0"/>
              <a:t> </a:t>
            </a:r>
            <a:r>
              <a:rPr lang="en-US" dirty="0"/>
              <a:t>consists of many computers </a:t>
            </a:r>
            <a:r>
              <a:rPr lang="en-US" dirty="0" smtClean="0"/>
              <a:t>req</a:t>
            </a:r>
            <a:r>
              <a:rPr lang="en-US" dirty="0" smtClean="0"/>
              <a:t>uesting and fetching pages much more quickly than you can with your web browser.</a:t>
            </a:r>
            <a:r>
              <a:rPr lang="en-US" dirty="0" smtClean="0"/>
              <a:t> </a:t>
            </a:r>
            <a:r>
              <a:rPr lang="en-US" dirty="0"/>
              <a:t>It functions much like your web browser, by sending a request to a web server for a web page, downloading the entire page, then handing it off to Google’s </a:t>
            </a:r>
            <a:r>
              <a:rPr lang="en-US" dirty="0" smtClean="0"/>
              <a:t>indexer. In </a:t>
            </a:r>
            <a:r>
              <a:rPr lang="en-US" dirty="0"/>
              <a:t>fact, </a:t>
            </a:r>
            <a:r>
              <a:rPr lang="en-US" dirty="0" err="1"/>
              <a:t>Googlebot</a:t>
            </a:r>
            <a:r>
              <a:rPr lang="en-US" dirty="0"/>
              <a:t> can request thousands of different pages </a:t>
            </a:r>
            <a:r>
              <a:rPr lang="en-US" dirty="0" smtClean="0"/>
              <a:t>simultaneously.</a:t>
            </a:r>
          </a:p>
          <a:p>
            <a:r>
              <a:rPr lang="en-US" b="1" dirty="0"/>
              <a:t> Google’s Indexer:</a:t>
            </a:r>
            <a:endParaRPr lang="en-US" b="1" i="1" dirty="0"/>
          </a:p>
          <a:p>
            <a:pPr>
              <a:buNone/>
            </a:pPr>
            <a:r>
              <a:rPr lang="en-US" dirty="0" smtClean="0"/>
              <a:t>     </a:t>
            </a:r>
            <a:r>
              <a:rPr lang="en-US" dirty="0" err="1" smtClean="0"/>
              <a:t>Googlebot</a:t>
            </a:r>
            <a:r>
              <a:rPr lang="en-US" dirty="0" smtClean="0"/>
              <a:t> </a:t>
            </a:r>
            <a:r>
              <a:rPr lang="en-US" dirty="0"/>
              <a:t>gives the indexer the full text of the pages it finds. These pages are stored in Google’s index database. This index is sorted alphabetically by search </a:t>
            </a:r>
            <a:r>
              <a:rPr lang="en-US" dirty="0" smtClean="0"/>
              <a:t>term.</a:t>
            </a:r>
          </a:p>
          <a:p>
            <a:pPr>
              <a:buNone/>
            </a:pPr>
            <a:endParaRPr lang="en-US" dirty="0" smtClean="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a:buFont typeface="Wingdings" pitchFamily="2" charset="2"/>
              <a:buChar char="§"/>
            </a:pPr>
            <a:r>
              <a:rPr lang="en-US" b="1" dirty="0" smtClean="0"/>
              <a:t>Google query processor:</a:t>
            </a:r>
          </a:p>
          <a:p>
            <a:pPr lvl="0">
              <a:buNone/>
            </a:pPr>
            <a:r>
              <a:rPr lang="en-US" sz="1800" dirty="0" smtClean="0"/>
              <a:t>       A </a:t>
            </a:r>
            <a:r>
              <a:rPr lang="en-US" sz="1800" dirty="0"/>
              <a:t>page with a higher </a:t>
            </a:r>
            <a:r>
              <a:rPr lang="en-US" sz="1800" dirty="0" smtClean="0"/>
              <a:t>Page Rank </a:t>
            </a:r>
            <a:r>
              <a:rPr lang="en-US" sz="1800" dirty="0"/>
              <a:t>is deemed more important and is more likely to be listed above a page with a lower </a:t>
            </a:r>
            <a:r>
              <a:rPr lang="en-US" sz="1800" dirty="0" smtClean="0"/>
              <a:t>Page Rank. Google </a:t>
            </a:r>
            <a:r>
              <a:rPr lang="en-US" sz="1800" dirty="0"/>
              <a:t>considers over a hundred factors in computing a </a:t>
            </a:r>
            <a:r>
              <a:rPr lang="en-US" sz="1800" dirty="0" smtClean="0"/>
              <a:t>Page Rank </a:t>
            </a:r>
            <a:r>
              <a:rPr lang="en-US" sz="1800" dirty="0"/>
              <a:t>and determining which documents are most relevant to a </a:t>
            </a:r>
            <a:r>
              <a:rPr lang="en-US" sz="1800" dirty="0" smtClean="0"/>
              <a:t>query. Google </a:t>
            </a:r>
            <a:r>
              <a:rPr lang="en-US" sz="1800" dirty="0"/>
              <a:t>also applies machine-learning techniques to improve its performance automatically by learning relationships and associations within the stored data. Google gives more priority to pages that have search terms near each other and in the same order as the </a:t>
            </a:r>
            <a:r>
              <a:rPr lang="en-US" sz="1800" dirty="0" smtClean="0"/>
              <a:t>query.</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Let</a:t>
            </a:r>
            <a:r>
              <a:rPr lang="en-US" sz="1800" dirty="0">
                <a:ea typeface="Calibri" pitchFamily="34" charset="0"/>
                <a:cs typeface="Times New Roman" pitchFamily="18" charset="0"/>
              </a:rPr>
              <a:t>’</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 see how Google processes a query.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a:buNone/>
            </a:pPr>
            <a:endParaRPr lang="en-US" sz="1800" b="1" dirty="0"/>
          </a:p>
        </p:txBody>
      </p:sp>
      <p:pic>
        <p:nvPicPr>
          <p:cNvPr id="4" name="Picture 3" descr="1. The web server sends the query to the index        servers. The content inside the index servers is similar        to the index in the back of a book--it tells which pages        contain the words that match any particular query       term.          2. The query travels to the doc servers, which   actually retrieve the stored documents. Snippets are    generated to describe each search result.       3. The search results are returned to the user          in a fraction of a second."/>
          <p:cNvPicPr/>
          <p:nvPr/>
        </p:nvPicPr>
        <p:blipFill>
          <a:blip r:embed="rId2" cstate="print"/>
          <a:srcRect/>
          <a:stretch>
            <a:fillRect/>
          </a:stretch>
        </p:blipFill>
        <p:spPr bwMode="auto">
          <a:xfrm>
            <a:off x="0" y="2895600"/>
            <a:ext cx="8610600" cy="39624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haroni" pitchFamily="2" charset="-79"/>
                <a:cs typeface="Aharoni" pitchFamily="2" charset="-79"/>
              </a:rPr>
              <a:t>How Google find web pages matching your query</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92500" lnSpcReduction="20000"/>
          </a:bodyPr>
          <a:lstStyle/>
          <a:p>
            <a:r>
              <a:rPr lang="en-US" dirty="0"/>
              <a:t>When you perform a Google search, our programs check our index to determine the most relevant search results to be returned ("served") to you.</a:t>
            </a:r>
          </a:p>
          <a:p>
            <a:r>
              <a:rPr lang="en-US" dirty="0"/>
              <a:t>The three key processes in delivering search results to you are:</a:t>
            </a:r>
          </a:p>
          <a:p>
            <a:pPr lvl="0" fontAlgn="base">
              <a:buFont typeface="Wingdings" pitchFamily="2" charset="2"/>
              <a:buChar char="ü"/>
            </a:pPr>
            <a:r>
              <a:rPr lang="en-US" b="1" dirty="0" smtClean="0"/>
              <a:t>Crawling:</a:t>
            </a:r>
            <a:r>
              <a:rPr lang="en-US" dirty="0" smtClean="0"/>
              <a:t> </a:t>
            </a:r>
            <a:r>
              <a:rPr lang="en-US" dirty="0"/>
              <a:t>Does Google know about your site? Can we find it?</a:t>
            </a:r>
          </a:p>
          <a:p>
            <a:pPr lvl="0" fontAlgn="base">
              <a:buFont typeface="Wingdings" pitchFamily="2" charset="2"/>
              <a:buChar char="ü"/>
            </a:pPr>
            <a:r>
              <a:rPr lang="en-US" b="1" dirty="0"/>
              <a:t>Indexing: </a:t>
            </a:r>
            <a:r>
              <a:rPr lang="en-US" dirty="0"/>
              <a:t>Can Google index your site?</a:t>
            </a:r>
          </a:p>
          <a:p>
            <a:pPr lvl="0" fontAlgn="base">
              <a:buFont typeface="Wingdings" pitchFamily="2" charset="2"/>
              <a:buChar char="ü"/>
            </a:pPr>
            <a:r>
              <a:rPr lang="en-US" b="1" dirty="0"/>
              <a:t>Serving:</a:t>
            </a:r>
            <a:r>
              <a:rPr lang="en-US" dirty="0"/>
              <a:t> Does the site have good and useful content that is relevant to the user's search</a:t>
            </a:r>
            <a:r>
              <a:rPr lang="en-US" u="sng" dirty="0"/>
              <a:t>?</a:t>
            </a:r>
            <a:endParaRPr lang="en-US" dirty="0"/>
          </a:p>
          <a:p>
            <a:pPr fontAlgn="base"/>
            <a:endParaRPr lang="en-US" dirty="0"/>
          </a:p>
          <a:p>
            <a:endParaRPr lang="en-US"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Autofit/>
          </a:bodyPr>
          <a:lstStyle/>
          <a:p>
            <a:r>
              <a:rPr lang="en-US" sz="9600" dirty="0" smtClean="0"/>
              <a:t/>
            </a:r>
            <a:br>
              <a:rPr lang="en-US" sz="9600" dirty="0" smtClean="0"/>
            </a:br>
            <a:r>
              <a:rPr lang="en-US" sz="9600" dirty="0"/>
              <a:t/>
            </a:r>
            <a:br>
              <a:rPr lang="en-US" sz="9600" dirty="0"/>
            </a:br>
            <a:r>
              <a:rPr lang="en-US" sz="9600" dirty="0" smtClean="0"/>
              <a:t/>
            </a:r>
            <a:br>
              <a:rPr lang="en-US" sz="9600" dirty="0" smtClean="0"/>
            </a:br>
            <a:r>
              <a:rPr lang="en-US" sz="9600" dirty="0" smtClean="0">
                <a:latin typeface="Algerian" pitchFamily="82" charset="0"/>
              </a:rPr>
              <a:t>Search Engine</a:t>
            </a:r>
            <a:br>
              <a:rPr lang="en-US" sz="9600" dirty="0" smtClean="0">
                <a:latin typeface="Algerian" pitchFamily="82" charset="0"/>
              </a:rPr>
            </a:br>
            <a:endParaRPr lang="en-US" sz="9600" dirty="0">
              <a:latin typeface="Algerian" pitchFamily="82" charset="0"/>
            </a:endParaRPr>
          </a:p>
        </p:txBody>
      </p:sp>
      <p:pic>
        <p:nvPicPr>
          <p:cNvPr id="5" name="Picture 4" descr="search.jpg"/>
          <p:cNvPicPr>
            <a:picLocks noChangeAspect="1"/>
          </p:cNvPicPr>
          <p:nvPr/>
        </p:nvPicPr>
        <p:blipFill>
          <a:blip r:embed="rId2" cstate="print"/>
          <a:stretch>
            <a:fillRect/>
          </a:stretch>
        </p:blipFill>
        <p:spPr>
          <a:xfrm>
            <a:off x="2514600" y="3505200"/>
            <a:ext cx="6629400" cy="3352800"/>
          </a:xfrm>
          <a:prstGeom prst="rect">
            <a:avLst/>
          </a:prstGeom>
        </p:spPr>
      </p:pic>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haroni" pitchFamily="2" charset="-79"/>
                <a:cs typeface="Aharoni" pitchFamily="2" charset="-79"/>
              </a:rPr>
              <a:t>Algorithms</a:t>
            </a:r>
            <a:endParaRPr lang="en-US" sz="5400" dirty="0">
              <a:latin typeface="Aharoni" pitchFamily="2" charset="-79"/>
              <a:cs typeface="Aharoni" pitchFamily="2" charset="-79"/>
            </a:endParaRPr>
          </a:p>
        </p:txBody>
      </p:sp>
      <p:sp>
        <p:nvSpPr>
          <p:cNvPr id="3" name="Content Placeholder 2"/>
          <p:cNvSpPr>
            <a:spLocks noGrp="1"/>
          </p:cNvSpPr>
          <p:nvPr>
            <p:ph idx="1"/>
          </p:nvPr>
        </p:nvSpPr>
        <p:spPr/>
        <p:txBody>
          <a:bodyPr/>
          <a:lstStyle/>
          <a:p>
            <a:r>
              <a:rPr lang="en-US" dirty="0"/>
              <a:t>Algorithms are the computer processes and formulas that take your questions and turn them into answers. Today Google’s algorithms rely on more than 200 unique signals or “clues” that make it possible to guess what you might really be looking for. These signals include things like the terms on websites, the freshness of content, your region and </a:t>
            </a:r>
            <a:r>
              <a:rPr lang="en-US" b="1" dirty="0" err="1" smtClean="0"/>
              <a:t>PageRank</a:t>
            </a:r>
            <a:r>
              <a:rPr lang="en-US" b="1" dirty="0" smtClean="0"/>
              <a:t>.</a:t>
            </a:r>
            <a:endParaRPr lang="en-US" b="1" dirty="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Choice for website owners</a:t>
            </a:r>
            <a:endParaRPr lang="en-US" sz="5400" b="1"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
            </a:pPr>
            <a:r>
              <a:rPr lang="en-US" dirty="0" smtClean="0"/>
              <a:t>Most </a:t>
            </a:r>
            <a:r>
              <a:rPr lang="en-US" dirty="0"/>
              <a:t>websites don’t need to set up restrictions for crawling, indexing or serving, so their pages are eligible to appear in search results without having to do any extra work. That said, site owners have many choices about how Google crawls and indexes their sites through Webmaster Tools and a file called “</a:t>
            </a:r>
            <a:r>
              <a:rPr lang="en-US" b="1" u="sng" dirty="0"/>
              <a:t>robots.txt</a:t>
            </a:r>
            <a:r>
              <a:rPr lang="en-US" dirty="0"/>
              <a:t>”. With the robots.txt file, site owners can choose not to be crawled by </a:t>
            </a:r>
            <a:r>
              <a:rPr lang="en-US" dirty="0" err="1"/>
              <a:t>Googlebot</a:t>
            </a:r>
            <a:r>
              <a:rPr lang="en-US" dirty="0"/>
              <a:t>, or they can provide more specific instructions about how to process pages on their sites.</a:t>
            </a:r>
          </a:p>
          <a:p>
            <a:pPr>
              <a:buFont typeface="Wingdings" pitchFamily="2" charset="2"/>
              <a:buChar char="§"/>
            </a:pPr>
            <a:r>
              <a:rPr lang="en-US" dirty="0"/>
              <a:t>Site owners have granular choices and can choose how content is indexed on a page-by-page basis. For example, they can opt to have their pages appear without a snippet (the summary of the page shown below the title in search results) or a cached version (an alternate version stored on Google’s servers in case the live page is unavailable). Webmasters can also choose to integrate search into their own pages with </a:t>
            </a:r>
            <a:r>
              <a:rPr lang="en-US" b="1" dirty="0"/>
              <a:t>Custom </a:t>
            </a:r>
            <a:r>
              <a:rPr lang="en-US" b="1" dirty="0" smtClean="0"/>
              <a:t>Search.</a:t>
            </a:r>
            <a:endParaRPr lang="en-US" b="1" dirty="0"/>
          </a:p>
          <a:p>
            <a:endParaRPr lang="en-US" dirty="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Aharoni" pitchFamily="2" charset="-79"/>
                <a:cs typeface="Aharoni" pitchFamily="2" charset="-79"/>
              </a:rPr>
              <a:t>Conclusion</a:t>
            </a:r>
            <a:endParaRPr lang="en-US" sz="6000" dirty="0">
              <a:latin typeface="Aharoni" pitchFamily="2" charset="-79"/>
              <a:cs typeface="Aharoni" pitchFamily="2" charset="-79"/>
            </a:endParaRPr>
          </a:p>
        </p:txBody>
      </p:sp>
      <p:sp>
        <p:nvSpPr>
          <p:cNvPr id="3" name="Content Placeholder 2"/>
          <p:cNvSpPr>
            <a:spLocks noGrp="1"/>
          </p:cNvSpPr>
          <p:nvPr>
            <p:ph idx="1"/>
          </p:nvPr>
        </p:nvSpPr>
        <p:spPr/>
        <p:txBody>
          <a:bodyPr/>
          <a:lstStyle/>
          <a:p>
            <a:pPr>
              <a:buNone/>
            </a:pPr>
            <a:r>
              <a:rPr lang="en-US" dirty="0" smtClean="0"/>
              <a:t>   When we search on any search engine actually there is a lot of work at its back. There are three main operations </a:t>
            </a:r>
            <a:r>
              <a:rPr lang="en-US" dirty="0" err="1" smtClean="0"/>
              <a:t>i.e</a:t>
            </a:r>
            <a:r>
              <a:rPr lang="en-US" dirty="0" smtClean="0"/>
              <a:t> crawling ,indexing, searching. Search engine gives us information which we want. In this way all search engine works.</a:t>
            </a:r>
            <a:endParaRPr lang="en-US" dirty="0"/>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6600" dirty="0" smtClean="0">
                <a:latin typeface="Aharoni" pitchFamily="2" charset="-79"/>
                <a:cs typeface="Aharoni" pitchFamily="2" charset="-79"/>
              </a:rPr>
              <a:t>Contents</a:t>
            </a:r>
            <a:r>
              <a:rPr lang="en-US" sz="6600" dirty="0" smtClean="0"/>
              <a:t/>
            </a:r>
            <a:br>
              <a:rPr lang="en-US" sz="6600" dirty="0" smtClean="0"/>
            </a:br>
            <a:endParaRPr lang="en-US" sz="6600" dirty="0"/>
          </a:p>
        </p:txBody>
      </p:sp>
      <p:sp>
        <p:nvSpPr>
          <p:cNvPr id="3" name="Content Placeholder 2"/>
          <p:cNvSpPr>
            <a:spLocks noGrp="1"/>
          </p:cNvSpPr>
          <p:nvPr>
            <p:ph idx="1"/>
          </p:nvPr>
        </p:nvSpPr>
        <p:spPr/>
        <p:txBody>
          <a:bodyPr>
            <a:normAutofit fontScale="55000" lnSpcReduction="20000"/>
          </a:bodyPr>
          <a:lstStyle/>
          <a:p>
            <a:r>
              <a:rPr lang="en-US" dirty="0" smtClean="0"/>
              <a:t>Search Engine</a:t>
            </a:r>
          </a:p>
          <a:p>
            <a:r>
              <a:rPr lang="en-US" dirty="0" smtClean="0"/>
              <a:t>History</a:t>
            </a:r>
          </a:p>
          <a:p>
            <a:r>
              <a:rPr lang="en-US" dirty="0" smtClean="0"/>
              <a:t>Development</a:t>
            </a:r>
          </a:p>
          <a:p>
            <a:r>
              <a:rPr lang="en-US" dirty="0" smtClean="0"/>
              <a:t>How It works</a:t>
            </a:r>
          </a:p>
          <a:p>
            <a:r>
              <a:rPr lang="en-US" dirty="0" smtClean="0"/>
              <a:t>10 Best </a:t>
            </a:r>
            <a:r>
              <a:rPr lang="en-US" dirty="0"/>
              <a:t>S</a:t>
            </a:r>
            <a:r>
              <a:rPr lang="en-US" dirty="0" smtClean="0"/>
              <a:t>earch Engines</a:t>
            </a:r>
          </a:p>
          <a:p>
            <a:r>
              <a:rPr lang="en-US" dirty="0" smtClean="0"/>
              <a:t>Market share</a:t>
            </a:r>
          </a:p>
          <a:p>
            <a:r>
              <a:rPr lang="en-US" dirty="0" smtClean="0"/>
              <a:t>Google</a:t>
            </a:r>
          </a:p>
          <a:p>
            <a:r>
              <a:rPr lang="en-US" dirty="0" smtClean="0"/>
              <a:t>Today’s rank of Google</a:t>
            </a:r>
          </a:p>
          <a:p>
            <a:r>
              <a:rPr lang="en-US" dirty="0" smtClean="0"/>
              <a:t>Development of Google</a:t>
            </a:r>
          </a:p>
          <a:p>
            <a:r>
              <a:rPr lang="en-US" dirty="0" smtClean="0"/>
              <a:t>Google features</a:t>
            </a:r>
          </a:p>
          <a:p>
            <a:r>
              <a:rPr lang="en-US" dirty="0" smtClean="0"/>
              <a:t>Google APPS for Work</a:t>
            </a:r>
          </a:p>
          <a:p>
            <a:r>
              <a:rPr lang="en-US" dirty="0" smtClean="0"/>
              <a:t>How </a:t>
            </a:r>
            <a:r>
              <a:rPr lang="en-US" dirty="0"/>
              <a:t>G</a:t>
            </a:r>
            <a:r>
              <a:rPr lang="en-US" dirty="0" smtClean="0"/>
              <a:t>oogle works</a:t>
            </a:r>
          </a:p>
          <a:p>
            <a:r>
              <a:rPr lang="en-US" dirty="0" smtClean="0"/>
              <a:t>Algorithms</a:t>
            </a:r>
          </a:p>
          <a:p>
            <a:r>
              <a:rPr lang="en-US" dirty="0" smtClean="0"/>
              <a:t>Choice for website owners</a:t>
            </a:r>
          </a:p>
          <a:p>
            <a:r>
              <a:rPr lang="en-US" dirty="0" smtClean="0"/>
              <a:t>Conclusion</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Aharoni" pitchFamily="2" charset="-79"/>
                <a:cs typeface="Aharoni" pitchFamily="2" charset="-79"/>
              </a:rPr>
              <a:t>Search Engine</a:t>
            </a:r>
            <a:endParaRPr lang="en-US" sz="6600" dirty="0">
              <a:latin typeface="Aharoni" pitchFamily="2" charset="-79"/>
              <a:cs typeface="Aharoni" pitchFamily="2" charset="-79"/>
            </a:endParaRPr>
          </a:p>
        </p:txBody>
      </p:sp>
      <p:sp>
        <p:nvSpPr>
          <p:cNvPr id="3" name="Content Placeholder 2"/>
          <p:cNvSpPr>
            <a:spLocks noGrp="1"/>
          </p:cNvSpPr>
          <p:nvPr>
            <p:ph idx="1"/>
          </p:nvPr>
        </p:nvSpPr>
        <p:spPr/>
        <p:txBody>
          <a:bodyPr>
            <a:normAutofit/>
          </a:bodyPr>
          <a:lstStyle/>
          <a:p>
            <a:pPr>
              <a:buNone/>
            </a:pPr>
            <a:r>
              <a:rPr lang="en-US" sz="2800" dirty="0" smtClean="0"/>
              <a:t>    Programs that search documents for specified </a:t>
            </a:r>
            <a:r>
              <a:rPr lang="en-US" sz="2800" dirty="0"/>
              <a:t>keywords and returns a list of the documents where the keywords were </a:t>
            </a:r>
            <a:r>
              <a:rPr lang="en-US" sz="2800" dirty="0" smtClean="0"/>
              <a:t>found .</a:t>
            </a:r>
            <a:r>
              <a:rPr lang="en-US" sz="2800" dirty="0"/>
              <a:t>A web search engine is a software system that is designed to search for information on the World Wide Web. The search results are generally presented in a line of results often referred to as search engine </a:t>
            </a:r>
            <a:r>
              <a:rPr lang="en-US" sz="2800" dirty="0" smtClean="0"/>
              <a:t>results pages</a:t>
            </a:r>
            <a:r>
              <a:rPr lang="en-US" sz="2800" dirty="0"/>
              <a:t> (SERPs). The information may be a mix of web </a:t>
            </a:r>
            <a:r>
              <a:rPr lang="en-US" sz="2800" dirty="0" smtClean="0"/>
              <a:t>pages , </a:t>
            </a:r>
            <a:r>
              <a:rPr lang="en-US" sz="2800" dirty="0"/>
              <a:t>images, and other types of files</a:t>
            </a:r>
          </a:p>
          <a:p>
            <a:endParaRPr lang="en-US"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latin typeface="Aharoni" pitchFamily="2" charset="-79"/>
                <a:cs typeface="Aharoni" pitchFamily="2" charset="-79"/>
              </a:rPr>
              <a:t>History of Search Engine</a:t>
            </a:r>
            <a:endParaRPr lang="en-US" sz="5400"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    The </a:t>
            </a:r>
            <a:r>
              <a:rPr lang="en-US" dirty="0"/>
              <a:t>goal of all search engines is to find and organize distributed data found on the Internet. Before search engines were developed, the Internet was a collection of File Transfer Protocol (FTP) sites in which users would navigate to find specific shared files. As the central list of web servers joining the Internet grew, and the World Wide Web became the interface of choice for accessing the Internet, the need for finding and organizing the distributed data files on FTP web servers grew. Search engines began due to this need to more easily navigate the web servers and files on the Internet.</a:t>
            </a:r>
          </a:p>
          <a:p>
            <a:pPr algn="just"/>
            <a:endParaRPr 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Aharoni" pitchFamily="2" charset="-79"/>
                <a:cs typeface="Aharoni" pitchFamily="2" charset="-79"/>
              </a:rPr>
              <a:t>Development of first Search Engine</a:t>
            </a:r>
            <a:endParaRPr lang="en-US" sz="4800"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
            </a:pPr>
            <a:r>
              <a:rPr lang="en-US" sz="3400" dirty="0"/>
              <a:t>The first search engine was developed as a school project by Alan </a:t>
            </a:r>
            <a:r>
              <a:rPr lang="en-US" sz="3400" dirty="0" err="1"/>
              <a:t>Emtage</a:t>
            </a:r>
            <a:r>
              <a:rPr lang="en-US" sz="3400" dirty="0"/>
              <a:t>, a student at McGill University in </a:t>
            </a:r>
            <a:r>
              <a:rPr lang="en-US" sz="3400" dirty="0" smtClean="0"/>
              <a:t>Montreal.</a:t>
            </a:r>
          </a:p>
          <a:p>
            <a:pPr>
              <a:buFont typeface="Wingdings" pitchFamily="2" charset="2"/>
              <a:buChar char="§"/>
            </a:pPr>
            <a:r>
              <a:rPr lang="en-US" sz="3400" dirty="0"/>
              <a:t>The first actual Web search engine was developed by Matthew Gray in 1993 and was called "</a:t>
            </a:r>
            <a:r>
              <a:rPr lang="en-US" sz="3400" dirty="0" err="1"/>
              <a:t>Wandex</a:t>
            </a:r>
            <a:r>
              <a:rPr lang="en-US" sz="3400" dirty="0" err="1" smtClean="0"/>
              <a:t>".Wandex’s</a:t>
            </a:r>
            <a:r>
              <a:rPr lang="en-US" sz="3400" dirty="0" smtClean="0"/>
              <a:t> </a:t>
            </a:r>
            <a:r>
              <a:rPr lang="en-US" sz="3400" dirty="0"/>
              <a:t>technology was the first to crawl the web indexing and searching the catalog of indexed pages on the web. </a:t>
            </a:r>
            <a:endParaRPr lang="en-US" sz="3400" dirty="0" smtClean="0"/>
          </a:p>
          <a:p>
            <a:pPr>
              <a:buFont typeface="Wingdings" pitchFamily="2" charset="2"/>
              <a:buChar char="§"/>
            </a:pPr>
            <a:r>
              <a:rPr lang="en-US" sz="3400" dirty="0" smtClean="0"/>
              <a:t>Another </a:t>
            </a:r>
            <a:r>
              <a:rPr lang="en-US" sz="3400" dirty="0"/>
              <a:t>significant development in search engines came in 1994 when WebCrawler’s search engine began indexing the full text of web sites instead of just web page titles</a:t>
            </a:r>
            <a:r>
              <a:rPr lang="en-US" sz="3400" dirty="0" smtClean="0"/>
              <a:t>.</a:t>
            </a:r>
            <a:r>
              <a:rPr lang="en-US" sz="3400" dirty="0"/>
              <a:t> </a:t>
            </a:r>
            <a:endParaRPr lang="en-US" sz="3400" dirty="0" smtClean="0"/>
          </a:p>
          <a:p>
            <a:pPr>
              <a:buFont typeface="Wingdings" pitchFamily="2" charset="2"/>
              <a:buChar char="§"/>
            </a:pPr>
            <a:r>
              <a:rPr lang="en-US" sz="3400" dirty="0" smtClean="0"/>
              <a:t>While </a:t>
            </a:r>
            <a:r>
              <a:rPr lang="en-US" sz="3400" dirty="0"/>
              <a:t>both web directories and search engines gained popularity in the 1990s, search engines developed a life of their own becoming the preferred method of Internet search. For example, the major search engines found in use today originated in development between 1993 and 1998</a:t>
            </a:r>
          </a:p>
          <a:p>
            <a:endParaRPr lang="en-US"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latin typeface="Aharoni" pitchFamily="2" charset="-79"/>
                <a:cs typeface="Aharoni" pitchFamily="2" charset="-79"/>
              </a:rPr>
              <a:t>Key terms to understand web </a:t>
            </a:r>
            <a:r>
              <a:rPr lang="en-US" sz="4800" b="1" dirty="0">
                <a:latin typeface="Aharoni" pitchFamily="2" charset="-79"/>
                <a:cs typeface="Aharoni" pitchFamily="2" charset="-79"/>
              </a:rPr>
              <a:t>S</a:t>
            </a:r>
            <a:r>
              <a:rPr lang="en-US" sz="4800" b="1" dirty="0" smtClean="0">
                <a:latin typeface="Aharoni" pitchFamily="2" charset="-79"/>
                <a:cs typeface="Aharoni" pitchFamily="2" charset="-79"/>
              </a:rPr>
              <a:t>earch Engine</a:t>
            </a:r>
            <a:endParaRPr lang="en-US" sz="4800" b="1"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dirty="0" smtClean="0"/>
              <a:t> Following </a:t>
            </a:r>
            <a:r>
              <a:rPr lang="en-US" dirty="0"/>
              <a:t>are the key terms to understand web search engine:</a:t>
            </a:r>
          </a:p>
          <a:p>
            <a:pPr>
              <a:buFont typeface="Wingdings" pitchFamily="2" charset="2"/>
              <a:buChar char="§"/>
            </a:pPr>
            <a:r>
              <a:rPr lang="en-US" b="1" dirty="0"/>
              <a:t>Spider trap</a:t>
            </a:r>
            <a:r>
              <a:rPr lang="en-US" dirty="0"/>
              <a:t>: A condition of dynamic Web sites in which a search engine’s spider becomes trapped in an endless loop of code.</a:t>
            </a:r>
          </a:p>
          <a:p>
            <a:pPr>
              <a:buFont typeface="Wingdings" pitchFamily="2" charset="2"/>
              <a:buChar char="§"/>
            </a:pPr>
            <a:r>
              <a:rPr lang="en-US" b="1" dirty="0"/>
              <a:t>Search </a:t>
            </a:r>
            <a:r>
              <a:rPr lang="en-US" b="1" dirty="0" smtClean="0"/>
              <a:t>engine:</a:t>
            </a:r>
            <a:r>
              <a:rPr lang="en-US" dirty="0" smtClean="0"/>
              <a:t> </a:t>
            </a:r>
            <a:r>
              <a:rPr lang="en-US" dirty="0"/>
              <a:t>A program that searches documents for specified keywords and returns a list of the documents where the keywords were found.</a:t>
            </a:r>
          </a:p>
          <a:p>
            <a:pPr>
              <a:buFont typeface="Wingdings" pitchFamily="2" charset="2"/>
              <a:buChar char="§"/>
            </a:pPr>
            <a:r>
              <a:rPr lang="en-US" b="1" dirty="0"/>
              <a:t>Meta tag : </a:t>
            </a:r>
            <a:r>
              <a:rPr lang="en-US" dirty="0"/>
              <a:t>A special HTML tag that provides information about a Web page.</a:t>
            </a:r>
          </a:p>
          <a:p>
            <a:pPr>
              <a:buFont typeface="Wingdings" pitchFamily="2" charset="2"/>
              <a:buChar char="§"/>
            </a:pPr>
            <a:r>
              <a:rPr lang="en-US" b="1" dirty="0"/>
              <a:t>Deep link :</a:t>
            </a:r>
            <a:r>
              <a:rPr lang="en-US" dirty="0"/>
              <a:t> A hyperlink either on a Web page or in the results of a search engine query to a page on a Web site other than the site’s home page.</a:t>
            </a:r>
          </a:p>
          <a:p>
            <a:pPr>
              <a:buFont typeface="Wingdings" pitchFamily="2" charset="2"/>
              <a:buChar char="§"/>
            </a:pPr>
            <a:r>
              <a:rPr lang="en-US" b="1" dirty="0"/>
              <a:t>Robot:</a:t>
            </a:r>
            <a:r>
              <a:rPr lang="en-US" dirty="0"/>
              <a:t> A program that runs automatically without human intervention</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smtClean="0">
                <a:latin typeface="Aharoni" pitchFamily="2" charset="-79"/>
                <a:cs typeface="Aharoni" pitchFamily="2" charset="-79"/>
              </a:rPr>
              <a:t>Types of Search Engine</a:t>
            </a:r>
            <a:endParaRPr lang="en-US" sz="5400" dirty="0">
              <a:latin typeface="Aharoni" pitchFamily="2" charset="-79"/>
              <a:cs typeface="Aharoni" pitchFamily="2" charset="-79"/>
            </a:endParaRPr>
          </a:p>
        </p:txBody>
      </p:sp>
      <p:sp>
        <p:nvSpPr>
          <p:cNvPr id="4" name="Text Placeholder 3"/>
          <p:cNvSpPr>
            <a:spLocks noGrp="1"/>
          </p:cNvSpPr>
          <p:nvPr>
            <p:ph idx="1"/>
          </p:nvPr>
        </p:nvSpPr>
        <p:spPr>
          <a:xfrm>
            <a:off x="457200" y="1600201"/>
            <a:ext cx="8229600" cy="4343400"/>
          </a:xfrm>
        </p:spPr>
        <p:txBody>
          <a:bodyPr>
            <a:normAutofit/>
          </a:bodyPr>
          <a:lstStyle/>
          <a:p>
            <a:pPr>
              <a:buNone/>
            </a:pPr>
            <a:r>
              <a:rPr lang="en-US" sz="2800" dirty="0" smtClean="0"/>
              <a:t>There are three types of search engine:</a:t>
            </a:r>
            <a:endParaRPr lang="en-US" sz="2800" dirty="0"/>
          </a:p>
          <a:p>
            <a:endParaRPr lang="en-US" sz="2800" dirty="0" smtClean="0"/>
          </a:p>
          <a:p>
            <a:pPr>
              <a:buFont typeface="Wingdings" pitchFamily="2" charset="2"/>
              <a:buChar char="§"/>
            </a:pPr>
            <a:r>
              <a:rPr lang="en-US" sz="2800" b="1" dirty="0" smtClean="0"/>
              <a:t>Crawlers</a:t>
            </a:r>
            <a:r>
              <a:rPr lang="en-US" sz="2800" dirty="0" smtClean="0"/>
              <a:t>(Those </a:t>
            </a:r>
            <a:r>
              <a:rPr lang="en-US" sz="2800" dirty="0"/>
              <a:t>that are powered by </a:t>
            </a:r>
            <a:r>
              <a:rPr lang="en-US" sz="2800" dirty="0" smtClean="0"/>
              <a:t>robots) </a:t>
            </a:r>
          </a:p>
          <a:p>
            <a:pPr>
              <a:buFont typeface="Wingdings" pitchFamily="2" charset="2"/>
              <a:buChar char="§"/>
            </a:pPr>
            <a:r>
              <a:rPr lang="en-US" sz="2800" dirty="0" smtClean="0"/>
              <a:t> </a:t>
            </a:r>
            <a:r>
              <a:rPr lang="en-US" sz="2800" b="1" dirty="0" smtClean="0"/>
              <a:t>Human powered directories </a:t>
            </a:r>
            <a:r>
              <a:rPr lang="en-US" sz="2800" dirty="0" smtClean="0"/>
              <a:t>(Those </a:t>
            </a:r>
            <a:r>
              <a:rPr lang="en-US" sz="2800" dirty="0"/>
              <a:t>that are powered by human </a:t>
            </a:r>
            <a:r>
              <a:rPr lang="en-US" sz="2800" dirty="0" smtClean="0"/>
              <a:t>submissions)</a:t>
            </a:r>
          </a:p>
          <a:p>
            <a:pPr>
              <a:buFont typeface="Wingdings" pitchFamily="2" charset="2"/>
              <a:buChar char="§"/>
            </a:pPr>
            <a:r>
              <a:rPr lang="en-US" sz="2800" b="1" dirty="0" smtClean="0"/>
              <a:t>Hybrid Search Engines</a:t>
            </a:r>
            <a:r>
              <a:rPr lang="en-US" sz="2800" dirty="0" smtClean="0"/>
              <a:t>(Those </a:t>
            </a:r>
            <a:r>
              <a:rPr lang="en-US" sz="2800" dirty="0"/>
              <a:t>that are a hybrid of the </a:t>
            </a:r>
            <a:r>
              <a:rPr lang="en-US" sz="2800" dirty="0" smtClean="0"/>
              <a:t>two)</a:t>
            </a:r>
            <a:endParaRPr lang="en-US" sz="2800" dirty="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1362</Words>
  <Application>Microsoft Office PowerPoint</Application>
  <PresentationFormat>On-screen Show (4:3)</PresentationFormat>
  <Paragraphs>188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Presented By</vt:lpstr>
      <vt:lpstr>   Search Engine </vt:lpstr>
      <vt:lpstr>Contents </vt:lpstr>
      <vt:lpstr>Search Engine</vt:lpstr>
      <vt:lpstr>History of Search Engine</vt:lpstr>
      <vt:lpstr>Development of first Search Engine</vt:lpstr>
      <vt:lpstr>Key terms to understand web Search Engine</vt:lpstr>
      <vt:lpstr>Types of Search Engine</vt:lpstr>
      <vt:lpstr>Working of Search Engine</vt:lpstr>
      <vt:lpstr>Crawler</vt:lpstr>
      <vt:lpstr>Index</vt:lpstr>
      <vt:lpstr>Searching</vt:lpstr>
      <vt:lpstr>10 Best Search Engines</vt:lpstr>
      <vt:lpstr>Market share of search engines</vt:lpstr>
      <vt:lpstr>Google (Born in 1997)</vt:lpstr>
      <vt:lpstr>Today’s Rank of Google </vt:lpstr>
      <vt:lpstr>Development of Google</vt:lpstr>
      <vt:lpstr>Google Features</vt:lpstr>
      <vt:lpstr>Slide 20</vt:lpstr>
      <vt:lpstr>Slide 21</vt:lpstr>
      <vt:lpstr>Slide 22</vt:lpstr>
      <vt:lpstr>Slide 23</vt:lpstr>
      <vt:lpstr>Gmail</vt:lpstr>
      <vt:lpstr>Slide 25</vt:lpstr>
      <vt:lpstr>How Google works</vt:lpstr>
      <vt:lpstr>Slide 27</vt:lpstr>
      <vt:lpstr>Slide 28</vt:lpstr>
      <vt:lpstr>How Google find web pages matching your query</vt:lpstr>
      <vt:lpstr>Algorithms</vt:lpstr>
      <vt:lpstr>Choice for website owners</vt:lpstr>
      <vt:lpstr>Conclusion</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dc:creator>
  <cp:lastModifiedBy>MC</cp:lastModifiedBy>
  <cp:revision>33</cp:revision>
  <dcterms:created xsi:type="dcterms:W3CDTF">2015-02-08T06:05:12Z</dcterms:created>
  <dcterms:modified xsi:type="dcterms:W3CDTF">2015-02-08T10:56:40Z</dcterms:modified>
</cp:coreProperties>
</file>