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301" r:id="rId2"/>
    <p:sldId id="302" r:id="rId3"/>
    <p:sldId id="257" r:id="rId4"/>
    <p:sldId id="280" r:id="rId5"/>
    <p:sldId id="281" r:id="rId6"/>
    <p:sldId id="258" r:id="rId7"/>
    <p:sldId id="259" r:id="rId8"/>
    <p:sldId id="295" r:id="rId9"/>
    <p:sldId id="296" r:id="rId10"/>
    <p:sldId id="297" r:id="rId11"/>
    <p:sldId id="260" r:id="rId12"/>
    <p:sldId id="290" r:id="rId13"/>
    <p:sldId id="298" r:id="rId14"/>
    <p:sldId id="299" r:id="rId15"/>
    <p:sldId id="291" r:id="rId16"/>
    <p:sldId id="292" r:id="rId17"/>
    <p:sldId id="267" r:id="rId18"/>
    <p:sldId id="268" r:id="rId19"/>
    <p:sldId id="278" r:id="rId20"/>
    <p:sldId id="30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7" autoAdjust="0"/>
    <p:restoredTop sz="94660"/>
  </p:normalViewPr>
  <p:slideViewPr>
    <p:cSldViewPr>
      <p:cViewPr>
        <p:scale>
          <a:sx n="75" d="100"/>
          <a:sy n="75" d="100"/>
        </p:scale>
        <p:origin x="-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60DF473-0ED6-45EE-99C1-23F2BAC15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3E57-5B45-41DD-86CB-BB1E33FB5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20F0-1931-4431-A9A0-8D342468D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BC3ABEC-7BB2-4411-918B-0D1B6EB91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A3F0-8DBA-4436-BF57-2757AD3BD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EADE-8D35-4A88-9BBA-6914DD33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FF9-763B-4F92-BE39-A36F2843B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B93B-9A14-4F24-A1FF-3D25CA1B6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3251-2DA6-4375-BAFD-0D5926B57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7AD5-8FD9-4603-BBEF-FE0E5A60F2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2B55-81C2-45F1-9E22-D34BE82CC2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A6E9AE-3501-4F14-983D-451052583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3E9154-5078-4E29-9E7F-6ACE064BD5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Name-</a:t>
            </a:r>
            <a:r>
              <a:rPr lang="en-US" dirty="0" err="1" smtClean="0"/>
              <a:t>Pinkpreet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Section-N1</a:t>
            </a:r>
          </a:p>
          <a:p>
            <a:r>
              <a:rPr lang="en-US" dirty="0" smtClean="0"/>
              <a:t>Roll no.-115329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33575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Broadway" pitchFamily="82" charset="0"/>
              </a:rPr>
              <a:t>Basics of File Handling</a:t>
            </a:r>
            <a:endParaRPr lang="en-US" sz="7200" dirty="0">
              <a:latin typeface="Broadway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Predefined console streams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C++ contains several predefined streams that are opened automatically when the execution of a program starts.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/>
              <a:t>cin :standard input (usually keyboard) corresponding to stdio in 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2) cout :standard output (usually screen) corresponding to stdout in 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3) cerr :standard error output (usually screen) corresponding to stderr in 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4) clog : A fully buffered version of cerr (No C equivalent)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pitchFamily="34" charset="0"/>
              </a:rPr>
              <a:t>Why to use Files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Convenient way to deal large quantities of data.</a:t>
            </a:r>
          </a:p>
          <a:p>
            <a:pPr>
              <a:lnSpc>
                <a:spcPct val="90000"/>
              </a:lnSpc>
            </a:pPr>
            <a:r>
              <a:rPr lang="en-US" sz="2800"/>
              <a:t>Store data permanently (until file is deleted).</a:t>
            </a:r>
          </a:p>
          <a:p>
            <a:pPr>
              <a:lnSpc>
                <a:spcPct val="90000"/>
              </a:lnSpc>
            </a:pPr>
            <a:r>
              <a:rPr lang="en-US" sz="2800"/>
              <a:t>Avoid typing data into program multiple times.</a:t>
            </a:r>
          </a:p>
          <a:p>
            <a:pPr>
              <a:lnSpc>
                <a:spcPct val="90000"/>
              </a:lnSpc>
            </a:pPr>
            <a:r>
              <a:rPr lang="en-US" sz="2800"/>
              <a:t>Share data between programs. </a:t>
            </a:r>
          </a:p>
          <a:p>
            <a:pPr>
              <a:lnSpc>
                <a:spcPct val="90000"/>
              </a:lnSpc>
            </a:pPr>
            <a:r>
              <a:rPr lang="en-US" sz="2800"/>
              <a:t>We need to know:</a:t>
            </a:r>
          </a:p>
          <a:p>
            <a:pPr>
              <a:lnSpc>
                <a:spcPct val="90000"/>
              </a:lnSpc>
            </a:pPr>
            <a:r>
              <a:rPr lang="en-US" sz="2800"/>
              <a:t>	how to "connect" file to program</a:t>
            </a:r>
          </a:p>
          <a:p>
            <a:pPr>
              <a:lnSpc>
                <a:spcPct val="90000"/>
              </a:lnSpc>
            </a:pPr>
            <a:r>
              <a:rPr lang="en-US" sz="2800"/>
              <a:t>	how to tell the program to read data</a:t>
            </a:r>
          </a:p>
          <a:p>
            <a:pPr>
              <a:lnSpc>
                <a:spcPct val="90000"/>
              </a:lnSpc>
            </a:pPr>
            <a:r>
              <a:rPr lang="en-US" sz="2800"/>
              <a:t>	how to tell the program to write data</a:t>
            </a:r>
          </a:p>
          <a:p>
            <a:pPr>
              <a:lnSpc>
                <a:spcPct val="90000"/>
              </a:lnSpc>
            </a:pPr>
            <a:r>
              <a:rPr lang="en-US" sz="2800"/>
              <a:t>	error checking and handling EOF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Modes</a:t>
            </a:r>
          </a:p>
        </p:txBody>
      </p:sp>
      <p:graphicFrame>
        <p:nvGraphicFramePr>
          <p:cNvPr id="40998" name="Group 3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table">
            <a:tbl>
              <a:tblPr/>
              <a:tblGrid>
                <a:gridCol w="2422525"/>
                <a:gridCol w="5807075"/>
              </a:tblGrid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Name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 file to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 file to 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All the date you write, is put at the end of the file. It calls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All the date you write, is put at the end of the file. It does not call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ios::trunc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Deletes all previous content in the file. (empties the file)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ios::nocreate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If the file does not exist, opening it with the open() function gets impossible.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ios::noreplace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If the file exists, trying to open it with the open() function, returns an error.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Opens the file in binary mode.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Opening a file in ios::out mode also opens it in the ios::trunc mode by default. That is, if the file already exists, it is truncated</a:t>
            </a:r>
          </a:p>
          <a:p>
            <a:pPr>
              <a:lnSpc>
                <a:spcPct val="90000"/>
              </a:lnSpc>
            </a:pPr>
            <a:r>
              <a:rPr lang="en-US" sz="2400"/>
              <a:t>Both ios::app and ios::ate set the pointers to the end of file, but they differ in terms of the types of operations permitted on a file. The ios::app allows to add data from end of file, whereas ios::ate mode allows to add or modify the existing data anywhere in the file. In both the cases the file  is created if it is non existent.</a:t>
            </a:r>
          </a:p>
          <a:p>
            <a:pPr>
              <a:lnSpc>
                <a:spcPct val="90000"/>
              </a:lnSpc>
            </a:pPr>
            <a:r>
              <a:rPr lang="en-US" sz="2400"/>
              <a:t>The mode ios::app can be used only with output files</a:t>
            </a:r>
          </a:p>
          <a:p>
            <a:pPr>
              <a:lnSpc>
                <a:spcPct val="90000"/>
              </a:lnSpc>
            </a:pPr>
            <a:r>
              <a:rPr lang="en-US" sz="2400"/>
              <a:t>The stream classes ifstream and ofstream open files in read and write modes by default.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400"/>
              <a:t>File pointers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Each file has two associated pointers known as the file pointers.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One of them is called the input pointer or get pointer.</a:t>
            </a:r>
            <a:br>
              <a:rPr lang="en-US" sz="2000"/>
            </a:br>
            <a:r>
              <a:rPr lang="en-US" sz="2000"/>
              <a:t>The get pointer specifies a location from which the current reading operation is initiated</a:t>
            </a:r>
            <a:br>
              <a:rPr lang="en-US" sz="2000"/>
            </a:br>
            <a:r>
              <a:rPr lang="en-US" sz="2000"/>
              <a:t>Other is called the output pointer or put pointer.</a:t>
            </a:r>
            <a:br>
              <a:rPr lang="en-US" sz="2000"/>
            </a:br>
            <a:r>
              <a:rPr lang="en-US" sz="2000"/>
              <a:t>The put pointer specifies a location from where the current writing operation is initiated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We can use these pointers to move through the files while reading or writing.</a:t>
            </a:r>
            <a:br>
              <a:rPr lang="en-US" sz="2000"/>
            </a:br>
            <a:r>
              <a:rPr lang="en-US" sz="2000"/>
              <a:t>The input pointer is used for reading the contents of a given file location and the output pointer is used for writing to a given file location.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 b="1"/>
              <a:t>Functions for manipulation of file pointers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seekg() Moves get pointer (input) to a specified location.</a:t>
            </a:r>
            <a:br>
              <a:rPr lang="en-US" sz="2000"/>
            </a:br>
            <a:r>
              <a:rPr lang="en-US" sz="2000"/>
              <a:t>seekp() Moves put pointer (output) to a specified location.</a:t>
            </a:r>
            <a:br>
              <a:rPr lang="en-US" sz="2000"/>
            </a:br>
            <a:r>
              <a:rPr lang="en-US" sz="2000"/>
              <a:t>tellg() Gives the current position of the get pointer.</a:t>
            </a:r>
            <a:br>
              <a:rPr lang="en-US" sz="2000"/>
            </a:br>
            <a:r>
              <a:rPr lang="en-US" sz="2000"/>
              <a:t>tellp() Gives the current position of the put pointer.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Open Mode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6781800" cy="23622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#include &lt;fstream&gt;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	ofstream outFile("file1.txt", ios::out);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	outFile &lt;&lt; "That's new!\n";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	outFile.close();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4213" y="4868863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000">
                <a:latin typeface="Verdana" pitchFamily="34" charset="0"/>
                <a:ea typeface="宋体" pitchFamily="2" charset="-122"/>
              </a:rPr>
              <a:t>If you want to set more than one open mode, just use the </a:t>
            </a:r>
            <a:r>
              <a:rPr lang="en-US" altLang="zh-CN" sz="2000" b="1">
                <a:latin typeface="Verdana" pitchFamily="34" charset="0"/>
                <a:ea typeface="宋体" pitchFamily="2" charset="-122"/>
              </a:rPr>
              <a:t>OR</a:t>
            </a:r>
            <a:r>
              <a:rPr lang="en-US" altLang="zh-CN" sz="2000">
                <a:latin typeface="Verdana" pitchFamily="34" charset="0"/>
                <a:ea typeface="宋体" pitchFamily="2" charset="-122"/>
              </a:rPr>
              <a:t> operator- </a:t>
            </a:r>
            <a:r>
              <a:rPr lang="en-US" altLang="zh-CN" sz="2000" b="1">
                <a:latin typeface="Verdana" pitchFamily="34" charset="0"/>
                <a:ea typeface="宋体" pitchFamily="2" charset="-122"/>
              </a:rPr>
              <a:t>|</a:t>
            </a:r>
            <a:r>
              <a:rPr lang="en-US" altLang="zh-CN" sz="2000">
                <a:latin typeface="Verdana" pitchFamily="34" charset="0"/>
                <a:ea typeface="宋体" pitchFamily="2" charset="-122"/>
              </a:rPr>
              <a:t>. This way:</a:t>
            </a:r>
          </a:p>
          <a:p>
            <a:pPr eaLnBrk="1" hangingPunct="1"/>
            <a:r>
              <a:rPr lang="en-US" altLang="zh-CN" sz="2000">
                <a:latin typeface="Verdana" pitchFamily="34" charset="0"/>
                <a:ea typeface="宋体" pitchFamily="2" charset="-122"/>
              </a:rPr>
              <a:t>                 </a:t>
            </a:r>
          </a:p>
          <a:p>
            <a:pPr eaLnBrk="1" hangingPunct="1"/>
            <a:r>
              <a:rPr lang="en-US" altLang="zh-CN" sz="2000">
                <a:latin typeface="Verdana" pitchFamily="34" charset="0"/>
                <a:ea typeface="宋体" pitchFamily="2" charset="-122"/>
              </a:rPr>
              <a:t>                    ios::ate | ios::binary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Binary files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Functions for binary file handling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get():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read a byte and point to the next byte to read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put():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write a byte and point to the next location for write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read():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block reading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write():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block writing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36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</a:t>
            </a:r>
            <a:r>
              <a:rPr lang="en-GB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flush():</a:t>
            </a:r>
            <a:r>
              <a:rPr lang="en-GB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Save data from the buffer to the output file.</a:t>
            </a:r>
            <a:endParaRPr lang="en-GB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400"/>
              <a:t>Reading /Writing from/to Textual Files</a:t>
            </a:r>
          </a:p>
        </p:txBody>
      </p:sp>
      <p:sp>
        <p:nvSpPr>
          <p:cNvPr id="16389" name="Text Box 5"/>
          <p:cNvSpPr txBox="1">
            <a:spLocks noGrp="1" noChangeArrowheads="1"/>
          </p:cNvSpPr>
          <p:nvPr>
            <p:ph sz="quarter" idx="1"/>
          </p:nvPr>
        </p:nvSpPr>
        <p:spPr>
          <a:xfrm>
            <a:off x="4953000" y="1295400"/>
            <a:ext cx="4191000" cy="5562600"/>
          </a:xfrm>
          <a:solidFill>
            <a:srgbClr val="000000"/>
          </a:solidFill>
          <a:ln w="19050">
            <a:solidFill>
              <a:srgbClr val="FF99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#include &lt;fstream.h&gt;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main()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{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// Writing to file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ofstream OutFile("my_file.txt");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OutFile&lt;&lt;"Hello "&lt;&lt;5&lt;&lt;endl;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OutFile.close();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/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int number;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char dummy[15];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endParaRPr lang="en-US" sz="1600" b="1">
              <a:solidFill>
                <a:srgbClr val="FFFFFF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// Reading from file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ifstream InFile("my_file.txt");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InFile&gt;&gt;dummy&gt;&gt;number;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endParaRPr lang="en-US" sz="1600" b="1">
              <a:solidFill>
                <a:srgbClr val="FFFFFF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InFile.seekg(0);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            InFile.getline(dummy,sizeof(dummy));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	InFile.close();</a:t>
            </a:r>
            <a:b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</a:br>
            <a:r>
              <a:rPr lang="en-US" sz="1600" b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}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1524000"/>
            <a:ext cx="4572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To write:</a:t>
            </a:r>
          </a:p>
          <a:p>
            <a:pPr lvl="1"/>
            <a:r>
              <a:rPr lang="en-US" b="1">
                <a:solidFill>
                  <a:srgbClr val="990000"/>
                </a:solidFill>
              </a:rPr>
              <a:t>put() –</a:t>
            </a:r>
            <a:r>
              <a:rPr lang="en-US">
                <a:solidFill>
                  <a:srgbClr val="990000"/>
                </a:solidFill>
              </a:rPr>
              <a:t> writing single character</a:t>
            </a:r>
          </a:p>
          <a:p>
            <a:pPr lvl="1"/>
            <a:r>
              <a:rPr lang="en-US" b="1">
                <a:solidFill>
                  <a:srgbClr val="990000"/>
                </a:solidFill>
              </a:rPr>
              <a:t>&lt;&lt; operator –</a:t>
            </a:r>
            <a:r>
              <a:rPr lang="en-US">
                <a:solidFill>
                  <a:srgbClr val="990000"/>
                </a:solidFill>
              </a:rPr>
              <a:t> writing an object</a:t>
            </a:r>
          </a:p>
          <a:p>
            <a:r>
              <a:rPr lang="en-US" b="1">
                <a:solidFill>
                  <a:srgbClr val="990000"/>
                </a:solidFill>
              </a:rPr>
              <a:t>To read:</a:t>
            </a:r>
          </a:p>
          <a:p>
            <a:pPr lvl="1"/>
            <a:r>
              <a:rPr lang="en-US" b="1">
                <a:solidFill>
                  <a:srgbClr val="990000"/>
                </a:solidFill>
              </a:rPr>
              <a:t>get() –</a:t>
            </a:r>
            <a:r>
              <a:rPr lang="en-US">
                <a:solidFill>
                  <a:srgbClr val="990000"/>
                </a:solidFill>
              </a:rPr>
              <a:t> reading a single character of a buffer</a:t>
            </a:r>
          </a:p>
          <a:p>
            <a:pPr lvl="1"/>
            <a:r>
              <a:rPr lang="en-US" b="1">
                <a:solidFill>
                  <a:srgbClr val="990000"/>
                </a:solidFill>
              </a:rPr>
              <a:t>getline() –</a:t>
            </a:r>
            <a:r>
              <a:rPr lang="en-US">
                <a:solidFill>
                  <a:srgbClr val="990000"/>
                </a:solidFill>
              </a:rPr>
              <a:t> reading a single line</a:t>
            </a:r>
          </a:p>
          <a:p>
            <a:pPr lvl="1"/>
            <a:r>
              <a:rPr lang="en-US" b="1">
                <a:solidFill>
                  <a:srgbClr val="990000"/>
                </a:solidFill>
              </a:rPr>
              <a:t>&gt;&gt; operator –</a:t>
            </a:r>
            <a:r>
              <a:rPr lang="en-US">
                <a:solidFill>
                  <a:srgbClr val="990000"/>
                </a:solidFill>
              </a:rPr>
              <a:t> reading a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file operations</a:t>
            </a:r>
          </a:p>
        </p:txBody>
      </p:sp>
      <p:sp>
        <p:nvSpPr>
          <p:cNvPr id="17412" name="Text Box 4"/>
          <p:cNvSpPr txBox="1"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/>
              <a:t>In connection with a binary file, the file mode must contain the ios::binary mode  along with other mode(s)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733800"/>
            <a:ext cx="731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To read &amp; write a or on to a binary file, </a:t>
            </a:r>
          </a:p>
          <a:p>
            <a:r>
              <a:rPr lang="en-US" sz="2400"/>
              <a:t>as the case may be blocks of data are accessed through </a:t>
            </a:r>
          </a:p>
          <a:p>
            <a:r>
              <a:rPr lang="en-US" sz="2400"/>
              <a:t>the use of C++ read() and write()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608" y="1144686"/>
            <a:ext cx="4135056" cy="43725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Handling binary data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using namespace std;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ifstream</a:t>
            </a:r>
            <a:r>
              <a:rPr lang="en-US" dirty="0"/>
              <a:t> in(“binfile.dat”);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ofstream</a:t>
            </a:r>
            <a:r>
              <a:rPr lang="en-US" dirty="0"/>
              <a:t> out(“out.dat”);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if(!in || !out) { // return}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[1024];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while(!in){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</a:t>
            </a:r>
            <a:r>
              <a:rPr lang="en-US" dirty="0" err="1"/>
              <a:t>in.read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)*1024);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</a:t>
            </a:r>
            <a:r>
              <a:rPr lang="en-US" dirty="0" err="1"/>
              <a:t>out.write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)*1024);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input/output files</a:t>
            </a:r>
          </a:p>
          <a:p>
            <a:r>
              <a:rPr lang="en-US" dirty="0" smtClean="0"/>
              <a:t>General files I/O steps</a:t>
            </a:r>
          </a:p>
          <a:p>
            <a:r>
              <a:rPr lang="en-US" dirty="0" smtClean="0"/>
              <a:t>Using input/output files</a:t>
            </a:r>
          </a:p>
          <a:p>
            <a:r>
              <a:rPr lang="en-US" dirty="0" smtClean="0"/>
              <a:t>Streams </a:t>
            </a:r>
          </a:p>
          <a:p>
            <a:r>
              <a:rPr lang="en-US" dirty="0" err="1" smtClean="0"/>
              <a:t>Predifined</a:t>
            </a:r>
            <a:r>
              <a:rPr lang="en-US" dirty="0" smtClean="0"/>
              <a:t> console streams</a:t>
            </a:r>
          </a:p>
          <a:p>
            <a:r>
              <a:rPr lang="en-US" dirty="0" smtClean="0"/>
              <a:t>File modes</a:t>
            </a:r>
          </a:p>
          <a:p>
            <a:r>
              <a:rPr lang="en-US" dirty="0" smtClean="0"/>
              <a:t>File pointers</a:t>
            </a:r>
          </a:p>
          <a:p>
            <a:r>
              <a:rPr lang="en-US" dirty="0" smtClean="0"/>
              <a:t>Binary file operations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Algerian" pitchFamily="82" charset="0"/>
              </a:rPr>
              <a:t>THANKS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Files in C++ are interpreted as a sequence of bytes stored on some storage media.</a:t>
            </a:r>
          </a:p>
          <a:p>
            <a:pPr>
              <a:lnSpc>
                <a:spcPct val="80000"/>
              </a:lnSpc>
            </a:pPr>
            <a:r>
              <a:rPr lang="en-US" sz="2000"/>
              <a:t>The data of a file is stored in either readable form or in binary code called as text file or binary file.</a:t>
            </a:r>
          </a:p>
          <a:p>
            <a:pPr>
              <a:lnSpc>
                <a:spcPct val="80000"/>
              </a:lnSpc>
            </a:pPr>
            <a:r>
              <a:rPr lang="en-US" sz="2000"/>
              <a:t>The flow of data from any source to a sink is called as a stream</a:t>
            </a:r>
          </a:p>
          <a:p>
            <a:pPr>
              <a:lnSpc>
                <a:spcPct val="80000"/>
              </a:lnSpc>
            </a:pPr>
            <a:r>
              <a:rPr lang="en-US" sz="2000"/>
              <a:t>Computer programs are associated to work with files as it helps in storing data &amp; information  permanently.</a:t>
            </a:r>
          </a:p>
          <a:p>
            <a:pPr>
              <a:lnSpc>
                <a:spcPct val="80000"/>
              </a:lnSpc>
            </a:pPr>
            <a:r>
              <a:rPr lang="en-US" sz="2000"/>
              <a:t>File  - itself a bunch of bytes stored on some storage devices.</a:t>
            </a:r>
          </a:p>
          <a:p>
            <a:pPr>
              <a:lnSpc>
                <a:spcPct val="80000"/>
              </a:lnSpc>
            </a:pPr>
            <a:r>
              <a:rPr lang="en-US" sz="2000"/>
              <a:t>In C++ this is achieved through a component header file called fstream.h</a:t>
            </a:r>
          </a:p>
          <a:p>
            <a:pPr>
              <a:lnSpc>
                <a:spcPct val="80000"/>
              </a:lnSpc>
            </a:pPr>
            <a:r>
              <a:rPr lang="en-US" sz="2000"/>
              <a:t>The I/O library manages two aspects- as  interface and for  transfer of data.</a:t>
            </a:r>
          </a:p>
          <a:p>
            <a:pPr>
              <a:lnSpc>
                <a:spcPct val="80000"/>
              </a:lnSpc>
            </a:pPr>
            <a:r>
              <a:rPr lang="en-US" sz="2000"/>
              <a:t>The library predefine a set of operations for all file related handling through certain classes.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computer file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 stored on a secondary storage device (e.g., disk);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 permanent;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can be used to provide input data to a program or receive output data from a program, or both;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must be opened before it is used.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File I/O Steps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Declare a file name variable</a:t>
            </a:r>
          </a:p>
          <a:p>
            <a:r>
              <a:rPr lang="en-US" altLang="zh-CN">
                <a:ea typeface="宋体" pitchFamily="2" charset="-122"/>
              </a:rPr>
              <a:t> Associate the file name variable with the     disk file name</a:t>
            </a:r>
          </a:p>
          <a:p>
            <a:r>
              <a:rPr lang="en-US" altLang="zh-CN">
                <a:ea typeface="宋体" pitchFamily="2" charset="-122"/>
              </a:rPr>
              <a:t> Open the file</a:t>
            </a:r>
          </a:p>
          <a:p>
            <a:r>
              <a:rPr lang="en-US" altLang="zh-CN">
                <a:ea typeface="宋体" pitchFamily="2" charset="-122"/>
              </a:rPr>
              <a:t> Use the file</a:t>
            </a:r>
          </a:p>
          <a:p>
            <a:r>
              <a:rPr lang="en-US" altLang="zh-CN">
                <a:ea typeface="宋体" pitchFamily="2" charset="-122"/>
              </a:rPr>
              <a:t> Close the file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Streams act as an interface between files and programs. In C++ . A stream is used to refer to the flow of data from a particular device to the program’s variablesThe device here refers to files, keyboard, console, memory arrays. In C++  these streams are treated as objects to support consistent access interface.</a:t>
            </a:r>
          </a:p>
          <a:p>
            <a:pPr>
              <a:lnSpc>
                <a:spcPct val="80000"/>
              </a:lnSpc>
            </a:pPr>
            <a:r>
              <a:rPr lang="en-US" sz="2000"/>
              <a:t>They represent as a sequence of bytes and deals with the flow of data.</a:t>
            </a:r>
          </a:p>
          <a:p>
            <a:pPr>
              <a:lnSpc>
                <a:spcPct val="80000"/>
              </a:lnSpc>
            </a:pPr>
            <a:r>
              <a:rPr lang="en-US" sz="2000"/>
              <a:t>Every stream is associated with a class having member functions and operations for a particular kind of data flow.</a:t>
            </a:r>
          </a:p>
          <a:p>
            <a:pPr>
              <a:lnSpc>
                <a:spcPct val="80000"/>
              </a:lnSpc>
            </a:pPr>
            <a:r>
              <a:rPr lang="en-US" sz="2000"/>
              <a:t>File -&gt; Program ( Input stream)  - reads</a:t>
            </a:r>
          </a:p>
          <a:p>
            <a:pPr>
              <a:lnSpc>
                <a:spcPct val="80000"/>
              </a:lnSpc>
            </a:pPr>
            <a:r>
              <a:rPr lang="en-US" sz="2000"/>
              <a:t>Program -&gt; File (Output stream) – write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All designed into fstream.h and hence needs to be included in all file handling programs.</a:t>
            </a:r>
          </a:p>
          <a:p>
            <a:pPr>
              <a:lnSpc>
                <a:spcPct val="80000"/>
              </a:lnSpc>
            </a:pPr>
            <a:r>
              <a:rPr lang="en-US" sz="2000"/>
              <a:t>Diagrammatically as shown in next slide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276600" y="5181600"/>
            <a:ext cx="2555875" cy="649288"/>
            <a:chOff x="1497" y="3407"/>
            <a:chExt cx="1610" cy="409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97" y="3407"/>
              <a:ext cx="1610" cy="409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678" y="3498"/>
              <a:ext cx="1111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b="1" kern="10">
                  <a:ln w="9525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C0C0C0"/>
                  </a:solidFill>
                  <a:latin typeface="Arial"/>
                  <a:cs typeface="Arial"/>
                </a:rPr>
                <a:t>PROGRAM</a:t>
              </a:r>
            </a:p>
          </p:txBody>
        </p:sp>
      </p:grp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7010400" y="2590800"/>
            <a:ext cx="936625" cy="2195513"/>
            <a:chOff x="4014" y="1842"/>
            <a:chExt cx="590" cy="1383"/>
          </a:xfrm>
        </p:grpSpPr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014" y="1842"/>
              <a:ext cx="590" cy="138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WordArt 9"/>
            <p:cNvSpPr>
              <a:spLocks noChangeArrowheads="1" noChangeShapeType="1" noTextEdit="1"/>
            </p:cNvSpPr>
            <p:nvPr/>
          </p:nvSpPr>
          <p:spPr bwMode="auto">
            <a:xfrm rot="5400000">
              <a:off x="3662" y="2353"/>
              <a:ext cx="1225" cy="3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9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2"/>
                  </a:solidFill>
                  <a:latin typeface="Comic Sans MS"/>
                </a:rPr>
                <a:t>Input Stream</a:t>
              </a: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3200400" y="533400"/>
            <a:ext cx="2555875" cy="649288"/>
            <a:chOff x="1565" y="572"/>
            <a:chExt cx="1610" cy="409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565" y="572"/>
              <a:ext cx="1610" cy="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769" y="640"/>
              <a:ext cx="1111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2"/>
                  </a:solidFill>
                  <a:latin typeface="Comic Sans MS"/>
                </a:rPr>
                <a:t>DISK FILE</a:t>
              </a: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219200" y="2057400"/>
            <a:ext cx="936625" cy="2195513"/>
            <a:chOff x="204" y="1366"/>
            <a:chExt cx="590" cy="1383"/>
          </a:xfrm>
        </p:grpSpPr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04" y="1366"/>
              <a:ext cx="590" cy="138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WordArt 15"/>
            <p:cNvSpPr>
              <a:spLocks noChangeArrowheads="1" noChangeShapeType="1" noTextEdit="1"/>
            </p:cNvSpPr>
            <p:nvPr/>
          </p:nvSpPr>
          <p:spPr bwMode="auto">
            <a:xfrm rot="-5400000">
              <a:off x="-148" y="1877"/>
              <a:ext cx="1225" cy="3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9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Comic Sans MS"/>
                </a:rPr>
                <a:t>Output Stream</a:t>
              </a:r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5715000" y="609600"/>
            <a:ext cx="2009775" cy="2036763"/>
            <a:chOff x="3184" y="550"/>
            <a:chExt cx="1266" cy="1283"/>
          </a:xfrm>
        </p:grpSpPr>
        <p:cxnSp>
          <p:nvCxnSpPr>
            <p:cNvPr id="8209" name="AutoShape 17"/>
            <p:cNvCxnSpPr>
              <a:cxnSpLocks noChangeShapeType="1"/>
            </p:cNvCxnSpPr>
            <p:nvPr/>
          </p:nvCxnSpPr>
          <p:spPr bwMode="auto">
            <a:xfrm>
              <a:off x="3184" y="777"/>
              <a:ext cx="1125" cy="105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311" y="550"/>
              <a:ext cx="1139" cy="4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b="1" kern="10">
                  <a:ln w="9525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read data</a:t>
              </a:r>
            </a:p>
            <a:p>
              <a:pPr algn="ctr"/>
              <a:r>
                <a:rPr lang="en-US" sz="800" b="1" kern="10">
                  <a:ln w="9525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from file</a:t>
              </a:r>
            </a:p>
          </p:txBody>
        </p:sp>
      </p:grp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5791200" y="4876800"/>
            <a:ext cx="1974850" cy="850900"/>
            <a:chOff x="3116" y="3234"/>
            <a:chExt cx="1244" cy="536"/>
          </a:xfrm>
        </p:grpSpPr>
        <p:cxnSp>
          <p:nvCxnSpPr>
            <p:cNvPr id="8212" name="AutoShape 20"/>
            <p:cNvCxnSpPr>
              <a:cxnSpLocks noChangeShapeType="1"/>
            </p:cNvCxnSpPr>
            <p:nvPr/>
          </p:nvCxnSpPr>
          <p:spPr bwMode="auto">
            <a:xfrm rot="5400000">
              <a:off x="3524" y="2826"/>
              <a:ext cx="378" cy="119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243" y="3475"/>
              <a:ext cx="1117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data input</a:t>
              </a:r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1295400" y="4343400"/>
            <a:ext cx="1966913" cy="1370013"/>
            <a:chOff x="249" y="2749"/>
            <a:chExt cx="1239" cy="863"/>
          </a:xfrm>
        </p:grpSpPr>
        <p:cxnSp>
          <p:nvCxnSpPr>
            <p:cNvPr id="8215" name="AutoShape 23"/>
            <p:cNvCxnSpPr>
              <a:cxnSpLocks noChangeShapeType="1"/>
            </p:cNvCxnSpPr>
            <p:nvPr/>
          </p:nvCxnSpPr>
          <p:spPr bwMode="auto">
            <a:xfrm rot="10800000">
              <a:off x="499" y="2749"/>
              <a:ext cx="989" cy="8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249" y="3226"/>
              <a:ext cx="958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data output</a:t>
              </a:r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1371600" y="609600"/>
            <a:ext cx="1965325" cy="1346200"/>
            <a:chOff x="349" y="518"/>
            <a:chExt cx="1238" cy="848"/>
          </a:xfrm>
        </p:grpSpPr>
        <p:cxnSp>
          <p:nvCxnSpPr>
            <p:cNvPr id="8218" name="AutoShape 26"/>
            <p:cNvCxnSpPr>
              <a:cxnSpLocks noChangeShapeType="1"/>
            </p:cNvCxnSpPr>
            <p:nvPr/>
          </p:nvCxnSpPr>
          <p:spPr bwMode="auto">
            <a:xfrm rot="16200000">
              <a:off x="737" y="516"/>
              <a:ext cx="612" cy="10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49" y="518"/>
              <a:ext cx="1139" cy="4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 Black"/>
                </a:rPr>
                <a:t>write data</a:t>
              </a:r>
            </a:p>
            <a:p>
              <a:pPr algn="ctr"/>
              <a:r>
                <a:rPr lang="en-US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 Black"/>
                </a:rPr>
                <a:t>to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stream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a sequence of characters</a:t>
            </a:r>
          </a:p>
          <a:p>
            <a:pPr lvl="1"/>
            <a:r>
              <a:rPr lang="en-US" altLang="zh-CN" sz="23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interactive (iostream)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cin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input stream associated with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keyboard.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cout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output stream associated with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display.</a:t>
            </a:r>
          </a:p>
          <a:p>
            <a:pPr lvl="1"/>
            <a:r>
              <a:rPr lang="en-US" altLang="zh-CN" sz="23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file (fstream)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ifstream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defines new input stream (normally associated with a file).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ofstream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defines new output stream (normally associated with a file).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887" y="5546725"/>
            <a:ext cx="838200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 Stream of bytes to do input and output to different devices.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 Stream is the basic concepts which can be attached to files, strings, console and other devices.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 User can also create their own stream to cater specific device or user defined class.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stream is a series of bytes, which act either as a source from which data can be extracted or as a destination to which the output can be sent. Streams resemble the producer and consumer model</a:t>
            </a:r>
          </a:p>
          <a:p>
            <a:pPr>
              <a:lnSpc>
                <a:spcPct val="90000"/>
              </a:lnSpc>
            </a:pPr>
            <a:r>
              <a:rPr lang="en-US" sz="2400"/>
              <a:t>The producer produces the items to be consumed by the consumer. The producer and the consumers are connected by the C++ operators &gt;&gt; or &lt;&lt;. For instance , the keyboard exhibits the nature of only a producer,printer or monitor screen exhibit the nature of only a consumer. Whereas , a file stored on the disk , can behave as a producer or consumer, depending upon the operation initiated on it.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</TotalTime>
  <Words>1317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Times New Roman</vt:lpstr>
      <vt:lpstr>Wingdings</vt:lpstr>
      <vt:lpstr>宋体</vt:lpstr>
      <vt:lpstr>Symbol</vt:lpstr>
      <vt:lpstr>Constantia</vt:lpstr>
      <vt:lpstr>Trebuchet MS</vt:lpstr>
      <vt:lpstr>Courier New</vt:lpstr>
      <vt:lpstr>Verdana</vt:lpstr>
      <vt:lpstr>Equity</vt:lpstr>
      <vt:lpstr>Basics of File Handling</vt:lpstr>
      <vt:lpstr>Contents of presentation</vt:lpstr>
      <vt:lpstr>Using Input/Output Files </vt:lpstr>
      <vt:lpstr>Using Input/Output Files </vt:lpstr>
      <vt:lpstr>General File I/O Steps</vt:lpstr>
      <vt:lpstr>Using Input/Output Files </vt:lpstr>
      <vt:lpstr>Slide 7</vt:lpstr>
      <vt:lpstr>Using Input/Output Files</vt:lpstr>
      <vt:lpstr>Streams</vt:lpstr>
      <vt:lpstr>Predefined console streams</vt:lpstr>
      <vt:lpstr>Why to use Files</vt:lpstr>
      <vt:lpstr>File Modes</vt:lpstr>
      <vt:lpstr>File Modes</vt:lpstr>
      <vt:lpstr>File pointers</vt:lpstr>
      <vt:lpstr>File Open Mode</vt:lpstr>
      <vt:lpstr>Dealing with Binary files</vt:lpstr>
      <vt:lpstr>Reading /Writing from/to Textual Files</vt:lpstr>
      <vt:lpstr>Binary file operations</vt:lpstr>
      <vt:lpstr>Slide 19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C++</dc:title>
  <dc:creator>abc</dc:creator>
  <cp:lastModifiedBy>Taran</cp:lastModifiedBy>
  <cp:revision>49</cp:revision>
  <dcterms:created xsi:type="dcterms:W3CDTF">2009-11-14T13:20:41Z</dcterms:created>
  <dcterms:modified xsi:type="dcterms:W3CDTF">2012-03-16T04:40:06Z</dcterms:modified>
</cp:coreProperties>
</file>