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5" r:id="rId1"/>
  </p:sldMasterIdLst>
  <p:notesMasterIdLst>
    <p:notesMasterId r:id="rId20"/>
  </p:notesMasterIdLst>
  <p:sldIdLst>
    <p:sldId id="356" r:id="rId2"/>
    <p:sldId id="632" r:id="rId3"/>
    <p:sldId id="629" r:id="rId4"/>
    <p:sldId id="633" r:id="rId5"/>
    <p:sldId id="638" r:id="rId6"/>
    <p:sldId id="634" r:id="rId7"/>
    <p:sldId id="636" r:id="rId8"/>
    <p:sldId id="637" r:id="rId9"/>
    <p:sldId id="639" r:id="rId10"/>
    <p:sldId id="644" r:id="rId11"/>
    <p:sldId id="646" r:id="rId12"/>
    <p:sldId id="630" r:id="rId13"/>
    <p:sldId id="645" r:id="rId14"/>
    <p:sldId id="647" r:id="rId15"/>
    <p:sldId id="643" r:id="rId16"/>
    <p:sldId id="640" r:id="rId17"/>
    <p:sldId id="641" r:id="rId18"/>
    <p:sldId id="642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3333FF"/>
    <a:srgbClr val="3366CC"/>
    <a:srgbClr val="CC9900"/>
    <a:srgbClr val="996633"/>
    <a:srgbClr val="0000FF"/>
    <a:srgbClr val="66CCFF"/>
    <a:srgbClr val="0099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413" autoAdjust="0"/>
    <p:restoredTop sz="94803" autoAdjust="0"/>
  </p:normalViewPr>
  <p:slideViewPr>
    <p:cSldViewPr>
      <p:cViewPr varScale="1">
        <p:scale>
          <a:sx n="73" d="100"/>
          <a:sy n="73" d="100"/>
        </p:scale>
        <p:origin x="-130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7.xml"/><Relationship Id="rId2" Type="http://schemas.openxmlformats.org/officeDocument/2006/relationships/slide" Target="slides/slide6.xml"/><Relationship Id="rId1" Type="http://schemas.openxmlformats.org/officeDocument/2006/relationships/slide" Target="slides/slide4.xml"/><Relationship Id="rId6" Type="http://schemas.openxmlformats.org/officeDocument/2006/relationships/slide" Target="slides/slide11.xml"/><Relationship Id="rId5" Type="http://schemas.openxmlformats.org/officeDocument/2006/relationships/slide" Target="slides/slide10.xml"/><Relationship Id="rId4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fld id="{257A2FE0-A27E-485B-BF83-B874A41635A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9C0317-803E-4340-99C9-67C46941503E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/>
            <a:endParaRPr lang="sv-SE" altLang="en-US" smtClean="0">
              <a:latin typeface="Times New Roman" pitchFamily="18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420813" y="784225"/>
            <a:ext cx="4029075" cy="3022600"/>
          </a:xfrm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04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sv-SE" altLang="en-US"/>
              <a:t>Click to edit Master title style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sv-SE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Sept 03, 2012.</a:t>
            </a:r>
            <a:endParaRPr lang="sv-SE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CE6757-050E-4DE1-8474-C2501B113785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Sept 03, 2012.</a:t>
            </a:r>
            <a:endParaRPr lang="sv-SE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D689BB-3BD5-42B8-8F49-AF3C904F8BE3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Sept 03, 2012.</a:t>
            </a:r>
            <a:endParaRPr lang="sv-SE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CBB2A0-0F7E-4DD1-9D9B-51F38A61B87B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Sept 03, 2012.</a:t>
            </a:r>
            <a:endParaRPr lang="sv-SE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41A6F7-52E3-40E0-9D34-CD7411969559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Sept 03, 2012.</a:t>
            </a:r>
            <a:endParaRPr lang="sv-SE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7C1058-D5FD-4D83-BD9E-BF83112A7828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Sept 03, 2012.</a:t>
            </a:r>
            <a:endParaRPr lang="sv-SE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32F2AD-20D1-4A40-9BA9-925B0A5C9472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Sept 03, 2012.</a:t>
            </a:r>
            <a:endParaRPr lang="sv-SE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5C77BF-25DF-483F-965F-A53F6F413C8F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Sept 03, 2012.</a:t>
            </a:r>
            <a:endParaRPr lang="sv-SE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5303DD-A7DB-40DF-A943-4178433358E6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Sept 03, 2012.</a:t>
            </a:r>
            <a:endParaRPr lang="sv-SE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61A9D9-377B-4A29-89C1-55F17A2A0B00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Sept 03, 2012.</a:t>
            </a:r>
            <a:endParaRPr lang="sv-SE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D99FFC-BDB0-4B8D-A141-686BDC22248C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Sept 03, 2012.</a:t>
            </a:r>
            <a:endParaRPr lang="sv-SE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C4462E-4BFD-4547-BC3C-9A1FEDFDE74B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Sept 03, 2012.</a:t>
            </a:r>
            <a:endParaRPr lang="sv-SE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FFC6EF-3A7B-4C0B-B7DD-76D582347899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altLang="en-US" smtClean="0"/>
              <a:t>Click to edit Master text styles</a:t>
            </a:r>
          </a:p>
          <a:p>
            <a:pPr lvl="1"/>
            <a:r>
              <a:rPr lang="sv-SE" altLang="en-US" smtClean="0"/>
              <a:t>Second level</a:t>
            </a:r>
          </a:p>
          <a:p>
            <a:pPr lvl="2"/>
            <a:r>
              <a:rPr lang="sv-SE" altLang="en-US" smtClean="0"/>
              <a:t>Third level</a:t>
            </a:r>
          </a:p>
          <a:p>
            <a:pPr lvl="3"/>
            <a:r>
              <a:rPr lang="sv-SE" altLang="en-US" smtClean="0"/>
              <a:t>Fourth level</a:t>
            </a:r>
          </a:p>
          <a:p>
            <a:pPr lvl="4"/>
            <a:r>
              <a:rPr lang="sv-SE" altLang="en-US" smtClean="0"/>
              <a:t>Fifth level</a:t>
            </a:r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Sept 03, 2012.</a:t>
            </a:r>
            <a:endParaRPr lang="sv-SE" alt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j-lt"/>
                <a:cs typeface="Arial" charset="0"/>
              </a:defRPr>
            </a:lvl1pPr>
          </a:lstStyle>
          <a:p>
            <a:pPr>
              <a:defRPr/>
            </a:pPr>
            <a:endParaRPr lang="sv-SE" altLang="en-US"/>
          </a:p>
        </p:txBody>
      </p:sp>
      <p:sp>
        <p:nvSpPr>
          <p:cNvPr id="2293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Garamond" pitchFamily="18" charset="0"/>
              </a:defRPr>
            </a:lvl1pPr>
          </a:lstStyle>
          <a:p>
            <a:fld id="{A29AF95E-F449-4D5C-9244-61909F6B71B6}" type="slidenum">
              <a:rPr lang="sv-SE" altLang="en-US"/>
              <a:pPr/>
              <a:t>‹#›</a:t>
            </a:fld>
            <a:endParaRPr lang="sv-SE" alt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17" r:id="rId1"/>
    <p:sldLayoutId id="2147484306" r:id="rId2"/>
    <p:sldLayoutId id="2147484307" r:id="rId3"/>
    <p:sldLayoutId id="2147484308" r:id="rId4"/>
    <p:sldLayoutId id="2147484309" r:id="rId5"/>
    <p:sldLayoutId id="2147484310" r:id="rId6"/>
    <p:sldLayoutId id="2147484311" r:id="rId7"/>
    <p:sldLayoutId id="2147484312" r:id="rId8"/>
    <p:sldLayoutId id="2147484313" r:id="rId9"/>
    <p:sldLayoutId id="2147484314" r:id="rId10"/>
    <p:sldLayoutId id="2147484315" r:id="rId11"/>
    <p:sldLayoutId id="2147484316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934200" cy="1752600"/>
          </a:xfrm>
        </p:spPr>
        <p:txBody>
          <a:bodyPr/>
          <a:lstStyle/>
          <a:p>
            <a:pPr algn="ctr" eaLnBrk="1" hangingPunct="1"/>
            <a:r>
              <a:rPr lang="en-US" altLang="en-US" sz="2000" b="1" dirty="0" smtClean="0"/>
              <a:t>Lecture 21:  Ch 7</a:t>
            </a:r>
            <a:endParaRPr lang="en-US" altLang="en-US" sz="2000" dirty="0" smtClean="0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457200" y="6248400"/>
            <a:ext cx="8229600" cy="5334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1400">
                <a:solidFill>
                  <a:schemeClr val="bg1"/>
                </a:solidFill>
              </a:rPr>
              <a:t>Punjab University College of Information Technology</a:t>
            </a:r>
            <a:endParaRPr lang="sv-SE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7200" y="6243638"/>
            <a:ext cx="2133600" cy="457200"/>
          </a:xfrm>
        </p:spPr>
        <p:txBody>
          <a:bodyPr/>
          <a:lstStyle/>
          <a:p>
            <a:pPr algn="l"/>
            <a:fld id="{0EE838A0-FC33-4F12-8A9E-218FFFBFBECC}" type="slidenum">
              <a:rPr lang="en-US" altLang="en-US"/>
              <a:pPr algn="l"/>
              <a:t>10</a:t>
            </a:fld>
            <a:endParaRPr lang="en-US" altLang="en-US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Sequence diag. </a:t>
            </a:r>
          </a:p>
        </p:txBody>
      </p:sp>
      <p:pic>
        <p:nvPicPr>
          <p:cNvPr id="6860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895600"/>
            <a:ext cx="7537757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133600" y="1828800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name: </a:t>
            </a:r>
            <a:r>
              <a:rPr lang="en-US" dirty="0" err="1" smtClean="0"/>
              <a:t>FinancialAnalyst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instance: analyst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7200" y="6243638"/>
            <a:ext cx="2133600" cy="457200"/>
          </a:xfrm>
        </p:spPr>
        <p:txBody>
          <a:bodyPr/>
          <a:lstStyle/>
          <a:p>
            <a:pPr algn="l"/>
            <a:fld id="{0EE838A0-FC33-4F12-8A9E-218FFFBFBECC}" type="slidenum">
              <a:rPr lang="en-US" altLang="en-US"/>
              <a:pPr algn="l"/>
              <a:t>11</a:t>
            </a:fld>
            <a:endParaRPr lang="en-US" altLang="en-US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Sequence diag. from use case</a:t>
            </a:r>
          </a:p>
        </p:txBody>
      </p:sp>
      <p:pic>
        <p:nvPicPr>
          <p:cNvPr id="40964" name="Picture 4" descr="0104cf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295400"/>
            <a:ext cx="8763000" cy="530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438992-8371-4A66-AFBB-CEA06BA57C7E}" type="slidenum">
              <a:rPr lang="sv-SE" altLang="en-US"/>
              <a:pPr/>
              <a:t>12</a:t>
            </a:fld>
            <a:endParaRPr lang="sv-SE" altLang="en-US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6915" y="1752600"/>
            <a:ext cx="847228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438992-8371-4A66-AFBB-CEA06BA57C7E}" type="slidenum">
              <a:rPr lang="sv-SE" altLang="en-US"/>
              <a:pPr/>
              <a:t>13</a:t>
            </a:fld>
            <a:endParaRPr lang="sv-SE" altLang="en-US"/>
          </a:p>
        </p:txBody>
      </p:sp>
      <p:pic>
        <p:nvPicPr>
          <p:cNvPr id="4198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23963" y="1452563"/>
            <a:ext cx="6696075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1058-D5FD-4D83-BD9E-BF83112A7828}" type="slidenum">
              <a:rPr lang="sv-SE" altLang="en-US" smtClean="0"/>
              <a:pPr/>
              <a:t>14</a:t>
            </a:fld>
            <a:endParaRPr lang="sv-SE" altLang="en-US"/>
          </a:p>
        </p:txBody>
      </p:sp>
      <p:pic>
        <p:nvPicPr>
          <p:cNvPr id="61442" name="Picture 2" descr="http://www.visual-paradigm.com/VPGallery/img/diagrams/Sequence/Sequence-Diagram-Sampl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26082"/>
            <a:ext cx="6448425" cy="575561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124200"/>
            <a:ext cx="7137400" cy="600075"/>
          </a:xfrm>
          <a:noFill/>
        </p:spPr>
        <p:txBody>
          <a:bodyPr lIns="90487" tIns="44450" rIns="90487" bIns="44450" anchor="ctr"/>
          <a:lstStyle/>
          <a:p>
            <a:r>
              <a:rPr lang="en-US" altLang="en-US" sz="5400" smtClean="0"/>
              <a:t>State Transition Diagram</a:t>
            </a:r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F9699E-92D9-471F-90A0-A638E2091BE4}" type="slidenum">
              <a:rPr lang="sv-SE" altLang="en-US"/>
              <a:pPr/>
              <a:t>15</a:t>
            </a:fld>
            <a:endParaRPr lang="sv-SE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85863" y="400050"/>
            <a:ext cx="7137400" cy="600075"/>
          </a:xfrm>
          <a:noFill/>
        </p:spPr>
        <p:txBody>
          <a:bodyPr lIns="90487" tIns="44450" rIns="90487" bIns="44450" anchor="ctr"/>
          <a:lstStyle/>
          <a:p>
            <a:r>
              <a:rPr lang="en-US" altLang="en-US" smtClean="0"/>
              <a:t>State Transition Diagram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27188"/>
            <a:ext cx="7772400" cy="4414837"/>
          </a:xfrm>
          <a:noFill/>
        </p:spPr>
        <p:txBody>
          <a:bodyPr/>
          <a:lstStyle/>
          <a:p>
            <a:r>
              <a:rPr lang="en-US" altLang="en-US" smtClean="0"/>
              <a:t>State transition represents what actions are taken as a consequence of a particular event </a:t>
            </a:r>
          </a:p>
          <a:p>
            <a:r>
              <a:rPr lang="en-US" altLang="en-US" smtClean="0"/>
              <a:t>Represents the behavior of the system by depicting its states and the events that cause the system to change its state</a:t>
            </a:r>
          </a:p>
          <a:p>
            <a:endParaRPr lang="en-US" alt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140887-20B5-445A-9949-780F6AA16057}" type="slidenum">
              <a:rPr lang="sv-SE" altLang="en-US"/>
              <a:pPr/>
              <a:t>16</a:t>
            </a:fld>
            <a:endParaRPr lang="sv-SE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185863" y="400050"/>
            <a:ext cx="7137400" cy="600075"/>
          </a:xfrm>
          <a:noFill/>
        </p:spPr>
        <p:txBody>
          <a:bodyPr lIns="90487" tIns="44450" rIns="90487" bIns="44450" anchor="ctr"/>
          <a:lstStyle/>
          <a:p>
            <a:r>
              <a:rPr lang="en-US" altLang="en-US" smtClean="0"/>
              <a:t>State Transition Diagram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27188"/>
            <a:ext cx="7772400" cy="4414837"/>
          </a:xfrm>
          <a:noFill/>
        </p:spPr>
        <p:txBody>
          <a:bodyPr/>
          <a:lstStyle/>
          <a:p>
            <a:r>
              <a:rPr lang="en-US" altLang="en-US" smtClean="0"/>
              <a:t>E.g. States of monitoring and control system of vessel</a:t>
            </a:r>
          </a:p>
          <a:p>
            <a:r>
              <a:rPr lang="en-US" altLang="en-US" smtClean="0"/>
              <a:t>Monitoring state, </a:t>
            </a:r>
          </a:p>
          <a:p>
            <a:r>
              <a:rPr lang="en-US" altLang="en-US" smtClean="0"/>
              <a:t>Alarm state</a:t>
            </a:r>
          </a:p>
          <a:p>
            <a:r>
              <a:rPr lang="en-US" altLang="en-US" smtClean="0"/>
              <a:t>Pressure release state and so on</a:t>
            </a: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366BDC-483A-4336-B605-D1E756D37F4A}" type="slidenum">
              <a:rPr lang="sv-SE" altLang="en-US"/>
              <a:pPr/>
              <a:t>17</a:t>
            </a:fld>
            <a:endParaRPr lang="sv-SE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7B967D-C47F-4E18-91CD-C0A383C217BD}" type="slidenum">
              <a:rPr lang="sv-SE" altLang="en-US"/>
              <a:pPr/>
              <a:t>18</a:t>
            </a:fld>
            <a:endParaRPr lang="sv-SE" altLang="en-US"/>
          </a:p>
        </p:txBody>
      </p:sp>
      <p:pic>
        <p:nvPicPr>
          <p:cNvPr id="4608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"/>
            <a:ext cx="8077200" cy="609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865187"/>
          </a:xfrm>
        </p:spPr>
        <p:txBody>
          <a:bodyPr/>
          <a:lstStyle/>
          <a:p>
            <a:pPr eaLnBrk="1" hangingPunct="1"/>
            <a:r>
              <a:rPr lang="en-US" altLang="en-US" sz="4000" b="1" smtClean="0"/>
              <a:t>Requirement analysis</a:t>
            </a:r>
          </a:p>
        </p:txBody>
      </p:sp>
      <p:pic>
        <p:nvPicPr>
          <p:cNvPr id="3174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838200"/>
            <a:ext cx="6248400" cy="431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Oval 1"/>
          <p:cNvSpPr/>
          <p:nvPr/>
        </p:nvSpPr>
        <p:spPr bwMode="auto">
          <a:xfrm>
            <a:off x="1295400" y="3157538"/>
            <a:ext cx="2895600" cy="2024062"/>
          </a:xfrm>
          <a:prstGeom prst="ellipse">
            <a:avLst/>
          </a:prstGeom>
          <a:noFill/>
          <a:ln>
            <a:solidFill>
              <a:srgbClr val="CC33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/>
          <a:lstStyle/>
          <a:p>
            <a:pPr eaLnBrk="1" hangingPunct="1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1749" name="Rectangle 2"/>
          <p:cNvSpPr>
            <a:spLocks noChangeArrowheads="1"/>
          </p:cNvSpPr>
          <p:nvPr/>
        </p:nvSpPr>
        <p:spPr bwMode="auto">
          <a:xfrm>
            <a:off x="685800" y="5265738"/>
            <a:ext cx="79248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 algn="just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en-US" sz="2400"/>
              <a:t>Behavioral models that depict how the software behaves as a consequence of external “events”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85863" y="400050"/>
            <a:ext cx="7137400" cy="600075"/>
          </a:xfrm>
          <a:noFill/>
        </p:spPr>
        <p:txBody>
          <a:bodyPr lIns="90487" tIns="44450" rIns="90487" bIns="44450" anchor="ctr"/>
          <a:lstStyle/>
          <a:p>
            <a:r>
              <a:rPr lang="en-US" altLang="en-US" smtClean="0"/>
              <a:t>Sequence Diagram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60500" y="1627188"/>
            <a:ext cx="6540500" cy="4414837"/>
          </a:xfrm>
          <a:noFill/>
        </p:spPr>
        <p:txBody>
          <a:bodyPr/>
          <a:lstStyle/>
          <a:p>
            <a:r>
              <a:rPr lang="en-US" altLang="en-US" smtClean="0"/>
              <a:t>Type of Behavioral Modeling</a:t>
            </a:r>
          </a:p>
          <a:p>
            <a:pPr lvl="1"/>
            <a:r>
              <a:rPr lang="en-US" altLang="en-US" smtClean="0"/>
              <a:t>Sequence Diagram in UML</a:t>
            </a:r>
          </a:p>
          <a:p>
            <a:pPr lvl="2"/>
            <a:r>
              <a:rPr lang="en-US" altLang="en-US" smtClean="0"/>
              <a:t>How events cause transitions from object to object</a:t>
            </a:r>
          </a:p>
          <a:p>
            <a:pPr lvl="1"/>
            <a:r>
              <a:rPr lang="en-US" altLang="en-US" smtClean="0"/>
              <a:t>State Transition Diagram</a:t>
            </a:r>
          </a:p>
          <a:p>
            <a:endParaRPr lang="en-US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7200" y="6243638"/>
            <a:ext cx="2133600" cy="457200"/>
          </a:xfrm>
        </p:spPr>
        <p:txBody>
          <a:bodyPr/>
          <a:lstStyle/>
          <a:p>
            <a:pPr algn="l"/>
            <a:fld id="{A76B778F-C0BB-4895-8B7A-BB96323EDA64}" type="slidenum">
              <a:rPr lang="en-US" altLang="en-US"/>
              <a:pPr algn="l"/>
              <a:t>4</a:t>
            </a:fld>
            <a:endParaRPr lang="en-US" alt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Sequence diagrams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smtClean="0"/>
              <a:t>sequence diagram</a:t>
            </a:r>
            <a:r>
              <a:rPr lang="en-US" altLang="en-US" smtClean="0"/>
              <a:t>: an "interaction diagram" that models a single scenario executing in the system</a:t>
            </a:r>
          </a:p>
          <a:p>
            <a:pPr lvl="1"/>
            <a:r>
              <a:rPr lang="en-US" altLang="en-US" smtClean="0"/>
              <a:t>perhaps 2nd most used UML diagram (behind class diagram)</a:t>
            </a:r>
          </a:p>
          <a:p>
            <a:endParaRPr lang="en-US" altLang="en-US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686800" cy="990600"/>
          </a:xfrm>
        </p:spPr>
        <p:txBody>
          <a:bodyPr/>
          <a:lstStyle/>
          <a:p>
            <a:r>
              <a:rPr lang="en-US" altLang="en-US" sz="4000" smtClean="0"/>
              <a:t>System Sequence Diagram (SSD)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763000" cy="5334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mtClean="0"/>
              <a:t>For a use case scenario, an SSD shows:</a:t>
            </a:r>
          </a:p>
          <a:p>
            <a:r>
              <a:rPr lang="en-US" altLang="en-US" smtClean="0"/>
              <a:t>The System (as a black box) </a:t>
            </a:r>
          </a:p>
          <a:p>
            <a:r>
              <a:rPr lang="en-US" altLang="en-US" smtClean="0"/>
              <a:t>The external actors that interact with System</a:t>
            </a:r>
          </a:p>
          <a:p>
            <a:r>
              <a:rPr lang="en-US" altLang="en-US" smtClean="0"/>
              <a:t>The System events that the actors generate</a:t>
            </a:r>
          </a:p>
          <a:p>
            <a:r>
              <a:rPr lang="en-US" altLang="en-US" smtClean="0"/>
              <a:t>SSD shows operations of the System in response to events, in temporal order</a:t>
            </a:r>
          </a:p>
          <a:p>
            <a:r>
              <a:rPr lang="en-US" altLang="en-US" smtClean="0"/>
              <a:t>Develop SSDs for the main success scenario of a selected use case, then frequent and salient alternative scenarios</a:t>
            </a:r>
          </a:p>
          <a:p>
            <a:endParaRPr lang="en-US" altLang="en-US" smtClean="0"/>
          </a:p>
          <a:p>
            <a:pPr>
              <a:buFont typeface="Wingdings" pitchFamily="2" charset="2"/>
              <a:buNone/>
            </a:pPr>
            <a:endParaRPr lang="en-US" altLang="en-US" sz="2400" smtClean="0"/>
          </a:p>
          <a:p>
            <a:pPr>
              <a:buFont typeface="Wingdings" pitchFamily="2" charset="2"/>
              <a:buNone/>
            </a:pPr>
            <a:endParaRPr lang="en-US" altLang="en-US" sz="2800" smtClean="0">
              <a:ea typeface="Arial Unicode MS" pitchFamily="34" charset="-128"/>
              <a:cs typeface="Arial Unicode MS" pitchFamily="34" charset="-128"/>
            </a:endParaRPr>
          </a:p>
          <a:p>
            <a:pPr>
              <a:buFont typeface="Wingdings" pitchFamily="2" charset="2"/>
              <a:buNone/>
            </a:pPr>
            <a:endParaRPr lang="en-US" altLang="en-US" sz="2400" smtClean="0"/>
          </a:p>
          <a:p>
            <a:endParaRPr lang="en-US" altLang="en-US" sz="2400" smtClean="0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6096000" y="1676400"/>
            <a:ext cx="16764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sz="2800"/>
              <a:t>:</a:t>
            </a:r>
            <a:r>
              <a:rPr lang="en-US" altLang="en-US" sz="2800" u="sng"/>
              <a:t>System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6172200" y="1676400"/>
            <a:ext cx="15240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10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  <p:bldP spid="13315" grpId="0" build="p"/>
      <p:bldP spid="13316" grpId="0"/>
      <p:bldP spid="133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7200" y="6243638"/>
            <a:ext cx="2133600" cy="457200"/>
          </a:xfrm>
        </p:spPr>
        <p:txBody>
          <a:bodyPr/>
          <a:lstStyle/>
          <a:p>
            <a:pPr algn="l"/>
            <a:fld id="{F5AF9E44-F2FA-432C-BABD-4064EC80A14D}" type="slidenum">
              <a:rPr lang="en-US" altLang="en-US"/>
              <a:pPr algn="l"/>
              <a:t>6</a:t>
            </a:fld>
            <a:endParaRPr lang="en-US" altLang="en-US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Key parts of a sequence diag.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smtClean="0"/>
              <a:t>participant</a:t>
            </a:r>
            <a:r>
              <a:rPr lang="en-US" altLang="en-US" smtClean="0"/>
              <a:t>: an object or entity that acts in the sequence diagram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sequence diagram starts with an unattached "found message" arrow</a:t>
            </a:r>
          </a:p>
          <a:p>
            <a:pPr>
              <a:lnSpc>
                <a:spcPct val="90000"/>
              </a:lnSpc>
            </a:pPr>
            <a:r>
              <a:rPr lang="en-US" altLang="en-US" b="1" smtClean="0"/>
              <a:t>message</a:t>
            </a:r>
            <a:r>
              <a:rPr lang="en-US" altLang="en-US" smtClean="0"/>
              <a:t>: communication between participant objects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the axes in a sequence diagram: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horizontal: which object/participant is acting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vertical: time (down -&gt; forward in time)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5"/>
          <p:cNvGraphicFramePr>
            <a:graphicFrameLocks noChangeAspect="1"/>
          </p:cNvGraphicFramePr>
          <p:nvPr/>
        </p:nvGraphicFramePr>
        <p:xfrm>
          <a:off x="2819400" y="1981200"/>
          <a:ext cx="4343400" cy="1697038"/>
        </p:xfrm>
        <a:graphic>
          <a:graphicData uri="http://schemas.openxmlformats.org/presentationml/2006/ole">
            <p:oleObj spid="_x0000_s37890" name="Bitmap Image" r:id="rId3" imgW="4191585" imgH="2257740" progId="PBrush">
              <p:embed/>
            </p:oleObj>
          </a:graphicData>
        </a:graphic>
      </p:graphicFrame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45307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smtClean="0"/>
              <a:t>message (method call) indicated by horizontal arrow to other object</a:t>
            </a:r>
          </a:p>
          <a:p>
            <a:pPr lvl="1">
              <a:lnSpc>
                <a:spcPct val="80000"/>
              </a:lnSpc>
            </a:pPr>
            <a:r>
              <a:rPr lang="en-US" altLang="en-US" sz="2400" smtClean="0"/>
              <a:t>write message name and arguments above arrow</a:t>
            </a:r>
          </a:p>
          <a:p>
            <a:pPr lvl="1">
              <a:lnSpc>
                <a:spcPct val="80000"/>
              </a:lnSpc>
            </a:pPr>
            <a:endParaRPr lang="en-US" altLang="en-US" sz="2400" smtClean="0"/>
          </a:p>
          <a:p>
            <a:pPr lvl="1">
              <a:lnSpc>
                <a:spcPct val="80000"/>
              </a:lnSpc>
            </a:pPr>
            <a:endParaRPr lang="en-US" altLang="en-US" sz="2400" smtClean="0"/>
          </a:p>
          <a:p>
            <a:pPr lvl="1">
              <a:lnSpc>
                <a:spcPct val="80000"/>
              </a:lnSpc>
            </a:pPr>
            <a:endParaRPr lang="en-US" altLang="en-US" sz="2400" smtClean="0"/>
          </a:p>
          <a:p>
            <a:pPr lvl="1">
              <a:lnSpc>
                <a:spcPct val="80000"/>
              </a:lnSpc>
            </a:pPr>
            <a:endParaRPr lang="en-US" altLang="en-US" sz="2400" smtClean="0"/>
          </a:p>
          <a:p>
            <a:pPr lvl="1">
              <a:lnSpc>
                <a:spcPct val="80000"/>
              </a:lnSpc>
            </a:pPr>
            <a:r>
              <a:rPr lang="en-US" altLang="en-US" sz="2400" smtClean="0"/>
              <a:t>dashed arrow back indicates return</a:t>
            </a:r>
          </a:p>
          <a:p>
            <a:pPr lvl="1">
              <a:lnSpc>
                <a:spcPct val="80000"/>
              </a:lnSpc>
            </a:pPr>
            <a:r>
              <a:rPr lang="en-US" altLang="en-US" sz="2400" smtClean="0"/>
              <a:t>different arrowheads for normal / concurrent (asynchronous) methods</a:t>
            </a: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Messages between objects</a:t>
            </a:r>
          </a:p>
        </p:txBody>
      </p:sp>
      <p:graphicFrame>
        <p:nvGraphicFramePr>
          <p:cNvPr id="37893" name="Object 4"/>
          <p:cNvGraphicFramePr>
            <a:graphicFrameLocks noChangeAspect="1"/>
          </p:cNvGraphicFramePr>
          <p:nvPr/>
        </p:nvGraphicFramePr>
        <p:xfrm>
          <a:off x="2133600" y="4130675"/>
          <a:ext cx="5029200" cy="2270125"/>
        </p:xfrm>
        <a:graphic>
          <a:graphicData uri="http://schemas.openxmlformats.org/presentationml/2006/ole">
            <p:oleObj spid="_x0000_s37893" name="Bitmap Image" r:id="rId4" imgW="4877481" imgH="2866667" progId="PBrush">
              <p:embed/>
            </p:oleObj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7200" y="6243638"/>
            <a:ext cx="2133600" cy="457200"/>
          </a:xfrm>
        </p:spPr>
        <p:txBody>
          <a:bodyPr/>
          <a:lstStyle/>
          <a:p>
            <a:pPr algn="l"/>
            <a:fld id="{292B4720-1CB4-4A0F-A27C-84B0C558F210}" type="slidenum">
              <a:rPr lang="en-US" altLang="en-US"/>
              <a:pPr algn="l"/>
              <a:t>8</a:t>
            </a:fld>
            <a:endParaRPr lang="en-US" altLang="en-US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Lifetime of objects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4724400" cy="5562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mtClean="0"/>
              <a:t>creation:  arrow with 'new' written above it</a:t>
            </a:r>
          </a:p>
          <a:p>
            <a:pPr lvl="1">
              <a:lnSpc>
                <a:spcPct val="80000"/>
              </a:lnSpc>
            </a:pPr>
            <a:r>
              <a:rPr lang="en-US" altLang="en-US" smtClean="0"/>
              <a:t>notice that an object created after the start of the scenario appears lower than the others</a:t>
            </a:r>
          </a:p>
          <a:p>
            <a:pPr>
              <a:lnSpc>
                <a:spcPct val="80000"/>
              </a:lnSpc>
            </a:pPr>
            <a:endParaRPr lang="en-US" altLang="en-US" smtClean="0"/>
          </a:p>
          <a:p>
            <a:pPr>
              <a:lnSpc>
                <a:spcPct val="80000"/>
              </a:lnSpc>
            </a:pPr>
            <a:r>
              <a:rPr lang="en-US" altLang="en-US" smtClean="0"/>
              <a:t>deletion: an X at bottom of object's lifeline</a:t>
            </a:r>
          </a:p>
          <a:p>
            <a:pPr lvl="1">
              <a:lnSpc>
                <a:spcPct val="80000"/>
              </a:lnSpc>
            </a:pPr>
            <a:r>
              <a:rPr lang="en-US" altLang="en-US" smtClean="0"/>
              <a:t>Java doesn't explicitly delete objects; they fall out of scope and are garbage-collected</a:t>
            </a:r>
          </a:p>
        </p:txBody>
      </p:sp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29150" y="1600200"/>
            <a:ext cx="4514850" cy="48006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  <a:effectLst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305800" cy="762000"/>
          </a:xfrm>
        </p:spPr>
        <p:txBody>
          <a:bodyPr/>
          <a:lstStyle/>
          <a:p>
            <a:r>
              <a:rPr lang="en-US" altLang="en-US" sz="3200" smtClean="0"/>
              <a:t>From Use Case to Sequence System Diagram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763000" cy="4572000"/>
          </a:xfrm>
        </p:spPr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en-US" altLang="en-US" smtClean="0"/>
              <a:t>How to construct an SSD from a use case: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altLang="en-US" sz="2800" smtClean="0"/>
              <a:t>Draw System as black box on right side 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altLang="en-US" sz="2800" smtClean="0"/>
              <a:t>For each actor that directly operates on </a:t>
            </a:r>
            <a:br>
              <a:rPr lang="en-US" altLang="en-US" sz="2800" smtClean="0"/>
            </a:br>
            <a:r>
              <a:rPr lang="en-US" altLang="en-US" sz="2800" smtClean="0"/>
              <a:t>the System, draw a stick figure and a lifeline.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altLang="en-US" sz="2800" smtClean="0">
                <a:latin typeface="Arial "/>
              </a:rPr>
              <a:t>For each System events that each actor generates in use case, draw a message.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altLang="en-US" sz="2800" smtClean="0">
                <a:latin typeface="Arial "/>
              </a:rPr>
              <a:t>Optionally, include use case text to left of diagram.</a:t>
            </a:r>
            <a:endParaRPr lang="en-US" altLang="en-US" sz="2800" smtClean="0">
              <a:ea typeface="Arial Unicode MS" pitchFamily="34" charset="-128"/>
              <a:cs typeface="Arial Unicode MS" pitchFamily="34" charset="-128"/>
            </a:endParaRPr>
          </a:p>
          <a:p>
            <a:pPr marL="609600" indent="-609600"/>
            <a:endParaRPr lang="en-US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14335</TotalTime>
  <Words>423</Words>
  <Application>Microsoft Office PowerPoint</Application>
  <PresentationFormat>On-screen Show (4:3)</PresentationFormat>
  <Paragraphs>76</Paragraphs>
  <Slides>18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Edge</vt:lpstr>
      <vt:lpstr>Bitmap Image</vt:lpstr>
      <vt:lpstr>Slide 1</vt:lpstr>
      <vt:lpstr>Requirement analysis</vt:lpstr>
      <vt:lpstr>Sequence Diagram</vt:lpstr>
      <vt:lpstr>Sequence diagrams</vt:lpstr>
      <vt:lpstr>System Sequence Diagram (SSD)</vt:lpstr>
      <vt:lpstr>Key parts of a sequence diag.</vt:lpstr>
      <vt:lpstr>Messages between objects</vt:lpstr>
      <vt:lpstr>Lifetime of objects</vt:lpstr>
      <vt:lpstr>From Use Case to Sequence System Diagram</vt:lpstr>
      <vt:lpstr>Sequence diag. </vt:lpstr>
      <vt:lpstr>Sequence diag. from use case</vt:lpstr>
      <vt:lpstr>Slide 12</vt:lpstr>
      <vt:lpstr>Slide 13</vt:lpstr>
      <vt:lpstr>Slide 14</vt:lpstr>
      <vt:lpstr>State Transition Diagram</vt:lpstr>
      <vt:lpstr>State Transition Diagram</vt:lpstr>
      <vt:lpstr>State Transition Diagram</vt:lpstr>
      <vt:lpstr>Slide 18</vt:lpstr>
    </vt:vector>
  </TitlesOfParts>
  <Company>usman enterprises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Architectural Modal_Ch.4</dc:title>
  <dc:subject>DDBS</dc:subject>
  <dc:creator>Asim Rasul</dc:creator>
  <cp:lastModifiedBy>support</cp:lastModifiedBy>
  <cp:revision>2939</cp:revision>
  <dcterms:created xsi:type="dcterms:W3CDTF">2003-10-27T07:13:42Z</dcterms:created>
  <dcterms:modified xsi:type="dcterms:W3CDTF">2016-01-06T10:39:14Z</dcterms:modified>
</cp:coreProperties>
</file>