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2" r:id="rId3"/>
    <p:sldId id="324" r:id="rId4"/>
    <p:sldId id="273" r:id="rId5"/>
    <p:sldId id="275" r:id="rId6"/>
    <p:sldId id="276" r:id="rId7"/>
    <p:sldId id="277" r:id="rId8"/>
    <p:sldId id="323" r:id="rId9"/>
    <p:sldId id="278" r:id="rId10"/>
    <p:sldId id="279" r:id="rId11"/>
    <p:sldId id="327" r:id="rId12"/>
    <p:sldId id="326" r:id="rId13"/>
    <p:sldId id="280" r:id="rId14"/>
    <p:sldId id="281" r:id="rId15"/>
  </p:sldIdLst>
  <p:sldSz cx="9144000" cy="6096000"/>
  <p:notesSz cx="6997700" cy="9258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99"/>
    <a:srgbClr val="D7FA7E"/>
    <a:srgbClr val="96E3FE"/>
    <a:srgbClr val="96AB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380" y="-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12850" y="793750"/>
            <a:ext cx="4584700" cy="306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6950"/>
            <a:ext cx="6858000" cy="21224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1988"/>
            <a:ext cx="6858000" cy="1471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55600"/>
            <a:ext cx="1790700" cy="459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55600"/>
            <a:ext cx="5219700" cy="459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6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9875"/>
            <a:ext cx="7886700" cy="13335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5052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5052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9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227263"/>
            <a:ext cx="3868737" cy="3275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27263"/>
            <a:ext cx="3887788" cy="3275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22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2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76713" y="355600"/>
            <a:ext cx="9667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623300" y="5842000"/>
            <a:ext cx="3429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fld id="{F8D8C175-EF94-49DC-A4F3-4E5046C50282}" type="slidenum">
              <a:rPr lang="en-US" altLang="en-US" sz="1400">
                <a:solidFill>
                  <a:schemeClr val="bg1"/>
                </a:solidFill>
              </a:rPr>
              <a:pPr>
                <a:lnSpc>
                  <a:spcPct val="90000"/>
                </a:lnSpc>
              </a:pPr>
              <a:t>‹#›</a:t>
            </a:fld>
            <a:endParaRPr lang="en-US" altLang="en-US" sz="14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162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 kern="12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Avant Garde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Zapf Dingbats" charset="2"/>
        <a:buChar char="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Zapf Dingbats" charset="2"/>
        <a:buChar char=""/>
        <a:defRPr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Zapf Dingbats" charset="2"/>
        <a:buChar char=""/>
        <a:defRPr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•"/>
        <a:defRPr sz="1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50" y="555625"/>
            <a:ext cx="2795588" cy="447675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Software Testing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16063" y="1204913"/>
            <a:ext cx="6540500" cy="19050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62113" y="1420813"/>
            <a:ext cx="6251575" cy="1184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Testing is the process of exercising a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program with the specific intent of finding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errors prior to delivery to the end user.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35113" y="3503613"/>
            <a:ext cx="6540500" cy="19050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1666875" y="3813175"/>
            <a:ext cx="9293225" cy="1549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Testing is the one step in the software 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process that could be viewed 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psychologically as destructive rather than 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constructive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38450" y="355600"/>
            <a:ext cx="3643313" cy="479425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Black Box Testing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59700" cy="3657600"/>
          </a:xfrm>
        </p:spPr>
        <p:txBody>
          <a:bodyPr/>
          <a:lstStyle/>
          <a:p>
            <a:pPr>
              <a:defRPr/>
            </a:pPr>
            <a:r>
              <a:rPr lang="en-US" smtClean="0"/>
              <a:t>Focus on interfaces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Inputs and outputs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Integrity of external information e.g., a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4"/>
          <p:cNvGrpSpPr>
            <a:grpSpLocks/>
          </p:cNvGrpSpPr>
          <p:nvPr/>
        </p:nvGrpSpPr>
        <p:grpSpPr bwMode="auto">
          <a:xfrm>
            <a:off x="6045200" y="1846263"/>
            <a:ext cx="1206500" cy="1158875"/>
            <a:chOff x="3808" y="1163"/>
            <a:chExt cx="760" cy="730"/>
          </a:xfrm>
        </p:grpSpPr>
        <p:sp>
          <p:nvSpPr>
            <p:cNvPr id="16412" name="Freeform 5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Freeform 6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Freeform 7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Freeform 8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Freeform 9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10"/>
          <p:cNvGrpSpPr>
            <a:grpSpLocks/>
          </p:cNvGrpSpPr>
          <p:nvPr/>
        </p:nvGrpSpPr>
        <p:grpSpPr bwMode="auto">
          <a:xfrm>
            <a:off x="4565650" y="3860800"/>
            <a:ext cx="889000" cy="1266825"/>
            <a:chOff x="2876" y="2432"/>
            <a:chExt cx="560" cy="798"/>
          </a:xfrm>
        </p:grpSpPr>
        <p:sp>
          <p:nvSpPr>
            <p:cNvPr id="16409" name="Freeform 11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Freeform 12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Freeform 13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3165475" y="2044700"/>
            <a:ext cx="3062288" cy="2330450"/>
            <a:chOff x="1994" y="1288"/>
            <a:chExt cx="1929" cy="1468"/>
          </a:xfrm>
        </p:grpSpPr>
        <p:sp>
          <p:nvSpPr>
            <p:cNvPr id="16406" name="Freeform 15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Freeform 16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Freeform 17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9" name="Freeform 18"/>
          <p:cNvSpPr>
            <a:spLocks/>
          </p:cNvSpPr>
          <p:nvPr/>
        </p:nvSpPr>
        <p:spPr bwMode="auto">
          <a:xfrm>
            <a:off x="4489450" y="1408113"/>
            <a:ext cx="466725" cy="147637"/>
          </a:xfrm>
          <a:custGeom>
            <a:avLst/>
            <a:gdLst>
              <a:gd name="T0" fmla="*/ 0 w 294"/>
              <a:gd name="T1" fmla="*/ 2147483646 h 93"/>
              <a:gd name="T2" fmla="*/ 2147483646 w 294"/>
              <a:gd name="T3" fmla="*/ 2147483646 h 93"/>
              <a:gd name="T4" fmla="*/ 2147483646 w 294"/>
              <a:gd name="T5" fmla="*/ 2147483646 h 93"/>
              <a:gd name="T6" fmla="*/ 2147483646 w 294"/>
              <a:gd name="T7" fmla="*/ 0 h 93"/>
              <a:gd name="T8" fmla="*/ 0 w 294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4198938" y="1460500"/>
            <a:ext cx="1030287" cy="1052513"/>
            <a:chOff x="2645" y="920"/>
            <a:chExt cx="649" cy="663"/>
          </a:xfrm>
        </p:grpSpPr>
        <p:sp>
          <p:nvSpPr>
            <p:cNvPr id="16402" name="Freeform 20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Freeform 21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22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Freeform 23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1" name="Group 24"/>
          <p:cNvGrpSpPr>
            <a:grpSpLocks/>
          </p:cNvGrpSpPr>
          <p:nvPr/>
        </p:nvGrpSpPr>
        <p:grpSpPr bwMode="auto">
          <a:xfrm>
            <a:off x="2425700" y="3268663"/>
            <a:ext cx="1206500" cy="1158875"/>
            <a:chOff x="1528" y="2059"/>
            <a:chExt cx="760" cy="730"/>
          </a:xfrm>
        </p:grpSpPr>
        <p:sp>
          <p:nvSpPr>
            <p:cNvPr id="16397" name="Freeform 25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Freeform 26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Freeform 27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Freeform 28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Freeform 29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574" name="Rectangle 30"/>
          <p:cNvSpPr>
            <a:spLocks noChangeArrowheads="1"/>
          </p:cNvSpPr>
          <p:nvPr/>
        </p:nvSpPr>
        <p:spPr bwMode="auto">
          <a:xfrm>
            <a:off x="2347913" y="1573213"/>
            <a:ext cx="2112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</a:t>
            </a:r>
          </a:p>
        </p:txBody>
      </p:sp>
      <p:sp>
        <p:nvSpPr>
          <p:cNvPr id="492575" name="Rectangle 31"/>
          <p:cNvSpPr>
            <a:spLocks noChangeArrowheads="1"/>
          </p:cNvSpPr>
          <p:nvPr/>
        </p:nvSpPr>
        <p:spPr bwMode="auto">
          <a:xfrm>
            <a:off x="5243513" y="4468813"/>
            <a:ext cx="1147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events</a:t>
            </a:r>
          </a:p>
        </p:txBody>
      </p:sp>
      <p:sp>
        <p:nvSpPr>
          <p:cNvPr id="492576" name="Rectangle 32"/>
          <p:cNvSpPr>
            <a:spLocks noChangeArrowheads="1"/>
          </p:cNvSpPr>
          <p:nvPr/>
        </p:nvSpPr>
        <p:spPr bwMode="auto">
          <a:xfrm>
            <a:off x="2538413" y="4405313"/>
            <a:ext cx="923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492577" name="Rectangle 33"/>
          <p:cNvSpPr>
            <a:spLocks noChangeArrowheads="1"/>
          </p:cNvSpPr>
          <p:nvPr/>
        </p:nvSpPr>
        <p:spPr bwMode="auto">
          <a:xfrm>
            <a:off x="6538913" y="2982913"/>
            <a:ext cx="112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</p:txBody>
      </p:sp>
      <p:sp>
        <p:nvSpPr>
          <p:cNvPr id="492578" name="Rectangle 34"/>
          <p:cNvSpPr>
            <a:spLocks noChangeArrowheads="1"/>
          </p:cNvSpPr>
          <p:nvPr/>
        </p:nvSpPr>
        <p:spPr bwMode="auto">
          <a:xfrm>
            <a:off x="1476375" y="236538"/>
            <a:ext cx="6430963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algn="ctr">
              <a:lnSpc>
                <a:spcPct val="88000"/>
              </a:lnSpc>
              <a:defRPr/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Black-Box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52500"/>
            <a:ext cx="7162800" cy="390525"/>
          </a:xfrm>
        </p:spPr>
        <p:txBody>
          <a:bodyPr/>
          <a:lstStyle/>
          <a:p>
            <a:pPr>
              <a:buFont typeface="Zapf Dingbats" charset="2"/>
              <a:buNone/>
              <a:defRPr/>
            </a:pPr>
            <a:r>
              <a:rPr lang="en-US" sz="2000" smtClean="0"/>
              <a:t>Also called Behavioral Testing or Functional Testing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1476375" y="236538"/>
            <a:ext cx="6430963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algn="ctr">
              <a:lnSpc>
                <a:spcPct val="88000"/>
              </a:lnSpc>
              <a:defRPr/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Black-Box Testing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12738" y="1741488"/>
            <a:ext cx="8221662" cy="3963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algn="ctr">
              <a:lnSpc>
                <a:spcPct val="88000"/>
              </a:lnSpc>
              <a:defRPr/>
            </a:pPr>
            <a:endParaRPr lang="en-US" sz="32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0" y="1865313"/>
            <a:ext cx="8851900" cy="317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>
              <a:lnSpc>
                <a:spcPct val="88000"/>
              </a:lnSpc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Focus on:</a:t>
            </a:r>
          </a:p>
          <a:p>
            <a:pPr>
              <a:lnSpc>
                <a:spcPct val="88000"/>
              </a:lnSpc>
              <a:defRPr/>
            </a:pPr>
            <a:r>
              <a:rPr 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		</a:t>
            </a: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Functional Requirements of the software</a:t>
            </a:r>
          </a:p>
          <a:p>
            <a:pPr>
              <a:lnSpc>
                <a:spcPct val="88000"/>
              </a:lnSpc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		I.e. Inputs, Outputs</a:t>
            </a:r>
          </a:p>
          <a:p>
            <a:pPr>
              <a:lnSpc>
                <a:spcPct val="88000"/>
              </a:lnSpc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		Structure of program is not considered</a:t>
            </a:r>
          </a:p>
          <a:p>
            <a:pPr>
              <a:lnSpc>
                <a:spcPct val="88000"/>
              </a:lnSpc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  <a:p>
            <a:pPr>
              <a:lnSpc>
                <a:spcPct val="88000"/>
              </a:lnSpc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	Black box testing is not an alternative of white box testing</a:t>
            </a:r>
          </a:p>
          <a:p>
            <a:pPr>
              <a:lnSpc>
                <a:spcPct val="88000"/>
              </a:lnSpc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	Different kind of errors are uncovered in each technique </a:t>
            </a:r>
          </a:p>
          <a:p>
            <a:pPr>
              <a:lnSpc>
                <a:spcPct val="88000"/>
              </a:lnSpc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				</a:t>
            </a:r>
          </a:p>
          <a:p>
            <a:pPr>
              <a:lnSpc>
                <a:spcPct val="88000"/>
              </a:lnSpc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  <a:p>
            <a:pPr>
              <a:lnSpc>
                <a:spcPct val="88000"/>
              </a:lnSpc>
              <a:defRPr/>
            </a:pPr>
            <a:endParaRPr lang="en-US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  <a:p>
            <a:pPr>
              <a:lnSpc>
                <a:spcPct val="88000"/>
              </a:lnSpc>
              <a:defRPr/>
            </a:pPr>
            <a:endParaRPr lang="en-US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  <a:p>
            <a:pPr>
              <a:lnSpc>
                <a:spcPct val="88000"/>
              </a:lnSpc>
              <a:defRPr/>
            </a:pPr>
            <a:endParaRPr lang="en-US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vant Gar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6463" y="419100"/>
            <a:ext cx="3490912" cy="503238"/>
          </a:xfrm>
        </p:spPr>
        <p:txBody>
          <a:bodyPr/>
          <a:lstStyle/>
          <a:p>
            <a:pPr>
              <a:defRPr/>
            </a:pPr>
            <a:r>
              <a:rPr lang="en-US" smtClean="0"/>
              <a:t>White-Box Testing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968875" y="1563688"/>
            <a:ext cx="63500" cy="1016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956175" y="1550988"/>
            <a:ext cx="889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006975" y="169068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829175" y="18176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816475" y="18049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006975" y="202088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4435475" y="21859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270375" y="23637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257675" y="23510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387975" y="23891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375275" y="23764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448175" y="21859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5210175" y="21859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565775" y="21859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448175" y="256698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565775" y="2592388"/>
            <a:ext cx="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448175" y="2706688"/>
            <a:ext cx="1104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5006975" y="270668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829175" y="2909888"/>
            <a:ext cx="355600" cy="177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816475" y="2897188"/>
            <a:ext cx="3810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5006975" y="311308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006975" y="3417888"/>
            <a:ext cx="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006975" y="17414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006975" y="34686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5883275" y="1741488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6732" name="Rectangle 28"/>
          <p:cNvSpPr>
            <a:spLocks noChangeArrowheads="1"/>
          </p:cNvSpPr>
          <p:nvPr/>
        </p:nvSpPr>
        <p:spPr bwMode="auto">
          <a:xfrm>
            <a:off x="2097088" y="3949700"/>
            <a:ext cx="46609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 our goal is to ensure that all </a:t>
            </a:r>
          </a:p>
        </p:txBody>
      </p:sp>
      <p:sp>
        <p:nvSpPr>
          <p:cNvPr id="456733" name="Rectangle 29"/>
          <p:cNvSpPr>
            <a:spLocks noChangeArrowheads="1"/>
          </p:cNvSpPr>
          <p:nvPr/>
        </p:nvSpPr>
        <p:spPr bwMode="auto">
          <a:xfrm>
            <a:off x="2097088" y="4267200"/>
            <a:ext cx="49037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statements and conditions have </a:t>
            </a:r>
          </a:p>
        </p:txBody>
      </p:sp>
      <p:sp>
        <p:nvSpPr>
          <p:cNvPr id="456734" name="Rectangle 30"/>
          <p:cNvSpPr>
            <a:spLocks noChangeArrowheads="1"/>
          </p:cNvSpPr>
          <p:nvPr/>
        </p:nvSpPr>
        <p:spPr bwMode="auto">
          <a:xfrm>
            <a:off x="2097088" y="4584700"/>
            <a:ext cx="45656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been executed at least once ...</a:t>
            </a:r>
          </a:p>
        </p:txBody>
      </p: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4778375" y="2071688"/>
            <a:ext cx="444500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64" name="AutoShape 32"/>
          <p:cNvSpPr>
            <a:spLocks noChangeArrowheads="1"/>
          </p:cNvSpPr>
          <p:nvPr/>
        </p:nvSpPr>
        <p:spPr bwMode="auto">
          <a:xfrm>
            <a:off x="4778375" y="3328988"/>
            <a:ext cx="444500" cy="2413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5006975" y="3608388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66" name="Picture 34"/>
          <p:cNvPicPr>
            <a:picLocks noChangeArrowheads="1"/>
          </p:cNvPicPr>
          <p:nvPr/>
        </p:nvPicPr>
        <p:blipFill>
          <a:blip r:embed="rId2"/>
          <a:srcRect l="59950"/>
          <a:stretch>
            <a:fillRect/>
          </a:stretch>
        </p:blipFill>
        <p:spPr bwMode="auto">
          <a:xfrm>
            <a:off x="3803650" y="1044575"/>
            <a:ext cx="828675" cy="250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673100"/>
            <a:ext cx="1571625" cy="339725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Why Cover?</a:t>
            </a:r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2233613" y="1333500"/>
            <a:ext cx="573881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logic errors and incorrect assumptions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2233613" y="1651000"/>
            <a:ext cx="542131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 inversely proportional to a path's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2233613" y="1966913"/>
            <a:ext cx="306228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execution probability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2233613" y="2282825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2233613" y="2600325"/>
            <a:ext cx="14033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often 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6" name="Rectangle 8"/>
          <p:cNvSpPr>
            <a:spLocks noChangeArrowheads="1"/>
          </p:cNvSpPr>
          <p:nvPr/>
        </p:nvSpPr>
        <p:spPr bwMode="auto">
          <a:xfrm>
            <a:off x="3463925" y="2600325"/>
            <a:ext cx="1117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believe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7" name="Rectangle 9"/>
          <p:cNvSpPr>
            <a:spLocks noChangeArrowheads="1"/>
          </p:cNvSpPr>
          <p:nvPr/>
        </p:nvSpPr>
        <p:spPr bwMode="auto">
          <a:xfrm>
            <a:off x="4425950" y="2600325"/>
            <a:ext cx="27717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that a path is not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8" name="Rectangle 10"/>
          <p:cNvSpPr>
            <a:spLocks noChangeArrowheads="1"/>
          </p:cNvSpPr>
          <p:nvPr/>
        </p:nvSpPr>
        <p:spPr bwMode="auto">
          <a:xfrm>
            <a:off x="2233613" y="2916238"/>
            <a:ext cx="56356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likely to be executed;  in fact, reality is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39" name="Rectangle 11"/>
          <p:cNvSpPr>
            <a:spLocks noChangeArrowheads="1"/>
          </p:cNvSpPr>
          <p:nvPr/>
        </p:nvSpPr>
        <p:spPr bwMode="auto">
          <a:xfrm>
            <a:off x="2233613" y="3232150"/>
            <a:ext cx="31972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often counter intuitive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40" name="Rectangle 12"/>
          <p:cNvSpPr>
            <a:spLocks noChangeArrowheads="1"/>
          </p:cNvSpPr>
          <p:nvPr/>
        </p:nvSpPr>
        <p:spPr bwMode="auto">
          <a:xfrm>
            <a:off x="2233613" y="3548063"/>
            <a:ext cx="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41" name="Rectangle 13"/>
          <p:cNvSpPr>
            <a:spLocks noChangeArrowheads="1"/>
          </p:cNvSpPr>
          <p:nvPr/>
        </p:nvSpPr>
        <p:spPr bwMode="auto">
          <a:xfrm>
            <a:off x="2233613" y="3865563"/>
            <a:ext cx="549116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typographical errors are random;  it's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42" name="Rectangle 14"/>
          <p:cNvSpPr>
            <a:spLocks noChangeArrowheads="1"/>
          </p:cNvSpPr>
          <p:nvPr/>
        </p:nvSpPr>
        <p:spPr bwMode="auto">
          <a:xfrm>
            <a:off x="2233613" y="4181475"/>
            <a:ext cx="54800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likely that untested paths will contain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43" name="Rectangle 15"/>
          <p:cNvSpPr>
            <a:spLocks noChangeArrowheads="1"/>
          </p:cNvSpPr>
          <p:nvPr/>
        </p:nvSpPr>
        <p:spPr bwMode="auto">
          <a:xfrm>
            <a:off x="2233613" y="4497388"/>
            <a:ext cx="88106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some </a:t>
            </a: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714500" y="3876675"/>
            <a:ext cx="241300" cy="241300"/>
            <a:chOff x="1080" y="2442"/>
            <a:chExt cx="152" cy="152"/>
          </a:xfrm>
        </p:grpSpPr>
        <p:sp>
          <p:nvSpPr>
            <p:cNvPr id="19480" name="Rectangle 17"/>
            <p:cNvSpPr>
              <a:spLocks noChangeArrowheads="1"/>
            </p:cNvSpPr>
            <p:nvPr/>
          </p:nvSpPr>
          <p:spPr bwMode="auto">
            <a:xfrm>
              <a:off x="1096" y="2458"/>
              <a:ext cx="136" cy="136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9481" name="Rectangle 18"/>
            <p:cNvSpPr>
              <a:spLocks noChangeArrowheads="1"/>
            </p:cNvSpPr>
            <p:nvPr/>
          </p:nvSpPr>
          <p:spPr bwMode="auto">
            <a:xfrm>
              <a:off x="1080" y="2442"/>
              <a:ext cx="128" cy="13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</p:grpSp>
      <p:grpSp>
        <p:nvGrpSpPr>
          <p:cNvPr id="19473" name="Group 19"/>
          <p:cNvGrpSpPr>
            <a:grpSpLocks/>
          </p:cNvGrpSpPr>
          <p:nvPr/>
        </p:nvGrpSpPr>
        <p:grpSpPr bwMode="auto">
          <a:xfrm>
            <a:off x="1714500" y="2598738"/>
            <a:ext cx="241300" cy="239712"/>
            <a:chOff x="1080" y="1637"/>
            <a:chExt cx="152" cy="151"/>
          </a:xfrm>
        </p:grpSpPr>
        <p:sp>
          <p:nvSpPr>
            <p:cNvPr id="19478" name="Rectangle 20"/>
            <p:cNvSpPr>
              <a:spLocks noChangeArrowheads="1"/>
            </p:cNvSpPr>
            <p:nvPr/>
          </p:nvSpPr>
          <p:spPr bwMode="auto">
            <a:xfrm>
              <a:off x="1096" y="1653"/>
              <a:ext cx="136" cy="135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9479" name="Rectangle 21"/>
            <p:cNvSpPr>
              <a:spLocks noChangeArrowheads="1"/>
            </p:cNvSpPr>
            <p:nvPr/>
          </p:nvSpPr>
          <p:spPr bwMode="auto">
            <a:xfrm>
              <a:off x="1080" y="1637"/>
              <a:ext cx="128" cy="13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</p:grpSp>
      <p:grpSp>
        <p:nvGrpSpPr>
          <p:cNvPr id="19474" name="Group 22"/>
          <p:cNvGrpSpPr>
            <a:grpSpLocks/>
          </p:cNvGrpSpPr>
          <p:nvPr/>
        </p:nvGrpSpPr>
        <p:grpSpPr bwMode="auto">
          <a:xfrm>
            <a:off x="1714500" y="1320800"/>
            <a:ext cx="241300" cy="239713"/>
            <a:chOff x="1080" y="832"/>
            <a:chExt cx="152" cy="151"/>
          </a:xfrm>
        </p:grpSpPr>
        <p:sp>
          <p:nvSpPr>
            <p:cNvPr id="19476" name="Rectangle 23"/>
            <p:cNvSpPr>
              <a:spLocks noChangeArrowheads="1"/>
            </p:cNvSpPr>
            <p:nvPr/>
          </p:nvSpPr>
          <p:spPr bwMode="auto">
            <a:xfrm>
              <a:off x="1096" y="848"/>
              <a:ext cx="136" cy="135"/>
            </a:xfrm>
            <a:prstGeom prst="rect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9477" name="Rectangle 24"/>
            <p:cNvSpPr>
              <a:spLocks noChangeArrowheads="1"/>
            </p:cNvSpPr>
            <p:nvPr/>
          </p:nvSpPr>
          <p:spPr bwMode="auto">
            <a:xfrm>
              <a:off x="1080" y="832"/>
              <a:ext cx="128" cy="12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457753" name="Rectangle 25"/>
          <p:cNvSpPr>
            <a:spLocks noChangeArrowheads="1"/>
          </p:cNvSpPr>
          <p:nvPr/>
        </p:nvSpPr>
        <p:spPr bwMode="auto">
          <a:xfrm>
            <a:off x="3305175" y="152400"/>
            <a:ext cx="3687763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8000"/>
              </a:lnSpc>
              <a:defRPr/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White-Box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2413" y="355600"/>
            <a:ext cx="3732212" cy="479425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Testing Objectives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 is a process of executing a program with the intent of finding an error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good </a:t>
            </a:r>
            <a:r>
              <a:rPr lang="en-US" sz="2800" u="sng" dirty="0" smtClean="0"/>
              <a:t>test case </a:t>
            </a:r>
            <a:r>
              <a:rPr lang="en-US" dirty="0" smtClean="0"/>
              <a:t>is one that has a high probability of finding an as- yet – undiscovered error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successful test is one that uncovers an as – yet – undiscovered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82" y="160641"/>
            <a:ext cx="9129819" cy="5681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975" y="355600"/>
            <a:ext cx="3621088" cy="479425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Testing Principles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20788"/>
            <a:ext cx="8823325" cy="4162425"/>
          </a:xfrm>
        </p:spPr>
        <p:txBody>
          <a:bodyPr/>
          <a:lstStyle/>
          <a:p>
            <a:pPr>
              <a:defRPr/>
            </a:pPr>
            <a:r>
              <a:rPr lang="en-US" sz="2000" smtClean="0"/>
              <a:t>All tests should be traceable to customer requirements</a:t>
            </a:r>
          </a:p>
          <a:p>
            <a:pPr>
              <a:buFont typeface="Zapf Dingbats" charset="2"/>
              <a:buNone/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Tests should be planned long before testing begins</a:t>
            </a:r>
          </a:p>
          <a:p>
            <a:pPr>
              <a:buFont typeface="Zapf Dingbats" charset="2"/>
              <a:buNone/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Testing should begin “in the small” and progress toward testing “in the large”</a:t>
            </a:r>
          </a:p>
          <a:p>
            <a:pPr>
              <a:buFont typeface="Zapf Dingbats" charset="2"/>
              <a:buNone/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Exhaustive testing is not possible</a:t>
            </a:r>
          </a:p>
          <a:p>
            <a:pPr>
              <a:buFont typeface="Zapf Dingbats" charset="2"/>
              <a:buNone/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To be most effective, testing should be conducted by an independent third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417513"/>
            <a:ext cx="6418263" cy="257175"/>
          </a:xfrm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smtClean="0"/>
              <a:t>Who Tests the Software?</a:t>
            </a:r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1624013" y="3186113"/>
            <a:ext cx="162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developer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4710113" y="3198813"/>
            <a:ext cx="290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tester</a:t>
            </a: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1090613" y="3724275"/>
            <a:ext cx="28987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Understands the system 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506413" y="4092575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1103313" y="4067175"/>
            <a:ext cx="24542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but, will test "gently"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1592" name="Rectangle 8"/>
          <p:cNvSpPr>
            <a:spLocks noChangeArrowheads="1"/>
          </p:cNvSpPr>
          <p:nvPr/>
        </p:nvSpPr>
        <p:spPr bwMode="auto">
          <a:xfrm>
            <a:off x="506413" y="4727575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1103313" y="4384675"/>
            <a:ext cx="31273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and, is driven by "delivery"</a:t>
            </a:r>
          </a:p>
        </p:txBody>
      </p:sp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4773613" y="3775075"/>
            <a:ext cx="3330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Must learn about the system,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4773613" y="4092575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4786313" y="4067175"/>
            <a:ext cx="3076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but, will attempt to break it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1597" name="Rectangle 13"/>
          <p:cNvSpPr>
            <a:spLocks noChangeArrowheads="1"/>
          </p:cNvSpPr>
          <p:nvPr/>
        </p:nvSpPr>
        <p:spPr bwMode="auto">
          <a:xfrm>
            <a:off x="4443413" y="4727575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1598" name="Rectangle 14"/>
          <p:cNvSpPr>
            <a:spLocks noChangeArrowheads="1"/>
          </p:cNvSpPr>
          <p:nvPr/>
        </p:nvSpPr>
        <p:spPr bwMode="auto">
          <a:xfrm>
            <a:off x="4799013" y="4371975"/>
            <a:ext cx="278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and, is driven by quality</a:t>
            </a:r>
          </a:p>
        </p:txBody>
      </p:sp>
      <p:pic>
        <p:nvPicPr>
          <p:cNvPr id="10255" name="Picture 1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4138" y="1179513"/>
            <a:ext cx="2120900" cy="198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56" name="Picture 1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1292225"/>
            <a:ext cx="2019300" cy="186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525" y="363538"/>
            <a:ext cx="5951538" cy="646112"/>
          </a:xfrm>
          <a:ln>
            <a:solidFill>
              <a:schemeClr val="bg1"/>
            </a:solidFill>
          </a:ln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smtClean="0"/>
              <a:t>Exhaustive Testing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787650" y="3302000"/>
            <a:ext cx="0" cy="17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457700" y="1016000"/>
            <a:ext cx="65088" cy="179388"/>
            <a:chOff x="2808" y="640"/>
            <a:chExt cx="41" cy="113"/>
          </a:xfrm>
        </p:grpSpPr>
        <p:sp>
          <p:nvSpPr>
            <p:cNvPr id="11346" name="Freeform 5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Line 6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4502150" y="990600"/>
            <a:ext cx="0" cy="889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229100" y="12192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4787900" y="1282700"/>
            <a:ext cx="1524000" cy="65088"/>
            <a:chOff x="3016" y="808"/>
            <a:chExt cx="960" cy="41"/>
          </a:xfrm>
        </p:grpSpPr>
        <p:sp>
          <p:nvSpPr>
            <p:cNvPr id="11344" name="Freeform 10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Line 11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2" name="Line 12"/>
          <p:cNvSpPr>
            <a:spLocks noChangeShapeType="1"/>
          </p:cNvSpPr>
          <p:nvPr/>
        </p:nvSpPr>
        <p:spPr bwMode="auto">
          <a:xfrm>
            <a:off x="4502150" y="1473200"/>
            <a:ext cx="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Freeform 13"/>
          <p:cNvSpPr>
            <a:spLocks/>
          </p:cNvSpPr>
          <p:nvPr/>
        </p:nvSpPr>
        <p:spPr bwMode="auto">
          <a:xfrm>
            <a:off x="4330700" y="1638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Freeform 14"/>
          <p:cNvSpPr>
            <a:spLocks/>
          </p:cNvSpPr>
          <p:nvPr/>
        </p:nvSpPr>
        <p:spPr bwMode="auto">
          <a:xfrm>
            <a:off x="4330700" y="1638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 flipH="1">
            <a:off x="3619500" y="1809750"/>
            <a:ext cx="6731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Freeform 16"/>
          <p:cNvSpPr>
            <a:spLocks/>
          </p:cNvSpPr>
          <p:nvPr/>
        </p:nvSpPr>
        <p:spPr bwMode="auto">
          <a:xfrm>
            <a:off x="3441700" y="19812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Freeform 17"/>
          <p:cNvSpPr>
            <a:spLocks/>
          </p:cNvSpPr>
          <p:nvPr/>
        </p:nvSpPr>
        <p:spPr bwMode="auto">
          <a:xfrm>
            <a:off x="3441700" y="19812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 flipH="1">
            <a:off x="2844800" y="2152650"/>
            <a:ext cx="5969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4686300" y="1809750"/>
            <a:ext cx="10033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3613150" y="1803400"/>
            <a:ext cx="0" cy="17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21"/>
          <p:cNvSpPr>
            <a:spLocks noChangeArrowheads="1"/>
          </p:cNvSpPr>
          <p:nvPr/>
        </p:nvSpPr>
        <p:spPr bwMode="auto">
          <a:xfrm>
            <a:off x="5422900" y="20828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 flipV="1">
            <a:off x="5708650" y="1803400"/>
            <a:ext cx="0" cy="266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3"/>
          <p:cNvSpPr>
            <a:spLocks noChangeShapeType="1"/>
          </p:cNvSpPr>
          <p:nvPr/>
        </p:nvSpPr>
        <p:spPr bwMode="auto">
          <a:xfrm>
            <a:off x="2851150" y="2159000"/>
            <a:ext cx="0" cy="17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Freeform 24"/>
          <p:cNvSpPr>
            <a:spLocks/>
          </p:cNvSpPr>
          <p:nvPr/>
        </p:nvSpPr>
        <p:spPr bwMode="auto">
          <a:xfrm>
            <a:off x="2667000" y="23495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Freeform 25"/>
          <p:cNvSpPr>
            <a:spLocks/>
          </p:cNvSpPr>
          <p:nvPr/>
        </p:nvSpPr>
        <p:spPr bwMode="auto">
          <a:xfrm>
            <a:off x="2667000" y="2349500"/>
            <a:ext cx="522288" cy="179388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Freeform 26"/>
          <p:cNvSpPr>
            <a:spLocks/>
          </p:cNvSpPr>
          <p:nvPr/>
        </p:nvSpPr>
        <p:spPr bwMode="auto">
          <a:xfrm>
            <a:off x="2413000" y="25273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7"/>
          <p:cNvSpPr>
            <a:spLocks noChangeShapeType="1"/>
          </p:cNvSpPr>
          <p:nvPr/>
        </p:nvSpPr>
        <p:spPr bwMode="auto">
          <a:xfrm>
            <a:off x="3194050" y="2540000"/>
            <a:ext cx="0" cy="25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28"/>
          <p:cNvSpPr>
            <a:spLocks noChangeArrowheads="1"/>
          </p:cNvSpPr>
          <p:nvPr/>
        </p:nvSpPr>
        <p:spPr bwMode="auto">
          <a:xfrm>
            <a:off x="2908300" y="28448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289" name="Rectangle 29"/>
          <p:cNvSpPr>
            <a:spLocks noChangeArrowheads="1"/>
          </p:cNvSpPr>
          <p:nvPr/>
        </p:nvSpPr>
        <p:spPr bwMode="auto">
          <a:xfrm>
            <a:off x="2146300" y="2844800"/>
            <a:ext cx="5334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290" name="Line 30"/>
          <p:cNvSpPr>
            <a:spLocks noChangeShapeType="1"/>
          </p:cNvSpPr>
          <p:nvPr/>
        </p:nvSpPr>
        <p:spPr bwMode="auto">
          <a:xfrm>
            <a:off x="2419350" y="3111500"/>
            <a:ext cx="0" cy="1651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31"/>
          <p:cNvSpPr>
            <a:spLocks noChangeShapeType="1"/>
          </p:cNvSpPr>
          <p:nvPr/>
        </p:nvSpPr>
        <p:spPr bwMode="auto">
          <a:xfrm>
            <a:off x="3194050" y="3111500"/>
            <a:ext cx="0" cy="1651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32"/>
          <p:cNvSpPr>
            <a:spLocks noChangeShapeType="1"/>
          </p:cNvSpPr>
          <p:nvPr/>
        </p:nvSpPr>
        <p:spPr bwMode="auto">
          <a:xfrm>
            <a:off x="2425700" y="3295650"/>
            <a:ext cx="7493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33"/>
          <p:cNvSpPr>
            <a:spLocks noChangeShapeType="1"/>
          </p:cNvSpPr>
          <p:nvPr/>
        </p:nvSpPr>
        <p:spPr bwMode="auto">
          <a:xfrm>
            <a:off x="3797300" y="2152650"/>
            <a:ext cx="5715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Freeform 34"/>
          <p:cNvSpPr>
            <a:spLocks/>
          </p:cNvSpPr>
          <p:nvPr/>
        </p:nvSpPr>
        <p:spPr bwMode="auto">
          <a:xfrm>
            <a:off x="4216400" y="23495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Freeform 35"/>
          <p:cNvSpPr>
            <a:spLocks/>
          </p:cNvSpPr>
          <p:nvPr/>
        </p:nvSpPr>
        <p:spPr bwMode="auto">
          <a:xfrm>
            <a:off x="4216400" y="23495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Freeform 36"/>
          <p:cNvSpPr>
            <a:spLocks/>
          </p:cNvSpPr>
          <p:nvPr/>
        </p:nvSpPr>
        <p:spPr bwMode="auto">
          <a:xfrm>
            <a:off x="3949700" y="25273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37"/>
          <p:cNvSpPr>
            <a:spLocks noChangeShapeType="1"/>
          </p:cNvSpPr>
          <p:nvPr/>
        </p:nvSpPr>
        <p:spPr bwMode="auto">
          <a:xfrm>
            <a:off x="4730750" y="2540000"/>
            <a:ext cx="0" cy="25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8"/>
          <p:cNvSpPr>
            <a:spLocks noChangeArrowheads="1"/>
          </p:cNvSpPr>
          <p:nvPr/>
        </p:nvSpPr>
        <p:spPr bwMode="auto">
          <a:xfrm>
            <a:off x="4457700" y="28448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299" name="Rectangle 39"/>
          <p:cNvSpPr>
            <a:spLocks noChangeArrowheads="1"/>
          </p:cNvSpPr>
          <p:nvPr/>
        </p:nvSpPr>
        <p:spPr bwMode="auto">
          <a:xfrm>
            <a:off x="3683000" y="28448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00" name="Line 40"/>
          <p:cNvSpPr>
            <a:spLocks noChangeShapeType="1"/>
          </p:cNvSpPr>
          <p:nvPr/>
        </p:nvSpPr>
        <p:spPr bwMode="auto">
          <a:xfrm>
            <a:off x="3956050" y="3111500"/>
            <a:ext cx="0" cy="1651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41"/>
          <p:cNvSpPr>
            <a:spLocks noChangeShapeType="1"/>
          </p:cNvSpPr>
          <p:nvPr/>
        </p:nvSpPr>
        <p:spPr bwMode="auto">
          <a:xfrm>
            <a:off x="4730750" y="3111500"/>
            <a:ext cx="0" cy="1651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42"/>
          <p:cNvSpPr>
            <a:spLocks noChangeShapeType="1"/>
          </p:cNvSpPr>
          <p:nvPr/>
        </p:nvSpPr>
        <p:spPr bwMode="auto">
          <a:xfrm>
            <a:off x="4368800" y="3295650"/>
            <a:ext cx="3429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43"/>
          <p:cNvSpPr>
            <a:spLocks noChangeShapeType="1"/>
          </p:cNvSpPr>
          <p:nvPr/>
        </p:nvSpPr>
        <p:spPr bwMode="auto">
          <a:xfrm>
            <a:off x="4387850" y="2159000"/>
            <a:ext cx="0" cy="17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4"/>
          <p:cNvSpPr>
            <a:spLocks noChangeShapeType="1"/>
          </p:cNvSpPr>
          <p:nvPr/>
        </p:nvSpPr>
        <p:spPr bwMode="auto">
          <a:xfrm>
            <a:off x="3962400" y="3295650"/>
            <a:ext cx="381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Oval 45"/>
          <p:cNvSpPr>
            <a:spLocks noChangeArrowheads="1"/>
          </p:cNvSpPr>
          <p:nvPr/>
        </p:nvSpPr>
        <p:spPr bwMode="auto">
          <a:xfrm>
            <a:off x="4305300" y="32766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06" name="Oval 46"/>
          <p:cNvSpPr>
            <a:spLocks noChangeArrowheads="1"/>
          </p:cNvSpPr>
          <p:nvPr/>
        </p:nvSpPr>
        <p:spPr bwMode="auto">
          <a:xfrm>
            <a:off x="2768600" y="32766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07" name="Line 47"/>
          <p:cNvSpPr>
            <a:spLocks noChangeShapeType="1"/>
          </p:cNvSpPr>
          <p:nvPr/>
        </p:nvSpPr>
        <p:spPr bwMode="auto">
          <a:xfrm>
            <a:off x="4337050" y="3302000"/>
            <a:ext cx="0" cy="17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8"/>
          <p:cNvSpPr>
            <a:spLocks noChangeShapeType="1"/>
          </p:cNvSpPr>
          <p:nvPr/>
        </p:nvSpPr>
        <p:spPr bwMode="auto">
          <a:xfrm flipH="1">
            <a:off x="3670300" y="3498850"/>
            <a:ext cx="6223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Line 49"/>
          <p:cNvSpPr>
            <a:spLocks noChangeShapeType="1"/>
          </p:cNvSpPr>
          <p:nvPr/>
        </p:nvSpPr>
        <p:spPr bwMode="auto">
          <a:xfrm>
            <a:off x="2794000" y="3498850"/>
            <a:ext cx="838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Oval 50"/>
          <p:cNvSpPr>
            <a:spLocks noChangeArrowheads="1"/>
          </p:cNvSpPr>
          <p:nvPr/>
        </p:nvSpPr>
        <p:spPr bwMode="auto">
          <a:xfrm>
            <a:off x="3619500" y="34798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11" name="Freeform 51"/>
          <p:cNvSpPr>
            <a:spLocks/>
          </p:cNvSpPr>
          <p:nvPr/>
        </p:nvSpPr>
        <p:spPr bwMode="auto">
          <a:xfrm>
            <a:off x="3644900" y="3517900"/>
            <a:ext cx="534988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Oval 52"/>
          <p:cNvSpPr>
            <a:spLocks noChangeArrowheads="1"/>
          </p:cNvSpPr>
          <p:nvPr/>
        </p:nvSpPr>
        <p:spPr bwMode="auto">
          <a:xfrm>
            <a:off x="4165600" y="37084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13" name="Line 53"/>
          <p:cNvSpPr>
            <a:spLocks noChangeShapeType="1"/>
          </p:cNvSpPr>
          <p:nvPr/>
        </p:nvSpPr>
        <p:spPr bwMode="auto">
          <a:xfrm>
            <a:off x="5708650" y="2336800"/>
            <a:ext cx="0" cy="1371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4"/>
          <p:cNvSpPr>
            <a:spLocks noChangeShapeType="1"/>
          </p:cNvSpPr>
          <p:nvPr/>
        </p:nvSpPr>
        <p:spPr bwMode="auto">
          <a:xfrm>
            <a:off x="4229100" y="3727450"/>
            <a:ext cx="14605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55"/>
          <p:cNvSpPr>
            <a:spLocks/>
          </p:cNvSpPr>
          <p:nvPr/>
        </p:nvSpPr>
        <p:spPr bwMode="auto">
          <a:xfrm>
            <a:off x="4013200" y="39497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Freeform 56"/>
          <p:cNvSpPr>
            <a:spLocks/>
          </p:cNvSpPr>
          <p:nvPr/>
        </p:nvSpPr>
        <p:spPr bwMode="auto">
          <a:xfrm>
            <a:off x="4013200" y="39497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Line 57"/>
          <p:cNvSpPr>
            <a:spLocks noChangeShapeType="1"/>
          </p:cNvSpPr>
          <p:nvPr/>
        </p:nvSpPr>
        <p:spPr bwMode="auto">
          <a:xfrm flipV="1">
            <a:off x="4184650" y="3721100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Freeform 58"/>
          <p:cNvSpPr>
            <a:spLocks/>
          </p:cNvSpPr>
          <p:nvPr/>
        </p:nvSpPr>
        <p:spPr bwMode="auto">
          <a:xfrm>
            <a:off x="4356100" y="1320800"/>
            <a:ext cx="1970088" cy="2808288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319" name="Group 59"/>
          <p:cNvGrpSpPr>
            <a:grpSpLocks/>
          </p:cNvGrpSpPr>
          <p:nvPr/>
        </p:nvGrpSpPr>
        <p:grpSpPr bwMode="auto">
          <a:xfrm>
            <a:off x="4140200" y="4305300"/>
            <a:ext cx="65088" cy="204788"/>
            <a:chOff x="2608" y="2712"/>
            <a:chExt cx="41" cy="129"/>
          </a:xfrm>
        </p:grpSpPr>
        <p:sp>
          <p:nvSpPr>
            <p:cNvPr id="11342" name="Freeform 60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Line 61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20" name="Line 62"/>
          <p:cNvSpPr>
            <a:spLocks noChangeShapeType="1"/>
          </p:cNvSpPr>
          <p:nvPr/>
        </p:nvSpPr>
        <p:spPr bwMode="auto">
          <a:xfrm flipV="1">
            <a:off x="4184650" y="4292600"/>
            <a:ext cx="0" cy="1143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671" name="Rectangle 63"/>
          <p:cNvSpPr>
            <a:spLocks noChangeArrowheads="1"/>
          </p:cNvSpPr>
          <p:nvPr/>
        </p:nvSpPr>
        <p:spPr bwMode="auto">
          <a:xfrm>
            <a:off x="6310313" y="3190875"/>
            <a:ext cx="1253547" cy="36676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loop &lt; 20 </a:t>
            </a:r>
          </a:p>
        </p:txBody>
      </p:sp>
      <p:sp>
        <p:nvSpPr>
          <p:cNvPr id="11322" name="Freeform 64"/>
          <p:cNvSpPr>
            <a:spLocks/>
          </p:cNvSpPr>
          <p:nvPr/>
        </p:nvSpPr>
        <p:spPr bwMode="auto">
          <a:xfrm>
            <a:off x="4330700" y="1803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3" name="Freeform 65"/>
          <p:cNvSpPr>
            <a:spLocks/>
          </p:cNvSpPr>
          <p:nvPr/>
        </p:nvSpPr>
        <p:spPr bwMode="auto">
          <a:xfrm>
            <a:off x="4330700" y="1803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4" name="Freeform 66"/>
          <p:cNvSpPr>
            <a:spLocks/>
          </p:cNvSpPr>
          <p:nvPr/>
        </p:nvSpPr>
        <p:spPr bwMode="auto">
          <a:xfrm>
            <a:off x="3441700" y="21463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5" name="Freeform 67"/>
          <p:cNvSpPr>
            <a:spLocks/>
          </p:cNvSpPr>
          <p:nvPr/>
        </p:nvSpPr>
        <p:spPr bwMode="auto">
          <a:xfrm>
            <a:off x="3441700" y="21463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6" name="Freeform 68"/>
          <p:cNvSpPr>
            <a:spLocks/>
          </p:cNvSpPr>
          <p:nvPr/>
        </p:nvSpPr>
        <p:spPr bwMode="auto">
          <a:xfrm>
            <a:off x="26670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7" name="Freeform 69"/>
          <p:cNvSpPr>
            <a:spLocks/>
          </p:cNvSpPr>
          <p:nvPr/>
        </p:nvSpPr>
        <p:spPr bwMode="auto">
          <a:xfrm>
            <a:off x="26670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8" name="Freeform 70"/>
          <p:cNvSpPr>
            <a:spLocks/>
          </p:cNvSpPr>
          <p:nvPr/>
        </p:nvSpPr>
        <p:spPr bwMode="auto">
          <a:xfrm>
            <a:off x="42164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29" name="Freeform 71"/>
          <p:cNvSpPr>
            <a:spLocks/>
          </p:cNvSpPr>
          <p:nvPr/>
        </p:nvSpPr>
        <p:spPr bwMode="auto">
          <a:xfrm>
            <a:off x="4216400" y="25273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30" name="Freeform 72"/>
          <p:cNvSpPr>
            <a:spLocks/>
          </p:cNvSpPr>
          <p:nvPr/>
        </p:nvSpPr>
        <p:spPr bwMode="auto">
          <a:xfrm>
            <a:off x="4013200" y="41275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31" name="Freeform 73"/>
          <p:cNvSpPr>
            <a:spLocks/>
          </p:cNvSpPr>
          <p:nvPr/>
        </p:nvSpPr>
        <p:spPr bwMode="auto">
          <a:xfrm>
            <a:off x="4013200" y="41275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32" name="Line 74"/>
          <p:cNvSpPr>
            <a:spLocks noChangeShapeType="1"/>
          </p:cNvSpPr>
          <p:nvPr/>
        </p:nvSpPr>
        <p:spPr bwMode="auto">
          <a:xfrm>
            <a:off x="4572000" y="2533650"/>
            <a:ext cx="1143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683" name="Rectangle 75"/>
          <p:cNvSpPr>
            <a:spLocks noChangeArrowheads="1"/>
          </p:cNvSpPr>
          <p:nvPr/>
        </p:nvSpPr>
        <p:spPr bwMode="auto">
          <a:xfrm>
            <a:off x="1789113" y="4752975"/>
            <a:ext cx="5349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10   possible paths! If we execute one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2684" name="Rectangle 76"/>
          <p:cNvSpPr>
            <a:spLocks noChangeArrowheads="1"/>
          </p:cNvSpPr>
          <p:nvPr/>
        </p:nvSpPr>
        <p:spPr bwMode="auto">
          <a:xfrm>
            <a:off x="1789113" y="4981575"/>
            <a:ext cx="54133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 per millisecond, it would take 3,170 years to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2685" name="Rectangle 77"/>
          <p:cNvSpPr>
            <a:spLocks noChangeArrowheads="1"/>
          </p:cNvSpPr>
          <p:nvPr/>
        </p:nvSpPr>
        <p:spPr bwMode="auto">
          <a:xfrm>
            <a:off x="1789113" y="5210175"/>
            <a:ext cx="22002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 this program!!</a:t>
            </a:r>
          </a:p>
        </p:txBody>
      </p:sp>
      <p:sp>
        <p:nvSpPr>
          <p:cNvPr id="452686" name="Rectangle 78"/>
          <p:cNvSpPr>
            <a:spLocks noChangeArrowheads="1"/>
          </p:cNvSpPr>
          <p:nvPr/>
        </p:nvSpPr>
        <p:spPr bwMode="auto">
          <a:xfrm>
            <a:off x="3084513" y="4659313"/>
            <a:ext cx="377825" cy="301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</a:p>
        </p:txBody>
      </p:sp>
      <p:sp>
        <p:nvSpPr>
          <p:cNvPr id="11337" name="AutoShape 79"/>
          <p:cNvSpPr>
            <a:spLocks noChangeArrowheads="1"/>
          </p:cNvSpPr>
          <p:nvPr/>
        </p:nvSpPr>
        <p:spPr bwMode="auto">
          <a:xfrm>
            <a:off x="4279900" y="1600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38" name="AutoShape 80"/>
          <p:cNvSpPr>
            <a:spLocks noChangeArrowheads="1"/>
          </p:cNvSpPr>
          <p:nvPr/>
        </p:nvSpPr>
        <p:spPr bwMode="auto">
          <a:xfrm>
            <a:off x="3390900" y="19558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39" name="AutoShape 81"/>
          <p:cNvSpPr>
            <a:spLocks noChangeArrowheads="1"/>
          </p:cNvSpPr>
          <p:nvPr/>
        </p:nvSpPr>
        <p:spPr bwMode="auto">
          <a:xfrm>
            <a:off x="2616200" y="23241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40" name="AutoShape 82"/>
          <p:cNvSpPr>
            <a:spLocks noChangeArrowheads="1"/>
          </p:cNvSpPr>
          <p:nvPr/>
        </p:nvSpPr>
        <p:spPr bwMode="auto">
          <a:xfrm>
            <a:off x="4165600" y="23241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41" name="AutoShape 83"/>
          <p:cNvSpPr>
            <a:spLocks noChangeArrowheads="1"/>
          </p:cNvSpPr>
          <p:nvPr/>
        </p:nvSpPr>
        <p:spPr bwMode="auto">
          <a:xfrm>
            <a:off x="3949700" y="39243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85788"/>
            <a:ext cx="7112000" cy="268287"/>
          </a:xfrm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smtClean="0"/>
              <a:t>Selective Testing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724150" y="3860800"/>
            <a:ext cx="0" cy="152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4448175" y="1470025"/>
            <a:ext cx="0" cy="233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165600" y="17653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4724400" y="1828800"/>
            <a:ext cx="1524000" cy="65088"/>
            <a:chOff x="2976" y="1152"/>
            <a:chExt cx="960" cy="41"/>
          </a:xfrm>
        </p:grpSpPr>
        <p:sp>
          <p:nvSpPr>
            <p:cNvPr id="12366" name="Freeform 7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Line 8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4438650" y="2032000"/>
            <a:ext cx="0" cy="127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Freeform 10"/>
          <p:cNvSpPr>
            <a:spLocks/>
          </p:cNvSpPr>
          <p:nvPr/>
        </p:nvSpPr>
        <p:spPr bwMode="auto">
          <a:xfrm>
            <a:off x="4267200" y="21844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Freeform 11"/>
          <p:cNvSpPr>
            <a:spLocks/>
          </p:cNvSpPr>
          <p:nvPr/>
        </p:nvSpPr>
        <p:spPr bwMode="auto">
          <a:xfrm>
            <a:off x="4267200" y="21844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 flipH="1">
            <a:off x="3556000" y="2355850"/>
            <a:ext cx="6731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Freeform 13"/>
          <p:cNvSpPr>
            <a:spLocks/>
          </p:cNvSpPr>
          <p:nvPr/>
        </p:nvSpPr>
        <p:spPr bwMode="auto">
          <a:xfrm>
            <a:off x="3378200" y="2527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Freeform 14"/>
          <p:cNvSpPr>
            <a:spLocks/>
          </p:cNvSpPr>
          <p:nvPr/>
        </p:nvSpPr>
        <p:spPr bwMode="auto">
          <a:xfrm>
            <a:off x="3378200" y="2527300"/>
            <a:ext cx="344488" cy="166688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 flipH="1">
            <a:off x="2781300" y="2698750"/>
            <a:ext cx="5969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4622800" y="23558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 flipV="1">
            <a:off x="3549650" y="2349500"/>
            <a:ext cx="0" cy="1778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8"/>
          <p:cNvSpPr>
            <a:spLocks noChangeArrowheads="1"/>
          </p:cNvSpPr>
          <p:nvPr/>
        </p:nvSpPr>
        <p:spPr bwMode="auto">
          <a:xfrm>
            <a:off x="5359400" y="26289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05" name="Line 19"/>
          <p:cNvSpPr>
            <a:spLocks noChangeShapeType="1"/>
          </p:cNvSpPr>
          <p:nvPr/>
        </p:nvSpPr>
        <p:spPr bwMode="auto">
          <a:xfrm flipV="1">
            <a:off x="5645150" y="234950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>
            <a:off x="2787650" y="2717800"/>
            <a:ext cx="0" cy="152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Freeform 21"/>
          <p:cNvSpPr>
            <a:spLocks/>
          </p:cNvSpPr>
          <p:nvPr/>
        </p:nvSpPr>
        <p:spPr bwMode="auto">
          <a:xfrm>
            <a:off x="2603500" y="28956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Freeform 22"/>
          <p:cNvSpPr>
            <a:spLocks/>
          </p:cNvSpPr>
          <p:nvPr/>
        </p:nvSpPr>
        <p:spPr bwMode="auto">
          <a:xfrm>
            <a:off x="2603500" y="2895600"/>
            <a:ext cx="522288" cy="179388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Freeform 23"/>
          <p:cNvSpPr>
            <a:spLocks/>
          </p:cNvSpPr>
          <p:nvPr/>
        </p:nvSpPr>
        <p:spPr bwMode="auto">
          <a:xfrm>
            <a:off x="2349500" y="30734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3130550" y="3086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2844800" y="3390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2082800" y="3390900"/>
            <a:ext cx="5334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2355850" y="3657600"/>
            <a:ext cx="0" cy="1651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>
            <a:off x="3130550" y="3657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3733800" y="26987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Freeform 30"/>
          <p:cNvSpPr>
            <a:spLocks/>
          </p:cNvSpPr>
          <p:nvPr/>
        </p:nvSpPr>
        <p:spPr bwMode="auto">
          <a:xfrm>
            <a:off x="4152900" y="28956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Freeform 31"/>
          <p:cNvSpPr>
            <a:spLocks/>
          </p:cNvSpPr>
          <p:nvPr/>
        </p:nvSpPr>
        <p:spPr bwMode="auto">
          <a:xfrm>
            <a:off x="4152900" y="28956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Freeform 32"/>
          <p:cNvSpPr>
            <a:spLocks/>
          </p:cNvSpPr>
          <p:nvPr/>
        </p:nvSpPr>
        <p:spPr bwMode="auto">
          <a:xfrm>
            <a:off x="3886200" y="3073400"/>
            <a:ext cx="230188" cy="280988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33"/>
          <p:cNvSpPr>
            <a:spLocks noChangeShapeType="1"/>
          </p:cNvSpPr>
          <p:nvPr/>
        </p:nvSpPr>
        <p:spPr bwMode="auto">
          <a:xfrm>
            <a:off x="4667250" y="3086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4"/>
          <p:cNvSpPr>
            <a:spLocks noChangeArrowheads="1"/>
          </p:cNvSpPr>
          <p:nvPr/>
        </p:nvSpPr>
        <p:spPr bwMode="auto">
          <a:xfrm>
            <a:off x="4394200" y="3390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21" name="Rectangle 35"/>
          <p:cNvSpPr>
            <a:spLocks noChangeArrowheads="1"/>
          </p:cNvSpPr>
          <p:nvPr/>
        </p:nvSpPr>
        <p:spPr bwMode="auto">
          <a:xfrm>
            <a:off x="3619500" y="3390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22" name="Line 36"/>
          <p:cNvSpPr>
            <a:spLocks noChangeShapeType="1"/>
          </p:cNvSpPr>
          <p:nvPr/>
        </p:nvSpPr>
        <p:spPr bwMode="auto">
          <a:xfrm>
            <a:off x="3892550" y="3657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7"/>
          <p:cNvSpPr>
            <a:spLocks noChangeShapeType="1"/>
          </p:cNvSpPr>
          <p:nvPr/>
        </p:nvSpPr>
        <p:spPr bwMode="auto">
          <a:xfrm>
            <a:off x="4667250" y="3657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38"/>
          <p:cNvSpPr>
            <a:spLocks noChangeShapeType="1"/>
          </p:cNvSpPr>
          <p:nvPr/>
        </p:nvSpPr>
        <p:spPr bwMode="auto">
          <a:xfrm>
            <a:off x="4305300" y="384175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Line 39"/>
          <p:cNvSpPr>
            <a:spLocks noChangeShapeType="1"/>
          </p:cNvSpPr>
          <p:nvPr/>
        </p:nvSpPr>
        <p:spPr bwMode="auto">
          <a:xfrm>
            <a:off x="4324350" y="27051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Line 40"/>
          <p:cNvSpPr>
            <a:spLocks noChangeShapeType="1"/>
          </p:cNvSpPr>
          <p:nvPr/>
        </p:nvSpPr>
        <p:spPr bwMode="auto">
          <a:xfrm>
            <a:off x="3898900" y="38417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41"/>
          <p:cNvSpPr>
            <a:spLocks noChangeArrowheads="1"/>
          </p:cNvSpPr>
          <p:nvPr/>
        </p:nvSpPr>
        <p:spPr bwMode="auto">
          <a:xfrm>
            <a:off x="4241800" y="38227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28" name="Oval 42"/>
          <p:cNvSpPr>
            <a:spLocks noChangeArrowheads="1"/>
          </p:cNvSpPr>
          <p:nvPr/>
        </p:nvSpPr>
        <p:spPr bwMode="auto">
          <a:xfrm>
            <a:off x="2705100" y="38227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29" name="Line 43"/>
          <p:cNvSpPr>
            <a:spLocks noChangeShapeType="1"/>
          </p:cNvSpPr>
          <p:nvPr/>
        </p:nvSpPr>
        <p:spPr bwMode="auto">
          <a:xfrm>
            <a:off x="4273550" y="38481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44"/>
          <p:cNvSpPr>
            <a:spLocks noChangeShapeType="1"/>
          </p:cNvSpPr>
          <p:nvPr/>
        </p:nvSpPr>
        <p:spPr bwMode="auto">
          <a:xfrm flipH="1">
            <a:off x="3606800" y="404495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Line 45"/>
          <p:cNvSpPr>
            <a:spLocks noChangeShapeType="1"/>
          </p:cNvSpPr>
          <p:nvPr/>
        </p:nvSpPr>
        <p:spPr bwMode="auto">
          <a:xfrm>
            <a:off x="2743200" y="4044950"/>
            <a:ext cx="812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Oval 46"/>
          <p:cNvSpPr>
            <a:spLocks noChangeArrowheads="1"/>
          </p:cNvSpPr>
          <p:nvPr/>
        </p:nvSpPr>
        <p:spPr bwMode="auto">
          <a:xfrm>
            <a:off x="3556000" y="40259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33" name="Freeform 47"/>
          <p:cNvSpPr>
            <a:spLocks/>
          </p:cNvSpPr>
          <p:nvPr/>
        </p:nvSpPr>
        <p:spPr bwMode="auto">
          <a:xfrm>
            <a:off x="3581400" y="4064000"/>
            <a:ext cx="534988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Oval 48"/>
          <p:cNvSpPr>
            <a:spLocks noChangeArrowheads="1"/>
          </p:cNvSpPr>
          <p:nvPr/>
        </p:nvSpPr>
        <p:spPr bwMode="auto">
          <a:xfrm>
            <a:off x="4102100" y="42545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35" name="Line 49"/>
          <p:cNvSpPr>
            <a:spLocks noChangeShapeType="1"/>
          </p:cNvSpPr>
          <p:nvPr/>
        </p:nvSpPr>
        <p:spPr bwMode="auto">
          <a:xfrm>
            <a:off x="5645150" y="28829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50"/>
          <p:cNvSpPr>
            <a:spLocks noChangeShapeType="1"/>
          </p:cNvSpPr>
          <p:nvPr/>
        </p:nvSpPr>
        <p:spPr bwMode="auto">
          <a:xfrm>
            <a:off x="4165600" y="42735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Freeform 51"/>
          <p:cNvSpPr>
            <a:spLocks/>
          </p:cNvSpPr>
          <p:nvPr/>
        </p:nvSpPr>
        <p:spPr bwMode="auto">
          <a:xfrm>
            <a:off x="3949700" y="44958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Freeform 52"/>
          <p:cNvSpPr>
            <a:spLocks/>
          </p:cNvSpPr>
          <p:nvPr/>
        </p:nvSpPr>
        <p:spPr bwMode="auto">
          <a:xfrm>
            <a:off x="3949700" y="4495800"/>
            <a:ext cx="344488" cy="179388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Line 53"/>
          <p:cNvSpPr>
            <a:spLocks noChangeShapeType="1"/>
          </p:cNvSpPr>
          <p:nvPr/>
        </p:nvSpPr>
        <p:spPr bwMode="auto">
          <a:xfrm flipV="1">
            <a:off x="4121150" y="4267200"/>
            <a:ext cx="0" cy="2286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Freeform 54"/>
          <p:cNvSpPr>
            <a:spLocks/>
          </p:cNvSpPr>
          <p:nvPr/>
        </p:nvSpPr>
        <p:spPr bwMode="auto">
          <a:xfrm>
            <a:off x="4292600" y="1866900"/>
            <a:ext cx="1970088" cy="2808288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341" name="Group 55"/>
          <p:cNvGrpSpPr>
            <a:grpSpLocks/>
          </p:cNvGrpSpPr>
          <p:nvPr/>
        </p:nvGrpSpPr>
        <p:grpSpPr bwMode="auto">
          <a:xfrm>
            <a:off x="4076700" y="4851400"/>
            <a:ext cx="65088" cy="204788"/>
            <a:chOff x="2568" y="3056"/>
            <a:chExt cx="41" cy="129"/>
          </a:xfrm>
        </p:grpSpPr>
        <p:sp>
          <p:nvSpPr>
            <p:cNvPr id="12364" name="Freeform 56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Line 57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42" name="Line 58"/>
          <p:cNvSpPr>
            <a:spLocks noChangeShapeType="1"/>
          </p:cNvSpPr>
          <p:nvPr/>
        </p:nvSpPr>
        <p:spPr bwMode="auto">
          <a:xfrm flipV="1">
            <a:off x="4121150" y="4838700"/>
            <a:ext cx="0" cy="114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691" name="Rectangle 59"/>
          <p:cNvSpPr>
            <a:spLocks noChangeArrowheads="1"/>
          </p:cNvSpPr>
          <p:nvPr/>
        </p:nvSpPr>
        <p:spPr bwMode="auto">
          <a:xfrm>
            <a:off x="6246813" y="3736975"/>
            <a:ext cx="125354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loop &lt; 20 </a:t>
            </a:r>
          </a:p>
        </p:txBody>
      </p:sp>
      <p:sp>
        <p:nvSpPr>
          <p:cNvPr id="12344" name="Freeform 60"/>
          <p:cNvSpPr>
            <a:spLocks/>
          </p:cNvSpPr>
          <p:nvPr/>
        </p:nvSpPr>
        <p:spPr bwMode="auto">
          <a:xfrm>
            <a:off x="4267200" y="23495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5" name="Freeform 61"/>
          <p:cNvSpPr>
            <a:spLocks/>
          </p:cNvSpPr>
          <p:nvPr/>
        </p:nvSpPr>
        <p:spPr bwMode="auto">
          <a:xfrm>
            <a:off x="4267200" y="23495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6" name="Freeform 62"/>
          <p:cNvSpPr>
            <a:spLocks/>
          </p:cNvSpPr>
          <p:nvPr/>
        </p:nvSpPr>
        <p:spPr bwMode="auto">
          <a:xfrm>
            <a:off x="3378200" y="2692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7" name="Freeform 63"/>
          <p:cNvSpPr>
            <a:spLocks/>
          </p:cNvSpPr>
          <p:nvPr/>
        </p:nvSpPr>
        <p:spPr bwMode="auto">
          <a:xfrm>
            <a:off x="3378200" y="2692400"/>
            <a:ext cx="344488" cy="179388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8" name="Freeform 64"/>
          <p:cNvSpPr>
            <a:spLocks/>
          </p:cNvSpPr>
          <p:nvPr/>
        </p:nvSpPr>
        <p:spPr bwMode="auto">
          <a:xfrm>
            <a:off x="26035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9" name="Freeform 65"/>
          <p:cNvSpPr>
            <a:spLocks/>
          </p:cNvSpPr>
          <p:nvPr/>
        </p:nvSpPr>
        <p:spPr bwMode="auto">
          <a:xfrm>
            <a:off x="26035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50" name="Freeform 66"/>
          <p:cNvSpPr>
            <a:spLocks/>
          </p:cNvSpPr>
          <p:nvPr/>
        </p:nvSpPr>
        <p:spPr bwMode="auto">
          <a:xfrm>
            <a:off x="41529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51" name="Freeform 67"/>
          <p:cNvSpPr>
            <a:spLocks/>
          </p:cNvSpPr>
          <p:nvPr/>
        </p:nvSpPr>
        <p:spPr bwMode="auto">
          <a:xfrm>
            <a:off x="4152900" y="30734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52" name="Freeform 68"/>
          <p:cNvSpPr>
            <a:spLocks/>
          </p:cNvSpPr>
          <p:nvPr/>
        </p:nvSpPr>
        <p:spPr bwMode="auto">
          <a:xfrm>
            <a:off x="3949700" y="46736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53" name="Freeform 69"/>
          <p:cNvSpPr>
            <a:spLocks/>
          </p:cNvSpPr>
          <p:nvPr/>
        </p:nvSpPr>
        <p:spPr bwMode="auto">
          <a:xfrm>
            <a:off x="3949700" y="4673600"/>
            <a:ext cx="344488" cy="166688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54" name="Line 70"/>
          <p:cNvSpPr>
            <a:spLocks noChangeShapeType="1"/>
          </p:cNvSpPr>
          <p:nvPr/>
        </p:nvSpPr>
        <p:spPr bwMode="auto">
          <a:xfrm>
            <a:off x="4508500" y="30797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AutoShape 71"/>
          <p:cNvSpPr>
            <a:spLocks noChangeArrowheads="1"/>
          </p:cNvSpPr>
          <p:nvPr/>
        </p:nvSpPr>
        <p:spPr bwMode="auto">
          <a:xfrm>
            <a:off x="4216400" y="21463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56" name="AutoShape 72"/>
          <p:cNvSpPr>
            <a:spLocks noChangeArrowheads="1"/>
          </p:cNvSpPr>
          <p:nvPr/>
        </p:nvSpPr>
        <p:spPr bwMode="auto">
          <a:xfrm>
            <a:off x="3327400" y="25019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57" name="AutoShape 73"/>
          <p:cNvSpPr>
            <a:spLocks noChangeArrowheads="1"/>
          </p:cNvSpPr>
          <p:nvPr/>
        </p:nvSpPr>
        <p:spPr bwMode="auto">
          <a:xfrm>
            <a:off x="2552700" y="2870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58" name="AutoShape 74"/>
          <p:cNvSpPr>
            <a:spLocks noChangeArrowheads="1"/>
          </p:cNvSpPr>
          <p:nvPr/>
        </p:nvSpPr>
        <p:spPr bwMode="auto">
          <a:xfrm>
            <a:off x="4102100" y="2870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59" name="AutoShape 75"/>
          <p:cNvSpPr>
            <a:spLocks noChangeArrowheads="1"/>
          </p:cNvSpPr>
          <p:nvPr/>
        </p:nvSpPr>
        <p:spPr bwMode="auto">
          <a:xfrm>
            <a:off x="3886200" y="44704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60" name="Line 76"/>
          <p:cNvSpPr>
            <a:spLocks noChangeShapeType="1"/>
          </p:cNvSpPr>
          <p:nvPr/>
        </p:nvSpPr>
        <p:spPr bwMode="auto">
          <a:xfrm>
            <a:off x="2374900" y="3848100"/>
            <a:ext cx="304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Line 77"/>
          <p:cNvSpPr>
            <a:spLocks noChangeShapeType="1"/>
          </p:cNvSpPr>
          <p:nvPr/>
        </p:nvSpPr>
        <p:spPr bwMode="auto">
          <a:xfrm>
            <a:off x="2768600" y="3848100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710" name="Rectangle 78"/>
          <p:cNvSpPr>
            <a:spLocks noChangeArrowheads="1"/>
          </p:cNvSpPr>
          <p:nvPr/>
        </p:nvSpPr>
        <p:spPr bwMode="auto">
          <a:xfrm>
            <a:off x="1573213" y="1636713"/>
            <a:ext cx="2162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Selected path</a:t>
            </a:r>
          </a:p>
        </p:txBody>
      </p:sp>
      <p:sp>
        <p:nvSpPr>
          <p:cNvPr id="12363" name="Line 79"/>
          <p:cNvSpPr>
            <a:spLocks noChangeShapeType="1"/>
          </p:cNvSpPr>
          <p:nvPr/>
        </p:nvSpPr>
        <p:spPr bwMode="auto">
          <a:xfrm>
            <a:off x="2452688" y="2087563"/>
            <a:ext cx="568325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5938" y="355600"/>
            <a:ext cx="3205162" cy="4841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Types </a:t>
            </a:r>
            <a:r>
              <a:rPr lang="en-US" sz="3200" dirty="0" err="1" smtClean="0"/>
              <a:t>ofTesting</a:t>
            </a:r>
            <a:endParaRPr lang="en-US" sz="3200" dirty="0" smtClean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2024063"/>
            <a:ext cx="7162800" cy="18288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Black box testing</a:t>
            </a:r>
          </a:p>
          <a:p>
            <a:pPr>
              <a:defRPr/>
            </a:pPr>
            <a:r>
              <a:rPr lang="en-US" sz="3600" dirty="0" smtClean="0"/>
              <a:t>White box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6863" y="355600"/>
            <a:ext cx="3643312" cy="479425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Black Box Testing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2024063"/>
            <a:ext cx="7162800" cy="1828800"/>
          </a:xfrm>
        </p:spPr>
        <p:txBody>
          <a:bodyPr/>
          <a:lstStyle/>
          <a:p>
            <a:pPr>
              <a:buFont typeface="Zapf Dingbats" charset="2"/>
              <a:buNone/>
              <a:defRPr/>
            </a:pPr>
            <a:r>
              <a:rPr lang="en-US" smtClean="0"/>
              <a:t>	Knowing specified function that a product has been designed to perform, tests can be conducted that demonstrate each function is fully operational while at the same time searching for errors in each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Default Design">
      <a:majorFont>
        <a:latin typeface="Avant Garde"/>
        <a:ea typeface=""/>
        <a:cs typeface=""/>
      </a:majorFont>
      <a:minorFont>
        <a:latin typeface="Avant Gar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351</Words>
  <Application>Microsoft PowerPoint</Application>
  <PresentationFormat>Custom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</vt:lpstr>
      <vt:lpstr>Arial</vt:lpstr>
      <vt:lpstr>Avant Garde</vt:lpstr>
      <vt:lpstr>Zapf Dingbats</vt:lpstr>
      <vt:lpstr>Monotype Sorts</vt:lpstr>
      <vt:lpstr>Default Design</vt:lpstr>
      <vt:lpstr>Software Testing</vt:lpstr>
      <vt:lpstr>Testing Objectives</vt:lpstr>
      <vt:lpstr>Slide 3</vt:lpstr>
      <vt:lpstr>Testing Principles</vt:lpstr>
      <vt:lpstr>Who Tests the Software?</vt:lpstr>
      <vt:lpstr>Exhaustive Testing</vt:lpstr>
      <vt:lpstr>Selective Testing</vt:lpstr>
      <vt:lpstr>Types ofTesting</vt:lpstr>
      <vt:lpstr>Black Box Testing</vt:lpstr>
      <vt:lpstr>Black Box Testing</vt:lpstr>
      <vt:lpstr>Slide 11</vt:lpstr>
      <vt:lpstr>Slide 12</vt:lpstr>
      <vt:lpstr>White-Box Testing</vt:lpstr>
      <vt:lpstr>Why Cover?</vt:lpstr>
    </vt:vector>
  </TitlesOfParts>
  <Company>RSP&amp;A,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lastModifiedBy>support</cp:lastModifiedBy>
  <cp:revision>52</cp:revision>
  <dcterms:created xsi:type="dcterms:W3CDTF">2000-03-07T00:57:40Z</dcterms:created>
  <dcterms:modified xsi:type="dcterms:W3CDTF">2016-01-20T08:12:52Z</dcterms:modified>
</cp:coreProperties>
</file>