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Lst>
  <p:notesMasterIdLst>
    <p:notesMasterId r:id="rId60"/>
  </p:notesMasterIdLst>
  <p:sldIdLst>
    <p:sldId id="356" r:id="rId2"/>
    <p:sldId id="323" r:id="rId3"/>
    <p:sldId id="324" r:id="rId4"/>
    <p:sldId id="361" r:id="rId5"/>
    <p:sldId id="365" r:id="rId6"/>
    <p:sldId id="362" r:id="rId7"/>
    <p:sldId id="366" r:id="rId8"/>
    <p:sldId id="367" r:id="rId9"/>
    <p:sldId id="368" r:id="rId10"/>
    <p:sldId id="437" r:id="rId11"/>
    <p:sldId id="369" r:id="rId12"/>
    <p:sldId id="434" r:id="rId13"/>
    <p:sldId id="363" r:id="rId14"/>
    <p:sldId id="364" r:id="rId15"/>
    <p:sldId id="414" r:id="rId16"/>
    <p:sldId id="413" r:id="rId17"/>
    <p:sldId id="415" r:id="rId18"/>
    <p:sldId id="417" r:id="rId19"/>
    <p:sldId id="418" r:id="rId20"/>
    <p:sldId id="419" r:id="rId21"/>
    <p:sldId id="420" r:id="rId22"/>
    <p:sldId id="421" r:id="rId23"/>
    <p:sldId id="438" r:id="rId24"/>
    <p:sldId id="442" r:id="rId25"/>
    <p:sldId id="435" r:id="rId26"/>
    <p:sldId id="443" r:id="rId27"/>
    <p:sldId id="436" r:id="rId28"/>
    <p:sldId id="446" r:id="rId29"/>
    <p:sldId id="433" r:id="rId30"/>
    <p:sldId id="425" r:id="rId31"/>
    <p:sldId id="376" r:id="rId32"/>
    <p:sldId id="426" r:id="rId33"/>
    <p:sldId id="430" r:id="rId34"/>
    <p:sldId id="427" r:id="rId35"/>
    <p:sldId id="428" r:id="rId36"/>
    <p:sldId id="447" r:id="rId37"/>
    <p:sldId id="441" r:id="rId38"/>
    <p:sldId id="380" r:id="rId39"/>
    <p:sldId id="444" r:id="rId40"/>
    <p:sldId id="445" r:id="rId41"/>
    <p:sldId id="381" r:id="rId42"/>
    <p:sldId id="384" r:id="rId43"/>
    <p:sldId id="385" r:id="rId44"/>
    <p:sldId id="386" r:id="rId45"/>
    <p:sldId id="387" r:id="rId46"/>
    <p:sldId id="388" r:id="rId47"/>
    <p:sldId id="461" r:id="rId48"/>
    <p:sldId id="462" r:id="rId49"/>
    <p:sldId id="456" r:id="rId50"/>
    <p:sldId id="457" r:id="rId51"/>
    <p:sldId id="458" r:id="rId52"/>
    <p:sldId id="459" r:id="rId53"/>
    <p:sldId id="460" r:id="rId54"/>
    <p:sldId id="393" r:id="rId55"/>
    <p:sldId id="394" r:id="rId56"/>
    <p:sldId id="395" r:id="rId57"/>
    <p:sldId id="396" r:id="rId58"/>
    <p:sldId id="309" r:id="rId5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3366CC"/>
    <a:srgbClr val="CC9900"/>
    <a:srgbClr val="996633"/>
    <a:srgbClr val="0000FF"/>
    <a:srgbClr val="66CCFF"/>
    <a:srgbClr val="CC3300"/>
    <a:srgbClr val="00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34" autoAdjust="0"/>
    <p:restoredTop sz="94646" autoAdjust="0"/>
  </p:normalViewPr>
  <p:slideViewPr>
    <p:cSldViewPr>
      <p:cViewPr varScale="1">
        <p:scale>
          <a:sx n="78" d="100"/>
          <a:sy n="78" d="100"/>
        </p:scale>
        <p:origin x="-92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cs typeface="Arial" charset="0"/>
              </a:defRPr>
            </a:lvl1pPr>
          </a:lstStyle>
          <a:p>
            <a:pPr>
              <a:defRPr/>
            </a:pPr>
            <a:endParaRPr lang="en-US"/>
          </a:p>
        </p:txBody>
      </p:sp>
      <p:sp>
        <p:nvSpPr>
          <p:cNvPr id="348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cs typeface="Arial" charset="0"/>
              </a:defRPr>
            </a:lvl1pPr>
          </a:lstStyle>
          <a:p>
            <a:pPr>
              <a:defRPr/>
            </a:pPr>
            <a:endParaRPr lang="en-US"/>
          </a:p>
        </p:txBody>
      </p:sp>
      <p:sp>
        <p:nvSpPr>
          <p:cNvPr id="665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charset="0"/>
                <a:cs typeface="Arial" charset="0"/>
              </a:defRPr>
            </a:lvl1pPr>
          </a:lstStyle>
          <a:p>
            <a:pPr>
              <a:defRPr/>
            </a:pPr>
            <a:endParaRPr lang="en-US"/>
          </a:p>
        </p:txBody>
      </p:sp>
      <p:sp>
        <p:nvSpPr>
          <p:cNvPr id="348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charset="0"/>
              </a:defRPr>
            </a:lvl1pPr>
          </a:lstStyle>
          <a:p>
            <a:pPr>
              <a:defRPr/>
            </a:pPr>
            <a:fld id="{CA049096-5E3B-4E1A-AE2C-C2F617BF9D6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91E8DC46-450A-4D6F-BC71-F65C01E1EB02}" type="slidenum">
              <a:rPr lang="en-US" altLang="en-US"/>
              <a:pPr/>
              <a:t>1</a:t>
            </a:fld>
            <a:endParaRPr lang="en-US" alt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685800" y="4343400"/>
            <a:ext cx="5486400" cy="4114800"/>
          </a:xfrm>
          <a:noFill/>
          <a:ln/>
        </p:spPr>
        <p:txBody>
          <a:bodyPr/>
          <a:lstStyle/>
          <a:p>
            <a:pPr eaLnBrk="1" hangingPunct="1"/>
            <a:endParaRPr lang="sv-SE"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3BC30F36-654C-4B6D-8FB2-737CAD1181DD}" type="slidenum">
              <a:rPr lang="en-US" altLang="en-US"/>
              <a:pPr/>
              <a:t>10</a:t>
            </a:fld>
            <a:endParaRPr lang="en-US" alt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sv-SE"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ED812AF-3A0E-4DE0-A048-D457F1E510FC}" type="slidenum">
              <a:rPr lang="en-US" altLang="en-US"/>
              <a:pPr/>
              <a:t>11</a:t>
            </a:fld>
            <a:endParaRPr lang="en-US" alt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sv-SE"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62F237D6-630B-4ACD-9E12-C1D05AA8578A}" type="slidenum">
              <a:rPr lang="en-US" altLang="en-US"/>
              <a:pPr/>
              <a:t>12</a:t>
            </a:fld>
            <a:endParaRPr lang="en-US" alt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sv-SE"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D3015356-B90F-4305-B73F-94CA98E420EC}" type="slidenum">
              <a:rPr lang="en-US" altLang="en-US"/>
              <a:pPr/>
              <a:t>13</a:t>
            </a:fld>
            <a:endParaRPr lang="en-US" alt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sv-SE"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EEF3B9BF-7E9F-4D04-9B6A-A31FD7BAAB7C}" type="slidenum">
              <a:rPr lang="en-US" altLang="en-US"/>
              <a:pPr/>
              <a:t>14</a:t>
            </a:fld>
            <a:endParaRPr lang="en-US" alt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sv-SE"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endParaRPr lang="en-US" altLang="en-US" smtClean="0"/>
          </a:p>
        </p:txBody>
      </p:sp>
      <p:sp>
        <p:nvSpPr>
          <p:cNvPr id="81924" name="Slide Number Placeholder 3"/>
          <p:cNvSpPr>
            <a:spLocks noGrp="1"/>
          </p:cNvSpPr>
          <p:nvPr>
            <p:ph type="sldNum" sz="quarter" idx="5"/>
          </p:nvPr>
        </p:nvSpPr>
        <p:spPr>
          <a:noFill/>
        </p:spPr>
        <p:txBody>
          <a:bodyPr/>
          <a:lstStyle/>
          <a:p>
            <a:fld id="{89A93F81-2CAE-4643-8593-A920083AB0C9}" type="slidenum">
              <a:rPr lang="en-US" altLang="en-US"/>
              <a:pPr/>
              <a:t>15</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F170F7F8-BFF1-4602-920A-58D09832FB60}" type="slidenum">
              <a:rPr lang="en-US" altLang="en-US"/>
              <a:pPr/>
              <a:t>16</a:t>
            </a:fld>
            <a:endParaRPr lang="en-US" alt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sv-SE"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6BC982AF-3F5C-4263-9FC4-638C29754C29}" type="slidenum">
              <a:rPr lang="en-US" altLang="en-US"/>
              <a:pPr/>
              <a:t>17</a:t>
            </a:fld>
            <a:endParaRPr lang="en-US" alt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sv-SE"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55EB34D7-0B16-41C5-B230-C727CEEF8B7B}" type="slidenum">
              <a:rPr lang="en-US" altLang="en-US"/>
              <a:pPr/>
              <a:t>18</a:t>
            </a:fld>
            <a:endParaRPr lang="en-US" alt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sv-SE"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1603BE9A-8026-4DF5-BBCA-CFBF45FCC8C2}" type="slidenum">
              <a:rPr lang="en-US" altLang="en-US"/>
              <a:pPr/>
              <a:t>19</a:t>
            </a:fld>
            <a:endParaRPr lang="en-US" alt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sv-SE"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37B3417E-43E4-4003-99AB-9B10C25F4D46}" type="slidenum">
              <a:rPr lang="en-US" altLang="en-US"/>
              <a:pPr/>
              <a:t>2</a:t>
            </a:fld>
            <a:endParaRPr lang="en-US" alt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sv-SE"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237567CC-BD52-4987-91F3-2520F985574C}" type="slidenum">
              <a:rPr lang="en-US" altLang="en-US"/>
              <a:pPr/>
              <a:t>20</a:t>
            </a:fld>
            <a:endParaRPr lang="en-US" alt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sv-SE"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9E3163C0-2549-40CA-81E7-71EC9F273299}" type="slidenum">
              <a:rPr lang="en-US" altLang="en-US"/>
              <a:pPr/>
              <a:t>21</a:t>
            </a:fld>
            <a:endParaRPr lang="en-US" alt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sv-SE"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D9D44C03-3D6C-40AD-956D-844F79046EE7}" type="slidenum">
              <a:rPr lang="en-US" altLang="en-US"/>
              <a:pPr/>
              <a:t>22</a:t>
            </a:fld>
            <a:endParaRPr lang="en-US" alt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sv-SE"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52CD018A-53B7-408D-B467-D0CDF68555DF}" type="slidenum">
              <a:rPr lang="en-US" altLang="en-US"/>
              <a:pPr/>
              <a:t>23</a:t>
            </a:fld>
            <a:endParaRPr lang="en-US" alt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sv-SE"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7531D105-9D3E-4088-AB72-E78A38738FD4}" type="slidenum">
              <a:rPr lang="en-US" altLang="en-US"/>
              <a:pPr/>
              <a:t>25</a:t>
            </a:fld>
            <a:endParaRPr lang="en-US" alt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sv-SE"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7531D105-9D3E-4088-AB72-E78A38738FD4}" type="slidenum">
              <a:rPr lang="en-US" altLang="en-US"/>
              <a:pPr/>
              <a:t>26</a:t>
            </a:fld>
            <a:endParaRPr lang="en-US" alt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sv-SE"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EDE32D24-14BC-4EAE-A0B7-4CA959DE0443}" type="slidenum">
              <a:rPr lang="en-US" altLang="en-US"/>
              <a:pPr/>
              <a:t>27</a:t>
            </a:fld>
            <a:endParaRPr lang="en-US" alt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sv-SE"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4DFE7A5-62FD-47B7-AC64-B28DE420375A}" type="slidenum">
              <a:rPr lang="en-US" altLang="en-US"/>
              <a:pPr/>
              <a:t>29</a:t>
            </a:fld>
            <a:endParaRPr lang="en-US" alt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sv-SE"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78563345-7EB6-406C-B281-657E947A9EE0}" type="slidenum">
              <a:rPr lang="en-US" altLang="en-US"/>
              <a:pPr/>
              <a:t>30</a:t>
            </a:fld>
            <a:endParaRPr lang="en-US" alt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sv-SE"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p:spPr>
        <p:txBody>
          <a:bodyPr/>
          <a:lstStyle/>
          <a:p>
            <a:endParaRPr lang="en-US" altLang="en-US" smtClean="0"/>
          </a:p>
        </p:txBody>
      </p:sp>
      <p:sp>
        <p:nvSpPr>
          <p:cNvPr id="95236" name="Slide Number Placeholder 3"/>
          <p:cNvSpPr>
            <a:spLocks noGrp="1"/>
          </p:cNvSpPr>
          <p:nvPr>
            <p:ph type="sldNum" sz="quarter" idx="5"/>
          </p:nvPr>
        </p:nvSpPr>
        <p:spPr>
          <a:noFill/>
        </p:spPr>
        <p:txBody>
          <a:bodyPr/>
          <a:lstStyle/>
          <a:p>
            <a:fld id="{3CD12CC2-6E36-41A5-A7BA-B8208D076B43}" type="slidenum">
              <a:rPr lang="en-US" altLang="en-US"/>
              <a:pPr/>
              <a:t>31</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A852220A-5FAF-4F72-98AA-38F3E7118E2F}" type="slidenum">
              <a:rPr lang="en-US" altLang="en-US"/>
              <a:pPr/>
              <a:t>3</a:t>
            </a:fld>
            <a:endParaRPr lang="en-US" alt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sv-SE"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483AFC53-083B-404C-AD22-DDBABBE2F240}" type="slidenum">
              <a:rPr lang="en-US" altLang="en-US"/>
              <a:pPr/>
              <a:t>32</a:t>
            </a:fld>
            <a:endParaRPr lang="en-US" alt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sv-SE"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BB177566-05EA-48C8-9DB7-580DD07A56EB}" type="slidenum">
              <a:rPr lang="en-US" altLang="en-US"/>
              <a:pPr/>
              <a:t>33</a:t>
            </a:fld>
            <a:endParaRPr lang="en-US" alt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sv-SE"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6109EC57-5C3B-4778-A754-6BA63372896E}" type="slidenum">
              <a:rPr lang="en-US" altLang="en-US"/>
              <a:pPr/>
              <a:t>34</a:t>
            </a:fld>
            <a:endParaRPr lang="en-US" alt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sv-SE"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5F3040F2-E255-4681-B9FF-A5B70BA06863}" type="slidenum">
              <a:rPr lang="en-US" altLang="en-US"/>
              <a:pPr/>
              <a:t>35</a:t>
            </a:fld>
            <a:endParaRPr lang="en-US" alt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sv-SE"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5F3040F2-E255-4681-B9FF-A5B70BA06863}" type="slidenum">
              <a:rPr lang="en-US" altLang="en-US"/>
              <a:pPr/>
              <a:t>36</a:t>
            </a:fld>
            <a:endParaRPr lang="en-US" alt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sv-SE"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D8BFCF58-068C-4157-8395-ECB0B367AC43}" type="slidenum">
              <a:rPr lang="en-US" altLang="en-US"/>
              <a:pPr/>
              <a:t>37</a:t>
            </a:fld>
            <a:endParaRPr lang="en-US" alt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sv-SE"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endParaRPr lang="en-US" altLang="en-US" smtClean="0"/>
          </a:p>
        </p:txBody>
      </p:sp>
      <p:sp>
        <p:nvSpPr>
          <p:cNvPr id="101380" name="Slide Number Placeholder 3"/>
          <p:cNvSpPr>
            <a:spLocks noGrp="1"/>
          </p:cNvSpPr>
          <p:nvPr>
            <p:ph type="sldNum" sz="quarter" idx="5"/>
          </p:nvPr>
        </p:nvSpPr>
        <p:spPr>
          <a:noFill/>
        </p:spPr>
        <p:txBody>
          <a:bodyPr/>
          <a:lstStyle/>
          <a:p>
            <a:fld id="{0C1E42FD-9A61-48DE-801E-CF530103F39F}" type="slidenum">
              <a:rPr lang="en-US" altLang="en-US"/>
              <a:pPr/>
              <a:t>38</a:t>
            </a:fld>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endParaRPr lang="en-US" altLang="en-US" smtClean="0"/>
          </a:p>
        </p:txBody>
      </p:sp>
      <p:sp>
        <p:nvSpPr>
          <p:cNvPr id="101380" name="Slide Number Placeholder 3"/>
          <p:cNvSpPr>
            <a:spLocks noGrp="1"/>
          </p:cNvSpPr>
          <p:nvPr>
            <p:ph type="sldNum" sz="quarter" idx="5"/>
          </p:nvPr>
        </p:nvSpPr>
        <p:spPr>
          <a:noFill/>
        </p:spPr>
        <p:txBody>
          <a:bodyPr/>
          <a:lstStyle/>
          <a:p>
            <a:fld id="{0C1E42FD-9A61-48DE-801E-CF530103F39F}" type="slidenum">
              <a:rPr lang="en-US" altLang="en-US"/>
              <a:pPr/>
              <a:t>39</a:t>
            </a:fld>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endParaRPr lang="en-US" altLang="en-US" smtClean="0"/>
          </a:p>
        </p:txBody>
      </p:sp>
      <p:sp>
        <p:nvSpPr>
          <p:cNvPr id="101380" name="Slide Number Placeholder 3"/>
          <p:cNvSpPr>
            <a:spLocks noGrp="1"/>
          </p:cNvSpPr>
          <p:nvPr>
            <p:ph type="sldNum" sz="quarter" idx="5"/>
          </p:nvPr>
        </p:nvSpPr>
        <p:spPr>
          <a:noFill/>
        </p:spPr>
        <p:txBody>
          <a:bodyPr/>
          <a:lstStyle/>
          <a:p>
            <a:fld id="{0C1E42FD-9A61-48DE-801E-CF530103F39F}" type="slidenum">
              <a:rPr lang="en-US" altLang="en-US"/>
              <a:pPr/>
              <a:t>40</a:t>
            </a:fld>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p:spPr>
        <p:txBody>
          <a:bodyPr/>
          <a:lstStyle/>
          <a:p>
            <a:endParaRPr lang="en-US" altLang="en-US" smtClean="0"/>
          </a:p>
        </p:txBody>
      </p:sp>
      <p:sp>
        <p:nvSpPr>
          <p:cNvPr id="102404" name="Slide Number Placeholder 3"/>
          <p:cNvSpPr>
            <a:spLocks noGrp="1"/>
          </p:cNvSpPr>
          <p:nvPr>
            <p:ph type="sldNum" sz="quarter" idx="5"/>
          </p:nvPr>
        </p:nvSpPr>
        <p:spPr>
          <a:noFill/>
        </p:spPr>
        <p:txBody>
          <a:bodyPr/>
          <a:lstStyle/>
          <a:p>
            <a:fld id="{8539A375-F88C-4445-A56C-720D317CE5CD}" type="slidenum">
              <a:rPr lang="en-US" altLang="en-US"/>
              <a:pPr/>
              <a:t>41</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61DE7E6E-D192-41C4-BFF9-B9F4C62F62DB}" type="slidenum">
              <a:rPr lang="en-US" altLang="en-US"/>
              <a:pPr/>
              <a:t>4</a:t>
            </a:fld>
            <a:endParaRPr lang="en-US" alt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sv-SE"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p:spPr>
        <p:txBody>
          <a:bodyPr/>
          <a:lstStyle/>
          <a:p>
            <a:endParaRPr lang="en-US" altLang="en-US" smtClean="0"/>
          </a:p>
        </p:txBody>
      </p:sp>
      <p:sp>
        <p:nvSpPr>
          <p:cNvPr id="103428" name="Slide Number Placeholder 3"/>
          <p:cNvSpPr>
            <a:spLocks noGrp="1"/>
          </p:cNvSpPr>
          <p:nvPr>
            <p:ph type="sldNum" sz="quarter" idx="5"/>
          </p:nvPr>
        </p:nvSpPr>
        <p:spPr>
          <a:noFill/>
        </p:spPr>
        <p:txBody>
          <a:bodyPr/>
          <a:lstStyle/>
          <a:p>
            <a:fld id="{2285620B-9D94-40FD-89CC-A81A62397613}" type="slidenum">
              <a:rPr lang="en-US" altLang="en-US"/>
              <a:pPr/>
              <a:t>42</a:t>
            </a:fld>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p:spPr>
        <p:txBody>
          <a:bodyPr/>
          <a:lstStyle/>
          <a:p>
            <a:endParaRPr lang="en-US" altLang="en-US" smtClean="0"/>
          </a:p>
        </p:txBody>
      </p:sp>
      <p:sp>
        <p:nvSpPr>
          <p:cNvPr id="104452" name="Slide Number Placeholder 3"/>
          <p:cNvSpPr>
            <a:spLocks noGrp="1"/>
          </p:cNvSpPr>
          <p:nvPr>
            <p:ph type="sldNum" sz="quarter" idx="5"/>
          </p:nvPr>
        </p:nvSpPr>
        <p:spPr>
          <a:noFill/>
        </p:spPr>
        <p:txBody>
          <a:bodyPr/>
          <a:lstStyle/>
          <a:p>
            <a:fld id="{AA66C071-3639-4212-B62D-B6916FEDD98E}" type="slidenum">
              <a:rPr lang="en-US" altLang="en-US"/>
              <a:pPr/>
              <a:t>43</a:t>
            </a:fld>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p:spPr>
        <p:txBody>
          <a:bodyPr/>
          <a:lstStyle/>
          <a:p>
            <a:endParaRPr lang="en-US" altLang="en-US" smtClean="0"/>
          </a:p>
        </p:txBody>
      </p:sp>
      <p:sp>
        <p:nvSpPr>
          <p:cNvPr id="105476" name="Slide Number Placeholder 3"/>
          <p:cNvSpPr>
            <a:spLocks noGrp="1"/>
          </p:cNvSpPr>
          <p:nvPr>
            <p:ph type="sldNum" sz="quarter" idx="5"/>
          </p:nvPr>
        </p:nvSpPr>
        <p:spPr>
          <a:noFill/>
        </p:spPr>
        <p:txBody>
          <a:bodyPr/>
          <a:lstStyle/>
          <a:p>
            <a:fld id="{C8E210B5-E100-4DEF-986E-81F8863037E1}" type="slidenum">
              <a:rPr lang="en-US" altLang="en-US"/>
              <a:pPr/>
              <a:t>44</a:t>
            </a:fld>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p:spPr>
        <p:txBody>
          <a:bodyPr/>
          <a:lstStyle/>
          <a:p>
            <a:endParaRPr lang="en-US" altLang="en-US" smtClean="0"/>
          </a:p>
        </p:txBody>
      </p:sp>
      <p:sp>
        <p:nvSpPr>
          <p:cNvPr id="106500" name="Slide Number Placeholder 3"/>
          <p:cNvSpPr>
            <a:spLocks noGrp="1"/>
          </p:cNvSpPr>
          <p:nvPr>
            <p:ph type="sldNum" sz="quarter" idx="5"/>
          </p:nvPr>
        </p:nvSpPr>
        <p:spPr>
          <a:noFill/>
        </p:spPr>
        <p:txBody>
          <a:bodyPr/>
          <a:lstStyle/>
          <a:p>
            <a:fld id="{F4B49BC0-0EE7-4E6A-A88B-AA122F4DDD72}" type="slidenum">
              <a:rPr lang="en-US" altLang="en-US"/>
              <a:pPr/>
              <a:t>45</a:t>
            </a:fld>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p:spPr>
        <p:txBody>
          <a:bodyPr/>
          <a:lstStyle/>
          <a:p>
            <a:endParaRPr lang="en-US" altLang="en-US" smtClean="0"/>
          </a:p>
        </p:txBody>
      </p:sp>
      <p:sp>
        <p:nvSpPr>
          <p:cNvPr id="107524" name="Slide Number Placeholder 3"/>
          <p:cNvSpPr>
            <a:spLocks noGrp="1"/>
          </p:cNvSpPr>
          <p:nvPr>
            <p:ph type="sldNum" sz="quarter" idx="5"/>
          </p:nvPr>
        </p:nvSpPr>
        <p:spPr>
          <a:noFill/>
        </p:spPr>
        <p:txBody>
          <a:bodyPr/>
          <a:lstStyle/>
          <a:p>
            <a:fld id="{AA602CB6-26FE-459F-B4E0-83B2B7604B7F}" type="slidenum">
              <a:rPr lang="en-US" altLang="en-US"/>
              <a:pPr/>
              <a:t>46</a:t>
            </a:fld>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p:spPr>
        <p:txBody>
          <a:bodyPr/>
          <a:lstStyle/>
          <a:p>
            <a:endParaRPr lang="en-US" altLang="en-US" smtClean="0"/>
          </a:p>
        </p:txBody>
      </p:sp>
      <p:sp>
        <p:nvSpPr>
          <p:cNvPr id="107524" name="Slide Number Placeholder 3"/>
          <p:cNvSpPr>
            <a:spLocks noGrp="1"/>
          </p:cNvSpPr>
          <p:nvPr>
            <p:ph type="sldNum" sz="quarter" idx="5"/>
          </p:nvPr>
        </p:nvSpPr>
        <p:spPr>
          <a:noFill/>
        </p:spPr>
        <p:txBody>
          <a:bodyPr/>
          <a:lstStyle/>
          <a:p>
            <a:fld id="{AA602CB6-26FE-459F-B4E0-83B2B7604B7F}" type="slidenum">
              <a:rPr lang="en-US" altLang="en-US"/>
              <a:pPr/>
              <a:t>47</a:t>
            </a:fld>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p:spPr>
        <p:txBody>
          <a:bodyPr/>
          <a:lstStyle/>
          <a:p>
            <a:endParaRPr lang="en-US" altLang="en-US" smtClean="0"/>
          </a:p>
        </p:txBody>
      </p:sp>
      <p:sp>
        <p:nvSpPr>
          <p:cNvPr id="108548" name="Slide Number Placeholder 3"/>
          <p:cNvSpPr>
            <a:spLocks noGrp="1"/>
          </p:cNvSpPr>
          <p:nvPr>
            <p:ph type="sldNum" sz="quarter" idx="5"/>
          </p:nvPr>
        </p:nvSpPr>
        <p:spPr>
          <a:noFill/>
        </p:spPr>
        <p:txBody>
          <a:bodyPr/>
          <a:lstStyle/>
          <a:p>
            <a:fld id="{C0573CBD-0D90-461B-985E-7CA63985B815}" type="slidenum">
              <a:rPr lang="en-US" altLang="en-US"/>
              <a:pPr/>
              <a:t>48</a:t>
            </a:fld>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54276" name="Slide Number Placeholder 3"/>
          <p:cNvSpPr>
            <a:spLocks noGrp="1"/>
          </p:cNvSpPr>
          <p:nvPr>
            <p:ph type="sldNum" sz="quarter" idx="5"/>
          </p:nvPr>
        </p:nvSpPr>
        <p:spPr>
          <a:noFill/>
        </p:spPr>
        <p:txBody>
          <a:bodyPr/>
          <a:lstStyle/>
          <a:p>
            <a:fld id="{5D6B02B7-C9A7-4886-A787-46506B59FA10}" type="slidenum">
              <a:rPr lang="en-US" smtClean="0">
                <a:latin typeface="Times New Roman" pitchFamily="18" charset="0"/>
              </a:rPr>
              <a:pPr/>
              <a:t>49</a:t>
            </a:fld>
            <a:endParaRPr lang="en-US" smtClean="0">
              <a:latin typeface="Times New Roman"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508B4E8A-C8A2-4ABF-A267-76CD569A5200}" type="slidenum">
              <a:rPr lang="en-US" smtClean="0">
                <a:latin typeface="Times New Roman" pitchFamily="18" charset="0"/>
              </a:rPr>
              <a:pPr/>
              <a:t>51</a:t>
            </a:fld>
            <a:endParaRPr lang="en-US" smtClean="0">
              <a:latin typeface="Times New Roman"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sv-SE" smtClean="0">
              <a:latin typeface="Times New Roman"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56324" name="Slide Number Placeholder 3"/>
          <p:cNvSpPr>
            <a:spLocks noGrp="1"/>
          </p:cNvSpPr>
          <p:nvPr>
            <p:ph type="sldNum" sz="quarter" idx="5"/>
          </p:nvPr>
        </p:nvSpPr>
        <p:spPr>
          <a:noFill/>
        </p:spPr>
        <p:txBody>
          <a:bodyPr/>
          <a:lstStyle/>
          <a:p>
            <a:fld id="{14A0B491-4068-4D00-8047-D2B9B6D9D63D}" type="slidenum">
              <a:rPr lang="en-US" smtClean="0">
                <a:latin typeface="Times New Roman" pitchFamily="18" charset="0"/>
              </a:rPr>
              <a:pPr/>
              <a:t>52</a:t>
            </a:fld>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067138F4-2828-438E-8E13-F6CE2C13573B}" type="slidenum">
              <a:rPr lang="en-US" altLang="en-US"/>
              <a:pPr/>
              <a:t>5</a:t>
            </a:fld>
            <a:endParaRPr lang="en-US" alt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sv-SE"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57348" name="Slide Number Placeholder 3"/>
          <p:cNvSpPr>
            <a:spLocks noGrp="1"/>
          </p:cNvSpPr>
          <p:nvPr>
            <p:ph type="sldNum" sz="quarter" idx="5"/>
          </p:nvPr>
        </p:nvSpPr>
        <p:spPr>
          <a:noFill/>
        </p:spPr>
        <p:txBody>
          <a:bodyPr/>
          <a:lstStyle/>
          <a:p>
            <a:fld id="{0DAF1213-3DAE-4530-A951-2AC677760CE8}" type="slidenum">
              <a:rPr lang="en-US" smtClean="0">
                <a:latin typeface="Times New Roman" pitchFamily="18" charset="0"/>
              </a:rPr>
              <a:pPr/>
              <a:t>53</a:t>
            </a:fld>
            <a:endParaRPr lang="en-US" smtClean="0">
              <a:latin typeface="Times New Roman"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p:spPr>
        <p:txBody>
          <a:bodyPr/>
          <a:lstStyle/>
          <a:p>
            <a:endParaRPr lang="en-US" altLang="en-US" smtClean="0"/>
          </a:p>
        </p:txBody>
      </p:sp>
      <p:sp>
        <p:nvSpPr>
          <p:cNvPr id="112644" name="Slide Number Placeholder 3"/>
          <p:cNvSpPr>
            <a:spLocks noGrp="1"/>
          </p:cNvSpPr>
          <p:nvPr>
            <p:ph type="sldNum" sz="quarter" idx="5"/>
          </p:nvPr>
        </p:nvSpPr>
        <p:spPr>
          <a:noFill/>
        </p:spPr>
        <p:txBody>
          <a:bodyPr/>
          <a:lstStyle/>
          <a:p>
            <a:fld id="{2C4DCF6F-EBAB-4EDD-AFAC-5476ED38F6DF}" type="slidenum">
              <a:rPr lang="en-US" altLang="en-US"/>
              <a:pPr/>
              <a:t>54</a:t>
            </a:fld>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p:spPr>
        <p:txBody>
          <a:bodyPr/>
          <a:lstStyle/>
          <a:p>
            <a:endParaRPr lang="en-US" altLang="en-US" smtClean="0"/>
          </a:p>
        </p:txBody>
      </p:sp>
      <p:sp>
        <p:nvSpPr>
          <p:cNvPr id="113668" name="Slide Number Placeholder 3"/>
          <p:cNvSpPr>
            <a:spLocks noGrp="1"/>
          </p:cNvSpPr>
          <p:nvPr>
            <p:ph type="sldNum" sz="quarter" idx="5"/>
          </p:nvPr>
        </p:nvSpPr>
        <p:spPr>
          <a:noFill/>
        </p:spPr>
        <p:txBody>
          <a:bodyPr/>
          <a:lstStyle/>
          <a:p>
            <a:fld id="{0C557E2A-EAEE-4640-94FB-D4BDA0AD86A2}" type="slidenum">
              <a:rPr lang="en-US" altLang="en-US"/>
              <a:pPr/>
              <a:t>55</a:t>
            </a:fld>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p:spPr>
        <p:txBody>
          <a:bodyPr/>
          <a:lstStyle/>
          <a:p>
            <a:endParaRPr lang="en-US" altLang="en-US" smtClean="0"/>
          </a:p>
        </p:txBody>
      </p:sp>
      <p:sp>
        <p:nvSpPr>
          <p:cNvPr id="114692" name="Slide Number Placeholder 3"/>
          <p:cNvSpPr>
            <a:spLocks noGrp="1"/>
          </p:cNvSpPr>
          <p:nvPr>
            <p:ph type="sldNum" sz="quarter" idx="5"/>
          </p:nvPr>
        </p:nvSpPr>
        <p:spPr>
          <a:noFill/>
        </p:spPr>
        <p:txBody>
          <a:bodyPr/>
          <a:lstStyle/>
          <a:p>
            <a:fld id="{2EFCD8FE-35D5-4D4B-B48C-E1FA9F0AA1D5}" type="slidenum">
              <a:rPr lang="en-US" altLang="en-US"/>
              <a:pPr/>
              <a:t>56</a:t>
            </a:fld>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p:spPr>
        <p:txBody>
          <a:bodyPr/>
          <a:lstStyle/>
          <a:p>
            <a:endParaRPr lang="en-US" altLang="en-US" smtClean="0"/>
          </a:p>
        </p:txBody>
      </p:sp>
      <p:sp>
        <p:nvSpPr>
          <p:cNvPr id="115716" name="Slide Number Placeholder 3"/>
          <p:cNvSpPr>
            <a:spLocks noGrp="1"/>
          </p:cNvSpPr>
          <p:nvPr>
            <p:ph type="sldNum" sz="quarter" idx="5"/>
          </p:nvPr>
        </p:nvSpPr>
        <p:spPr>
          <a:noFill/>
        </p:spPr>
        <p:txBody>
          <a:bodyPr/>
          <a:lstStyle/>
          <a:p>
            <a:fld id="{A287BAC3-FC7B-4622-BAC5-783E779235D5}" type="slidenum">
              <a:rPr lang="en-US" altLang="en-US"/>
              <a:pPr/>
              <a:t>57</a:t>
            </a:fld>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DCD333C6-74D4-415A-B9B8-D8560294DBEC}" type="slidenum">
              <a:rPr lang="en-US" altLang="en-US"/>
              <a:pPr/>
              <a:t>58</a:t>
            </a:fld>
            <a:endParaRPr lang="en-US" alt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sv-SE"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D046FD7F-23A4-4044-94F4-FBA06F4FF3F0}" type="slidenum">
              <a:rPr lang="en-US" altLang="en-US"/>
              <a:pPr/>
              <a:t>6</a:t>
            </a:fld>
            <a:endParaRPr lang="en-US" alt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sv-SE"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D217A519-B7BC-4C14-B0A8-AC9C57AEB1F8}" type="slidenum">
              <a:rPr lang="en-US" altLang="en-US"/>
              <a:pPr/>
              <a:t>7</a:t>
            </a:fld>
            <a:endParaRPr lang="en-US" alt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sv-SE"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0CD7C114-5BA9-4E99-94C8-AAFAC6DBC7F1}" type="slidenum">
              <a:rPr lang="en-US" altLang="en-US"/>
              <a:pPr/>
              <a:t>8</a:t>
            </a:fld>
            <a:endParaRPr lang="en-US" alt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sv-SE"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BFB7C2D-4361-4656-B2AB-9B654380D4BB}" type="slidenum">
              <a:rPr lang="en-US" altLang="en-US"/>
              <a:pPr/>
              <a:t>9</a:t>
            </a:fld>
            <a:endParaRPr lang="en-US" alt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sv-SE"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1000 h 1000"/>
              <a:gd name="T2" fmla="*/ 0 w 1000"/>
              <a:gd name="T3" fmla="*/ 0 h 1000"/>
              <a:gd name="T4" fmla="*/ 10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p:spPr>
        <p:txBody>
          <a:bodyPr/>
          <a:lstStyle/>
          <a:p>
            <a:pPr>
              <a:defRPr/>
            </a:pPr>
            <a:endParaRPr lang="en-US"/>
          </a:p>
        </p:txBody>
      </p:sp>
      <p:sp>
        <p:nvSpPr>
          <p:cNvPr id="230402" name="Rectangle 2"/>
          <p:cNvSpPr>
            <a:spLocks noGrp="1" noChangeArrowheads="1"/>
          </p:cNvSpPr>
          <p:nvPr>
            <p:ph type="ctrTitle"/>
          </p:nvPr>
        </p:nvSpPr>
        <p:spPr>
          <a:xfrm>
            <a:off x="914400" y="1524000"/>
            <a:ext cx="7623175" cy="1752600"/>
          </a:xfrm>
        </p:spPr>
        <p:txBody>
          <a:bodyPr/>
          <a:lstStyle>
            <a:lvl1pPr>
              <a:defRPr sz="5000"/>
            </a:lvl1pPr>
          </a:lstStyle>
          <a:p>
            <a:r>
              <a:rPr lang="sv-SE" altLang="en-US"/>
              <a:t>Click to edit Master title style</a:t>
            </a:r>
          </a:p>
        </p:txBody>
      </p:sp>
      <p:sp>
        <p:nvSpPr>
          <p:cNvPr id="23040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sv-SE"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r>
              <a:rPr lang="en-US"/>
              <a:t>Sept 03, 2012.</a:t>
            </a:r>
            <a:endParaRPr lang="sv-SE"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sv-SE" altLang="en-US"/>
          </a:p>
        </p:txBody>
      </p:sp>
      <p:sp>
        <p:nvSpPr>
          <p:cNvPr id="8" name="Rectangle 6"/>
          <p:cNvSpPr>
            <a:spLocks noGrp="1" noChangeArrowheads="1"/>
          </p:cNvSpPr>
          <p:nvPr>
            <p:ph type="sldNum" sz="quarter" idx="12"/>
          </p:nvPr>
        </p:nvSpPr>
        <p:spPr/>
        <p:txBody>
          <a:bodyPr/>
          <a:lstStyle>
            <a:lvl1pPr>
              <a:defRPr smtClean="0"/>
            </a:lvl1pPr>
          </a:lstStyle>
          <a:p>
            <a:pPr>
              <a:defRPr/>
            </a:pPr>
            <a:fld id="{E74B6E72-D77E-49E0-BEA2-10C741AA5E7B}" type="slidenum">
              <a:rPr lang="sv-SE" altLang="en-US"/>
              <a:pPr>
                <a:defRPr/>
              </a:pPr>
              <a:t>‹#›</a:t>
            </a:fld>
            <a:endParaRPr lang="sv-SE"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6" name="Rectangle 6"/>
          <p:cNvSpPr>
            <a:spLocks noGrp="1" noChangeArrowheads="1"/>
          </p:cNvSpPr>
          <p:nvPr>
            <p:ph type="sldNum" sz="quarter" idx="12"/>
          </p:nvPr>
        </p:nvSpPr>
        <p:spPr>
          <a:ln/>
        </p:spPr>
        <p:txBody>
          <a:bodyPr/>
          <a:lstStyle>
            <a:lvl1pPr>
              <a:defRPr/>
            </a:lvl1pPr>
          </a:lstStyle>
          <a:p>
            <a:pPr>
              <a:defRPr/>
            </a:pPr>
            <a:fld id="{EF4BECFA-7800-4761-8060-F63D82161E5F}" type="slidenum">
              <a:rPr lang="sv-SE" altLang="en-US"/>
              <a:pPr>
                <a:defRPr/>
              </a:pPr>
              <a:t>‹#›</a:t>
            </a:fld>
            <a:endParaRPr lang="sv-SE"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6" name="Rectangle 6"/>
          <p:cNvSpPr>
            <a:spLocks noGrp="1" noChangeArrowheads="1"/>
          </p:cNvSpPr>
          <p:nvPr>
            <p:ph type="sldNum" sz="quarter" idx="12"/>
          </p:nvPr>
        </p:nvSpPr>
        <p:spPr>
          <a:ln/>
        </p:spPr>
        <p:txBody>
          <a:bodyPr/>
          <a:lstStyle>
            <a:lvl1pPr>
              <a:defRPr/>
            </a:lvl1pPr>
          </a:lstStyle>
          <a:p>
            <a:pPr>
              <a:defRPr/>
            </a:pPr>
            <a:fld id="{587C8842-0ED0-4051-9D76-169951C8D6E0}" type="slidenum">
              <a:rPr lang="sv-SE" altLang="en-US"/>
              <a:pPr>
                <a:defRPr/>
              </a:pPr>
              <a:t>‹#›</a:t>
            </a:fld>
            <a:endParaRPr lang="sv-SE"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6" name="Rectangle 6"/>
          <p:cNvSpPr>
            <a:spLocks noGrp="1" noChangeArrowheads="1"/>
          </p:cNvSpPr>
          <p:nvPr>
            <p:ph type="sldNum" sz="quarter" idx="12"/>
          </p:nvPr>
        </p:nvSpPr>
        <p:spPr>
          <a:ln/>
        </p:spPr>
        <p:txBody>
          <a:bodyPr/>
          <a:lstStyle>
            <a:lvl1pPr>
              <a:defRPr/>
            </a:lvl1pPr>
          </a:lstStyle>
          <a:p>
            <a:pPr>
              <a:defRPr/>
            </a:pPr>
            <a:fld id="{C4E9DA09-AFEE-4A4B-8070-BA25AAF87CC2}" type="slidenum">
              <a:rPr lang="sv-SE" altLang="en-US"/>
              <a:pPr>
                <a:defRPr/>
              </a:pPr>
              <a:t>‹#›</a:t>
            </a:fld>
            <a:endParaRPr lang="sv-SE"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6" name="Rectangle 6"/>
          <p:cNvSpPr>
            <a:spLocks noGrp="1" noChangeArrowheads="1"/>
          </p:cNvSpPr>
          <p:nvPr>
            <p:ph type="sldNum" sz="quarter" idx="12"/>
          </p:nvPr>
        </p:nvSpPr>
        <p:spPr>
          <a:ln/>
        </p:spPr>
        <p:txBody>
          <a:bodyPr/>
          <a:lstStyle>
            <a:lvl1pPr>
              <a:defRPr/>
            </a:lvl1pPr>
          </a:lstStyle>
          <a:p>
            <a:pPr>
              <a:defRPr/>
            </a:pPr>
            <a:fld id="{D922CAD4-40EA-4E9D-9756-26491920074D}" type="slidenum">
              <a:rPr lang="sv-SE" altLang="en-US"/>
              <a:pPr>
                <a:defRPr/>
              </a:pPr>
              <a:t>‹#›</a:t>
            </a:fld>
            <a:endParaRPr lang="sv-SE"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6" name="Rectangle 6"/>
          <p:cNvSpPr>
            <a:spLocks noGrp="1" noChangeArrowheads="1"/>
          </p:cNvSpPr>
          <p:nvPr>
            <p:ph type="sldNum" sz="quarter" idx="12"/>
          </p:nvPr>
        </p:nvSpPr>
        <p:spPr>
          <a:ln/>
        </p:spPr>
        <p:txBody>
          <a:bodyPr/>
          <a:lstStyle>
            <a:lvl1pPr>
              <a:defRPr/>
            </a:lvl1pPr>
          </a:lstStyle>
          <a:p>
            <a:pPr>
              <a:defRPr/>
            </a:pPr>
            <a:fld id="{BCF3567A-C762-4432-A406-6F30E4E11DF3}" type="slidenum">
              <a:rPr lang="sv-SE" altLang="en-US"/>
              <a:pPr>
                <a:defRPr/>
              </a:pPr>
              <a:t>‹#›</a:t>
            </a:fld>
            <a:endParaRPr lang="sv-SE"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7" name="Rectangle 6"/>
          <p:cNvSpPr>
            <a:spLocks noGrp="1" noChangeArrowheads="1"/>
          </p:cNvSpPr>
          <p:nvPr>
            <p:ph type="sldNum" sz="quarter" idx="12"/>
          </p:nvPr>
        </p:nvSpPr>
        <p:spPr>
          <a:ln/>
        </p:spPr>
        <p:txBody>
          <a:bodyPr/>
          <a:lstStyle>
            <a:lvl1pPr>
              <a:defRPr/>
            </a:lvl1pPr>
          </a:lstStyle>
          <a:p>
            <a:pPr>
              <a:defRPr/>
            </a:pPr>
            <a:fld id="{4A76D5D0-9FAC-43DB-9CFC-EEA087351E38}" type="slidenum">
              <a:rPr lang="sv-SE" altLang="en-US"/>
              <a:pPr>
                <a:defRPr/>
              </a:pPr>
              <a:t>‹#›</a:t>
            </a:fld>
            <a:endParaRPr lang="sv-SE"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9" name="Rectangle 6"/>
          <p:cNvSpPr>
            <a:spLocks noGrp="1" noChangeArrowheads="1"/>
          </p:cNvSpPr>
          <p:nvPr>
            <p:ph type="sldNum" sz="quarter" idx="12"/>
          </p:nvPr>
        </p:nvSpPr>
        <p:spPr>
          <a:ln/>
        </p:spPr>
        <p:txBody>
          <a:bodyPr/>
          <a:lstStyle>
            <a:lvl1pPr>
              <a:defRPr/>
            </a:lvl1pPr>
          </a:lstStyle>
          <a:p>
            <a:pPr>
              <a:defRPr/>
            </a:pPr>
            <a:fld id="{CC091BDA-76EC-4155-8489-92655D520587}" type="slidenum">
              <a:rPr lang="sv-SE" altLang="en-US"/>
              <a:pPr>
                <a:defRPr/>
              </a:pPr>
              <a:t>‹#›</a:t>
            </a:fld>
            <a:endParaRPr lang="sv-SE"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5" name="Rectangle 6"/>
          <p:cNvSpPr>
            <a:spLocks noGrp="1" noChangeArrowheads="1"/>
          </p:cNvSpPr>
          <p:nvPr>
            <p:ph type="sldNum" sz="quarter" idx="12"/>
          </p:nvPr>
        </p:nvSpPr>
        <p:spPr>
          <a:ln/>
        </p:spPr>
        <p:txBody>
          <a:bodyPr/>
          <a:lstStyle>
            <a:lvl1pPr>
              <a:defRPr/>
            </a:lvl1pPr>
          </a:lstStyle>
          <a:p>
            <a:pPr>
              <a:defRPr/>
            </a:pPr>
            <a:fld id="{3E7D1CAB-336E-4E8A-AE11-6CF789747FEB}" type="slidenum">
              <a:rPr lang="sv-SE" altLang="en-US"/>
              <a:pPr>
                <a:defRPr/>
              </a:pPr>
              <a:t>‹#›</a:t>
            </a:fld>
            <a:endParaRPr lang="sv-SE"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4" name="Rectangle 6"/>
          <p:cNvSpPr>
            <a:spLocks noGrp="1" noChangeArrowheads="1"/>
          </p:cNvSpPr>
          <p:nvPr>
            <p:ph type="sldNum" sz="quarter" idx="12"/>
          </p:nvPr>
        </p:nvSpPr>
        <p:spPr>
          <a:ln/>
        </p:spPr>
        <p:txBody>
          <a:bodyPr/>
          <a:lstStyle>
            <a:lvl1pPr>
              <a:defRPr/>
            </a:lvl1pPr>
          </a:lstStyle>
          <a:p>
            <a:pPr>
              <a:defRPr/>
            </a:pPr>
            <a:fld id="{26D2A358-AE5E-40B1-A5C7-2F05EDCF57E6}" type="slidenum">
              <a:rPr lang="sv-SE" altLang="en-US"/>
              <a:pPr>
                <a:defRPr/>
              </a:pPr>
              <a:t>‹#›</a:t>
            </a:fld>
            <a:endParaRPr lang="sv-SE"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7" name="Rectangle 6"/>
          <p:cNvSpPr>
            <a:spLocks noGrp="1" noChangeArrowheads="1"/>
          </p:cNvSpPr>
          <p:nvPr>
            <p:ph type="sldNum" sz="quarter" idx="12"/>
          </p:nvPr>
        </p:nvSpPr>
        <p:spPr>
          <a:ln/>
        </p:spPr>
        <p:txBody>
          <a:bodyPr/>
          <a:lstStyle>
            <a:lvl1pPr>
              <a:defRPr/>
            </a:lvl1pPr>
          </a:lstStyle>
          <a:p>
            <a:pPr>
              <a:defRPr/>
            </a:pPr>
            <a:fld id="{312B4A7C-42D0-44FD-9C77-4FCB101CA4E1}" type="slidenum">
              <a:rPr lang="sv-SE" altLang="en-US"/>
              <a:pPr>
                <a:defRPr/>
              </a:pPr>
              <a:t>‹#›</a:t>
            </a:fld>
            <a:endParaRPr lang="sv-SE"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7" name="Rectangle 6"/>
          <p:cNvSpPr>
            <a:spLocks noGrp="1" noChangeArrowheads="1"/>
          </p:cNvSpPr>
          <p:nvPr>
            <p:ph type="sldNum" sz="quarter" idx="12"/>
          </p:nvPr>
        </p:nvSpPr>
        <p:spPr>
          <a:ln/>
        </p:spPr>
        <p:txBody>
          <a:bodyPr/>
          <a:lstStyle>
            <a:lvl1pPr>
              <a:defRPr/>
            </a:lvl1pPr>
          </a:lstStyle>
          <a:p>
            <a:pPr>
              <a:defRPr/>
            </a:pPr>
            <a:fld id="{AE8FEF3C-1214-4467-BF16-7DA90640A758}" type="slidenum">
              <a:rPr lang="sv-SE" altLang="en-US"/>
              <a:pPr>
                <a:defRPr/>
              </a:pPr>
              <a:t>‹#›</a:t>
            </a:fld>
            <a:endParaRPr lang="sv-SE"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sv-SE" altLang="en-US" smtClean="0"/>
              <a:t>Click to edit Master title style</a:t>
            </a:r>
          </a:p>
        </p:txBody>
      </p:sp>
      <p:sp>
        <p:nvSpPr>
          <p:cNvPr id="2051"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sv-SE" altLang="en-US" smtClean="0"/>
              <a:t>Click to edit Master text styles</a:t>
            </a:r>
          </a:p>
          <a:p>
            <a:pPr lvl="1"/>
            <a:r>
              <a:rPr lang="sv-SE" altLang="en-US" smtClean="0"/>
              <a:t>Second level</a:t>
            </a:r>
          </a:p>
          <a:p>
            <a:pPr lvl="2"/>
            <a:r>
              <a:rPr lang="sv-SE" altLang="en-US" smtClean="0"/>
              <a:t>Third level</a:t>
            </a:r>
          </a:p>
          <a:p>
            <a:pPr lvl="3"/>
            <a:r>
              <a:rPr lang="sv-SE" altLang="en-US" smtClean="0"/>
              <a:t>Fourth level</a:t>
            </a:r>
          </a:p>
          <a:p>
            <a:pPr lvl="4"/>
            <a:r>
              <a:rPr lang="sv-SE" altLang="en-US" smtClean="0"/>
              <a:t>Fifth level</a:t>
            </a:r>
          </a:p>
        </p:txBody>
      </p:sp>
      <p:sp>
        <p:nvSpPr>
          <p:cNvPr id="229380"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j-lt"/>
                <a:cs typeface="Arial" charset="0"/>
              </a:defRPr>
            </a:lvl1pPr>
          </a:lstStyle>
          <a:p>
            <a:pPr>
              <a:defRPr/>
            </a:pPr>
            <a:r>
              <a:rPr lang="en-US"/>
              <a:t>Sept 03, 2012.</a:t>
            </a:r>
            <a:endParaRPr lang="sv-SE" altLang="en-US"/>
          </a:p>
        </p:txBody>
      </p:sp>
      <p:sp>
        <p:nvSpPr>
          <p:cNvPr id="22938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cs typeface="Arial" charset="0"/>
              </a:defRPr>
            </a:lvl1pPr>
          </a:lstStyle>
          <a:p>
            <a:pPr>
              <a:defRPr/>
            </a:pPr>
            <a:endParaRPr lang="sv-SE" altLang="en-US"/>
          </a:p>
        </p:txBody>
      </p:sp>
      <p:sp>
        <p:nvSpPr>
          <p:cNvPr id="229382"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Garamond" pitchFamily="18" charset="0"/>
              </a:defRPr>
            </a:lvl1pPr>
          </a:lstStyle>
          <a:p>
            <a:pPr>
              <a:defRPr/>
            </a:pPr>
            <a:fld id="{B96BAFEE-3D86-48C3-8E17-3C807CC7DAC9}" type="slidenum">
              <a:rPr lang="sv-SE" altLang="en-US"/>
              <a:pPr>
                <a:defRPr/>
              </a:pPr>
              <a:t>‹#›</a:t>
            </a:fld>
            <a:endParaRPr lang="sv-SE" altLang="en-US"/>
          </a:p>
        </p:txBody>
      </p:sp>
      <p:sp>
        <p:nvSpPr>
          <p:cNvPr id="1031" name="Freeform 7"/>
          <p:cNvSpPr>
            <a:spLocks noChangeArrowheads="1"/>
          </p:cNvSpPr>
          <p:nvPr/>
        </p:nvSpPr>
        <p:spPr bwMode="auto">
          <a:xfrm>
            <a:off x="381000" y="228600"/>
            <a:ext cx="8229600" cy="609600"/>
          </a:xfrm>
          <a:custGeom>
            <a:avLst/>
            <a:gdLst>
              <a:gd name="T0" fmla="*/ 0 w 1000"/>
              <a:gd name="T1" fmla="*/ 1000 h 1000"/>
              <a:gd name="T2" fmla="*/ 0 w 1000"/>
              <a:gd name="T3" fmla="*/ 0 h 1000"/>
              <a:gd name="T4" fmla="*/ 10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833"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cs typeface="Arial" charset="0"/>
        </a:defRPr>
      </a:lvl2pPr>
      <a:lvl3pPr algn="l" rtl="0" eaLnBrk="0" fontAlgn="base" hangingPunct="0">
        <a:spcBef>
          <a:spcPct val="0"/>
        </a:spcBef>
        <a:spcAft>
          <a:spcPct val="0"/>
        </a:spcAft>
        <a:defRPr sz="4200">
          <a:solidFill>
            <a:schemeClr val="tx2"/>
          </a:solidFill>
          <a:latin typeface="Garamond" pitchFamily="18" charset="0"/>
          <a:cs typeface="Arial" charset="0"/>
        </a:defRPr>
      </a:lvl3pPr>
      <a:lvl4pPr algn="l" rtl="0" eaLnBrk="0" fontAlgn="base" hangingPunct="0">
        <a:spcBef>
          <a:spcPct val="0"/>
        </a:spcBef>
        <a:spcAft>
          <a:spcPct val="0"/>
        </a:spcAft>
        <a:defRPr sz="4200">
          <a:solidFill>
            <a:schemeClr val="tx2"/>
          </a:solidFill>
          <a:latin typeface="Garamond" pitchFamily="18" charset="0"/>
          <a:cs typeface="Arial" charset="0"/>
        </a:defRPr>
      </a:lvl4pPr>
      <a:lvl5pPr algn="l" rtl="0" eaLnBrk="0" fontAlgn="base" hangingPunct="0">
        <a:spcBef>
          <a:spcPct val="0"/>
        </a:spcBef>
        <a:spcAft>
          <a:spcPct val="0"/>
        </a:spcAft>
        <a:defRPr sz="4200">
          <a:solidFill>
            <a:schemeClr val="tx2"/>
          </a:solidFill>
          <a:latin typeface="Garamond" pitchFamily="18" charset="0"/>
          <a:cs typeface="Arial" charset="0"/>
        </a:defRPr>
      </a:lvl5pPr>
      <a:lvl6pPr marL="457200" algn="l" rtl="0" fontAlgn="base">
        <a:spcBef>
          <a:spcPct val="0"/>
        </a:spcBef>
        <a:spcAft>
          <a:spcPct val="0"/>
        </a:spcAft>
        <a:defRPr sz="4200">
          <a:solidFill>
            <a:schemeClr val="tx2"/>
          </a:solidFill>
          <a:latin typeface="Garamond" pitchFamily="18" charset="0"/>
          <a:cs typeface="Arial" charset="0"/>
        </a:defRPr>
      </a:lvl6pPr>
      <a:lvl7pPr marL="914400" algn="l" rtl="0" fontAlgn="base">
        <a:spcBef>
          <a:spcPct val="0"/>
        </a:spcBef>
        <a:spcAft>
          <a:spcPct val="0"/>
        </a:spcAft>
        <a:defRPr sz="4200">
          <a:solidFill>
            <a:schemeClr val="tx2"/>
          </a:solidFill>
          <a:latin typeface="Garamond" pitchFamily="18" charset="0"/>
          <a:cs typeface="Arial" charset="0"/>
        </a:defRPr>
      </a:lvl7pPr>
      <a:lvl8pPr marL="1371600" algn="l" rtl="0" fontAlgn="base">
        <a:spcBef>
          <a:spcPct val="0"/>
        </a:spcBef>
        <a:spcAft>
          <a:spcPct val="0"/>
        </a:spcAft>
        <a:defRPr sz="4200">
          <a:solidFill>
            <a:schemeClr val="tx2"/>
          </a:solidFill>
          <a:latin typeface="Garamond" pitchFamily="18" charset="0"/>
          <a:cs typeface="Arial" charset="0"/>
        </a:defRPr>
      </a:lvl8pPr>
      <a:lvl9pPr marL="1828800" algn="l" rtl="0" fontAlgn="base">
        <a:spcBef>
          <a:spcPct val="0"/>
        </a:spcBef>
        <a:spcAft>
          <a:spcPct val="0"/>
        </a:spcAft>
        <a:defRPr sz="4200">
          <a:solidFill>
            <a:schemeClr val="tx2"/>
          </a:solidFill>
          <a:latin typeface="Garamond" pitchFamily="18" charset="0"/>
          <a:cs typeface="Arial"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algn="ctr" eaLnBrk="1" hangingPunct="1"/>
            <a:r>
              <a:rPr lang="en-US" altLang="en-US" sz="3800" dirty="0" smtClean="0"/>
              <a:t>Software Engineering</a:t>
            </a:r>
            <a:br>
              <a:rPr lang="en-US" altLang="en-US" sz="3800" dirty="0" smtClean="0"/>
            </a:br>
            <a:endParaRPr lang="sv-SE" altLang="en-US" sz="2600" dirty="0" smtClean="0"/>
          </a:p>
        </p:txBody>
      </p:sp>
      <p:sp>
        <p:nvSpPr>
          <p:cNvPr id="4099" name="Rectangle 3"/>
          <p:cNvSpPr>
            <a:spLocks noGrp="1" noChangeArrowheads="1"/>
          </p:cNvSpPr>
          <p:nvPr>
            <p:ph type="subTitle" idx="1"/>
          </p:nvPr>
        </p:nvSpPr>
        <p:spPr>
          <a:xfrm>
            <a:off x="1371600" y="4191000"/>
            <a:ext cx="6934200" cy="1752600"/>
          </a:xfrm>
        </p:spPr>
        <p:txBody>
          <a:bodyPr/>
          <a:lstStyle/>
          <a:p>
            <a:pPr algn="ctr" eaLnBrk="1" hangingPunct="1"/>
            <a:r>
              <a:rPr lang="en-US" altLang="en-US" sz="2000" b="1" dirty="0" smtClean="0"/>
              <a:t>Introduction</a:t>
            </a:r>
          </a:p>
          <a:p>
            <a:pPr algn="ctr" eaLnBrk="1" hangingPunct="1"/>
            <a:r>
              <a:rPr lang="en-US" altLang="en-US" sz="2000" dirty="0" err="1" smtClean="0"/>
              <a:t>Kaleem</a:t>
            </a:r>
            <a:r>
              <a:rPr lang="en-US" altLang="en-US" sz="2000" dirty="0" smtClean="0"/>
              <a:t> </a:t>
            </a:r>
            <a:r>
              <a:rPr lang="en-US" altLang="en-US" sz="2000" dirty="0" err="1" smtClean="0"/>
              <a:t>Ullah</a:t>
            </a:r>
            <a:endParaRPr lang="en-US" altLang="en-US" sz="2000" dirty="0" smtClean="0"/>
          </a:p>
          <a:p>
            <a:pPr algn="ctr" eaLnBrk="1" hangingPunct="1"/>
            <a:r>
              <a:rPr lang="en-US" altLang="en-US" sz="2000" dirty="0" smtClean="0"/>
              <a:t>kaleemullah@pucit.edu.pk</a:t>
            </a:r>
          </a:p>
        </p:txBody>
      </p:sp>
      <p:sp>
        <p:nvSpPr>
          <p:cNvPr id="4100" name="Rectangle 4"/>
          <p:cNvSpPr>
            <a:spLocks noChangeArrowheads="1"/>
          </p:cNvSpPr>
          <p:nvPr/>
        </p:nvSpPr>
        <p:spPr bwMode="auto">
          <a:xfrm>
            <a:off x="457200" y="6248400"/>
            <a:ext cx="8229600" cy="533400"/>
          </a:xfrm>
          <a:prstGeom prst="rect">
            <a:avLst/>
          </a:prstGeom>
          <a:solidFill>
            <a:srgbClr val="C0C0C0"/>
          </a:solidFill>
          <a:ln w="9525">
            <a:noFill/>
            <a:miter lim="800000"/>
            <a:headEnd/>
            <a:tailEnd/>
          </a:ln>
        </p:spPr>
        <p:txBody>
          <a:bodyPr wrap="none" anchor="ctr"/>
          <a:lstStyle/>
          <a:p>
            <a:pPr algn="ctr" eaLnBrk="1" hangingPunct="1"/>
            <a:r>
              <a:rPr lang="en-US" altLang="en-US" sz="1400">
                <a:solidFill>
                  <a:schemeClr val="bg1"/>
                </a:solidFill>
              </a:rPr>
              <a:t>Punjab University College of Information Technology</a:t>
            </a:r>
            <a:endParaRPr lang="sv-SE" altLang="en-US" sz="1400">
              <a:solidFill>
                <a:schemeClr val="bg1"/>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p>
            <a:fld id="{10922498-F200-49E5-977F-3DE2D78E8FEE}" type="slidenum">
              <a:rPr lang="sv-SE" altLang="en-US"/>
              <a:pPr/>
              <a:t>10</a:t>
            </a:fld>
            <a:endParaRPr lang="sv-SE" altLang="en-US"/>
          </a:p>
        </p:txBody>
      </p:sp>
      <p:pic>
        <p:nvPicPr>
          <p:cNvPr id="13315" name="Picture 2"/>
          <p:cNvPicPr>
            <a:picLocks noChangeAspect="1" noChangeArrowheads="1"/>
          </p:cNvPicPr>
          <p:nvPr/>
        </p:nvPicPr>
        <p:blipFill>
          <a:blip r:embed="rId3"/>
          <a:srcRect/>
          <a:stretch>
            <a:fillRect/>
          </a:stretch>
        </p:blipFill>
        <p:spPr bwMode="auto">
          <a:xfrm>
            <a:off x="1371600" y="1143000"/>
            <a:ext cx="6854825" cy="4267200"/>
          </a:xfrm>
          <a:prstGeom prst="rect">
            <a:avLst/>
          </a:prstGeom>
          <a:noFill/>
          <a:ln w="9525">
            <a:noFill/>
            <a:miter lim="800000"/>
            <a:headEnd/>
            <a:tailEnd/>
          </a:ln>
        </p:spPr>
      </p:pic>
      <p:sp>
        <p:nvSpPr>
          <p:cNvPr id="13316" name="TextBox 8"/>
          <p:cNvSpPr txBox="1">
            <a:spLocks noChangeArrowheads="1"/>
          </p:cNvSpPr>
          <p:nvPr/>
        </p:nvSpPr>
        <p:spPr bwMode="auto">
          <a:xfrm>
            <a:off x="3124200" y="5410200"/>
            <a:ext cx="3994150" cy="646113"/>
          </a:xfrm>
          <a:prstGeom prst="rect">
            <a:avLst/>
          </a:prstGeom>
          <a:noFill/>
          <a:ln w="9525">
            <a:noFill/>
            <a:miter lim="800000"/>
            <a:headEnd/>
            <a:tailEnd/>
          </a:ln>
        </p:spPr>
        <p:txBody>
          <a:bodyPr wrap="none">
            <a:spAutoFit/>
          </a:bodyPr>
          <a:lstStyle/>
          <a:p>
            <a:pPr eaLnBrk="1" hangingPunct="1"/>
            <a:r>
              <a:rPr lang="en-US" altLang="en-US"/>
              <a:t>Failure curve for software</a:t>
            </a:r>
          </a:p>
          <a:p>
            <a:pPr eaLnBrk="1" hangingPunct="1"/>
            <a:r>
              <a:rPr lang="en-US" altLang="en-US"/>
              <a:t>(every failure indicate error in design)</a:t>
            </a:r>
          </a:p>
        </p:txBody>
      </p:sp>
      <p:sp>
        <p:nvSpPr>
          <p:cNvPr id="11" name="Rectangle 2"/>
          <p:cNvSpPr txBox="1">
            <a:spLocks noChangeArrowheads="1"/>
          </p:cNvSpPr>
          <p:nvPr/>
        </p:nvSpPr>
        <p:spPr bwMode="auto">
          <a:xfrm>
            <a:off x="457200" y="228600"/>
            <a:ext cx="8229600" cy="1139825"/>
          </a:xfrm>
          <a:prstGeom prst="rect">
            <a:avLst/>
          </a:prstGeom>
          <a:noFill/>
          <a:ln w="9525">
            <a:noFill/>
            <a:miter lim="800000"/>
            <a:headEnd/>
            <a:tailEnd/>
          </a:ln>
        </p:spPr>
        <p:txBody>
          <a:bodyPr/>
          <a:lstStyle/>
          <a:p>
            <a:pPr eaLnBrk="1" hangingPunct="1">
              <a:defRPr/>
            </a:pPr>
            <a:r>
              <a:rPr lang="en-US" sz="4000" kern="0" dirty="0">
                <a:solidFill>
                  <a:schemeClr val="tx2"/>
                </a:solidFill>
                <a:latin typeface="+mj-lt"/>
                <a:ea typeface="+mj-ea"/>
                <a:cs typeface="+mj-cs"/>
              </a:rPr>
              <a:t>S/W characteristics different from H/W</a:t>
            </a:r>
            <a:endParaRPr lang="sv-SE" sz="4000" kern="0"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p>
            <a:fld id="{2BB60FA1-5B1D-4A15-9212-3FA17FEF315F}" type="slidenum">
              <a:rPr lang="sv-SE" altLang="en-US"/>
              <a:pPr/>
              <a:t>11</a:t>
            </a:fld>
            <a:endParaRPr lang="sv-SE" altLang="en-US"/>
          </a:p>
        </p:txBody>
      </p:sp>
      <p:sp>
        <p:nvSpPr>
          <p:cNvPr id="7" name="Rectangle 3"/>
          <p:cNvSpPr txBox="1">
            <a:spLocks noChangeArrowheads="1"/>
          </p:cNvSpPr>
          <p:nvPr/>
        </p:nvSpPr>
        <p:spPr bwMode="auto">
          <a:xfrm>
            <a:off x="609600" y="1600200"/>
            <a:ext cx="7924800" cy="4419600"/>
          </a:xfrm>
          <a:prstGeom prst="rect">
            <a:avLst/>
          </a:prstGeom>
          <a:noFill/>
          <a:ln w="9525">
            <a:noFill/>
            <a:miter lim="800000"/>
            <a:headEnd/>
            <a:tailEnd/>
          </a:ln>
          <a:effectLst/>
        </p:spPr>
        <p:txBody>
          <a:bodyPr/>
          <a:lstStyle/>
          <a:p>
            <a:pPr marL="800100" lvl="1" indent="-342900" eaLnBrk="1" hangingPunct="1">
              <a:spcBef>
                <a:spcPct val="20000"/>
              </a:spcBef>
              <a:buClr>
                <a:schemeClr val="accent1"/>
              </a:buClr>
              <a:buSzPct val="65000"/>
              <a:buFont typeface="Wingdings" pitchFamily="2" charset="2"/>
              <a:buChar char="n"/>
              <a:defRPr/>
            </a:pPr>
            <a:r>
              <a:rPr lang="en-GB" sz="2400" kern="0" dirty="0">
                <a:solidFill>
                  <a:schemeClr val="accent3">
                    <a:lumMod val="75000"/>
                  </a:schemeClr>
                </a:solidFill>
                <a:latin typeface="+mn-lt"/>
                <a:cs typeface="+mn-cs"/>
              </a:rPr>
              <a:t>Software is developed or engineered (Not manufactured)</a:t>
            </a:r>
          </a:p>
          <a:p>
            <a:pPr marL="800100" lvl="1" indent="-342900" eaLnBrk="1" hangingPunct="1">
              <a:spcBef>
                <a:spcPct val="20000"/>
              </a:spcBef>
              <a:buClr>
                <a:schemeClr val="accent1"/>
              </a:buClr>
              <a:buSzPct val="65000"/>
              <a:buFont typeface="Wingdings" pitchFamily="2" charset="2"/>
              <a:buChar char="n"/>
              <a:defRPr/>
            </a:pPr>
            <a:r>
              <a:rPr lang="en-GB" sz="2400" kern="0" dirty="0">
                <a:solidFill>
                  <a:schemeClr val="accent3">
                    <a:lumMod val="75000"/>
                  </a:schemeClr>
                </a:solidFill>
                <a:latin typeface="+mn-lt"/>
                <a:cs typeface="+mn-cs"/>
              </a:rPr>
              <a:t>Software does not wear out</a:t>
            </a:r>
          </a:p>
          <a:p>
            <a:pPr marL="800100" lvl="1" indent="-342900" eaLnBrk="1" hangingPunct="1">
              <a:spcBef>
                <a:spcPct val="20000"/>
              </a:spcBef>
              <a:buClr>
                <a:schemeClr val="accent1"/>
              </a:buClr>
              <a:buSzPct val="65000"/>
              <a:buFont typeface="Wingdings" pitchFamily="2" charset="2"/>
              <a:buChar char="n"/>
              <a:defRPr/>
            </a:pPr>
            <a:r>
              <a:rPr lang="en-GB" sz="2400" kern="0" dirty="0">
                <a:latin typeface="+mn-lt"/>
                <a:cs typeface="+mn-cs"/>
              </a:rPr>
              <a:t>Industry is moving towards component-based construction most software continues to be custom built</a:t>
            </a:r>
          </a:p>
          <a:p>
            <a:pPr marL="1257300" lvl="2" indent="-342900" eaLnBrk="1" hangingPunct="1">
              <a:spcBef>
                <a:spcPct val="20000"/>
              </a:spcBef>
              <a:buClr>
                <a:schemeClr val="accent1"/>
              </a:buClr>
              <a:buSzPct val="65000"/>
              <a:buFont typeface="Wingdings" pitchFamily="2" charset="2"/>
              <a:buChar char="n"/>
              <a:defRPr/>
            </a:pPr>
            <a:r>
              <a:rPr lang="en-GB" sz="2000" kern="0" dirty="0">
                <a:latin typeface="+mn-lt"/>
                <a:cs typeface="+mn-cs"/>
              </a:rPr>
              <a:t>Computer hardware components </a:t>
            </a:r>
            <a:r>
              <a:rPr lang="en-GB" sz="2000" kern="0" dirty="0" smtClean="0">
                <a:latin typeface="+mn-lt"/>
                <a:cs typeface="+mn-cs"/>
              </a:rPr>
              <a:t>(I.C, chips)</a:t>
            </a:r>
            <a:endParaRPr lang="en-GB" sz="2000" kern="0" dirty="0">
              <a:latin typeface="+mn-lt"/>
              <a:cs typeface="+mn-cs"/>
            </a:endParaRPr>
          </a:p>
          <a:p>
            <a:pPr marL="1257300" lvl="2" indent="-342900" eaLnBrk="1" hangingPunct="1">
              <a:spcBef>
                <a:spcPct val="20000"/>
              </a:spcBef>
              <a:buClr>
                <a:schemeClr val="accent1"/>
              </a:buClr>
              <a:buSzPct val="65000"/>
              <a:buFont typeface="Wingdings" pitchFamily="2" charset="2"/>
              <a:buChar char="n"/>
              <a:defRPr/>
            </a:pPr>
            <a:r>
              <a:rPr lang="en-GB" sz="2000" kern="0" dirty="0">
                <a:latin typeface="+mn-lt"/>
                <a:cs typeface="+mn-cs"/>
              </a:rPr>
              <a:t>In hardware world components reuse is natural part</a:t>
            </a:r>
          </a:p>
          <a:p>
            <a:pPr marL="800100" lvl="1" indent="-342900" eaLnBrk="1" hangingPunct="1">
              <a:spcBef>
                <a:spcPct val="20000"/>
              </a:spcBef>
              <a:buClr>
                <a:schemeClr val="accent1"/>
              </a:buClr>
              <a:buSzPct val="65000"/>
              <a:buFont typeface="Wingdings" pitchFamily="2" charset="2"/>
              <a:buChar char="n"/>
              <a:defRPr/>
            </a:pPr>
            <a:endParaRPr lang="en-GB" sz="2400" kern="0" dirty="0">
              <a:latin typeface="+mn-lt"/>
              <a:cs typeface="+mn-cs"/>
            </a:endParaRPr>
          </a:p>
        </p:txBody>
      </p:sp>
      <p:sp>
        <p:nvSpPr>
          <p:cNvPr id="8" name="Rectangle 2"/>
          <p:cNvSpPr txBox="1">
            <a:spLocks noChangeArrowheads="1"/>
          </p:cNvSpPr>
          <p:nvPr/>
        </p:nvSpPr>
        <p:spPr bwMode="auto">
          <a:xfrm>
            <a:off x="457200" y="304800"/>
            <a:ext cx="8229600" cy="1139825"/>
          </a:xfrm>
          <a:prstGeom prst="rect">
            <a:avLst/>
          </a:prstGeom>
          <a:noFill/>
          <a:ln w="9525">
            <a:noFill/>
            <a:miter lim="800000"/>
            <a:headEnd/>
            <a:tailEnd/>
          </a:ln>
        </p:spPr>
        <p:txBody>
          <a:bodyPr/>
          <a:lstStyle/>
          <a:p>
            <a:pPr eaLnBrk="1" hangingPunct="1">
              <a:defRPr/>
            </a:pPr>
            <a:r>
              <a:rPr lang="en-US" sz="4000" kern="0">
                <a:solidFill>
                  <a:schemeClr val="tx2"/>
                </a:solidFill>
                <a:latin typeface="+mj-lt"/>
                <a:ea typeface="+mj-ea"/>
                <a:cs typeface="+mj-cs"/>
              </a:rPr>
              <a:t>S/W characteristics different from H/W</a:t>
            </a:r>
            <a:endParaRPr lang="sv-SE" sz="4000" kern="0"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919FFD9B-67A7-4CC5-8D68-6D4829F6744F}" type="slidenum">
              <a:rPr lang="sv-SE" altLang="en-US"/>
              <a:pPr/>
              <a:t>12</a:t>
            </a:fld>
            <a:endParaRPr lang="sv-SE" altLang="en-US"/>
          </a:p>
        </p:txBody>
      </p:sp>
      <p:sp>
        <p:nvSpPr>
          <p:cNvPr id="15363" name="Rectangle 2"/>
          <p:cNvSpPr>
            <a:spLocks noGrp="1" noChangeArrowheads="1"/>
          </p:cNvSpPr>
          <p:nvPr>
            <p:ph type="title"/>
          </p:nvPr>
        </p:nvSpPr>
        <p:spPr/>
        <p:txBody>
          <a:bodyPr/>
          <a:lstStyle/>
          <a:p>
            <a:pPr eaLnBrk="1" hangingPunct="1"/>
            <a:r>
              <a:rPr lang="en-US" altLang="en-US" smtClean="0"/>
              <a:t>Software Engineering Defined</a:t>
            </a:r>
            <a:endParaRPr lang="sv-SE" altLang="en-US" smtClean="0"/>
          </a:p>
        </p:txBody>
      </p:sp>
      <p:sp>
        <p:nvSpPr>
          <p:cNvPr id="6" name="Rectangle 3"/>
          <p:cNvSpPr txBox="1">
            <a:spLocks noChangeArrowheads="1"/>
          </p:cNvSpPr>
          <p:nvPr/>
        </p:nvSpPr>
        <p:spPr bwMode="auto">
          <a:xfrm>
            <a:off x="533400" y="1524000"/>
            <a:ext cx="8229600" cy="4114800"/>
          </a:xfrm>
          <a:prstGeom prst="rect">
            <a:avLst/>
          </a:prstGeom>
          <a:noFill/>
          <a:ln w="9525">
            <a:noFill/>
            <a:miter lim="800000"/>
            <a:headEnd/>
            <a:tailEnd/>
          </a:ln>
          <a:effectLst/>
        </p:spPr>
        <p:txBody>
          <a:bodyPr/>
          <a:lstStyle/>
          <a:p>
            <a:pPr marL="342900" indent="-342900" algn="just" eaLnBrk="1" hangingPunct="1">
              <a:spcBef>
                <a:spcPct val="20000"/>
              </a:spcBef>
              <a:buClr>
                <a:schemeClr val="accent1"/>
              </a:buClr>
              <a:buSzPct val="65000"/>
              <a:buFont typeface="Wingdings" pitchFamily="2" charset="2"/>
              <a:buChar char="n"/>
              <a:defRPr/>
            </a:pPr>
            <a:r>
              <a:rPr lang="en-US" sz="2800" kern="0" dirty="0"/>
              <a:t>IEEE </a:t>
            </a:r>
            <a:r>
              <a:rPr lang="en-US" sz="2800" kern="0"/>
              <a:t>[IEEE93</a:t>
            </a:r>
            <a:r>
              <a:rPr lang="en-US" sz="2800" kern="0" dirty="0"/>
              <a:t>]:	Software Engineering: </a:t>
            </a:r>
          </a:p>
          <a:p>
            <a:pPr marL="800100" lvl="1" indent="-342900" algn="just" eaLnBrk="1" hangingPunct="1">
              <a:spcBef>
                <a:spcPct val="20000"/>
              </a:spcBef>
              <a:buClr>
                <a:schemeClr val="accent1"/>
              </a:buClr>
              <a:buSzPct val="65000"/>
              <a:buFont typeface="Wingdings" pitchFamily="2" charset="2"/>
              <a:buChar char="n"/>
              <a:defRPr/>
            </a:pPr>
            <a:r>
              <a:rPr lang="en-US" sz="2400" kern="0" dirty="0"/>
              <a:t>(1) The application of systematic, disciplined, quantifiable approach to the development, operation, and maintenance of  software; that is, the application of engineering to software </a:t>
            </a:r>
          </a:p>
          <a:p>
            <a:pPr marL="800100" lvl="1" indent="-342900" eaLnBrk="1" hangingPunct="1">
              <a:spcBef>
                <a:spcPct val="20000"/>
              </a:spcBef>
              <a:buClr>
                <a:schemeClr val="accent1"/>
              </a:buClr>
              <a:buSzPct val="65000"/>
              <a:buFont typeface="Wingdings" pitchFamily="2" charset="2"/>
              <a:buChar char="n"/>
              <a:defRPr/>
            </a:pPr>
            <a:r>
              <a:rPr lang="en-US" sz="2400" kern="0" dirty="0"/>
              <a:t>(2) The study of approaches as in (1) for </a:t>
            </a:r>
            <a:r>
              <a:rPr lang="en-US" sz="2400" u="sng" kern="0" dirty="0"/>
              <a:t>all types of </a:t>
            </a:r>
            <a:r>
              <a:rPr lang="en-US" sz="2400" u="sng" kern="0" dirty="0" err="1"/>
              <a:t>softwares</a:t>
            </a:r>
            <a:endParaRPr lang="en-US" sz="2400" u="sng" kern="0" dirty="0"/>
          </a:p>
          <a:p>
            <a:pPr marL="342900" indent="-342900" eaLnBrk="1" hangingPunct="1">
              <a:spcBef>
                <a:spcPct val="20000"/>
              </a:spcBef>
              <a:buClr>
                <a:schemeClr val="accent1"/>
              </a:buClr>
              <a:buSzPct val="65000"/>
              <a:buFont typeface="Wingdings" pitchFamily="2" charset="2"/>
              <a:buChar char="n"/>
              <a:defRPr/>
            </a:pPr>
            <a:endParaRPr lang="en-GB" sz="2800" kern="0" dirty="0">
              <a:latin typeface="+mn-lt"/>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p>
            <a:fld id="{5959954B-A65D-460E-A76B-A4CCA80AC97C}" type="slidenum">
              <a:rPr lang="sv-SE" altLang="en-US"/>
              <a:pPr/>
              <a:t>13</a:t>
            </a:fld>
            <a:endParaRPr lang="sv-SE" altLang="en-US"/>
          </a:p>
        </p:txBody>
      </p:sp>
      <p:sp>
        <p:nvSpPr>
          <p:cNvPr id="16387" name="Rectangle 2"/>
          <p:cNvSpPr>
            <a:spLocks noGrp="1" noChangeArrowheads="1"/>
          </p:cNvSpPr>
          <p:nvPr>
            <p:ph type="title"/>
          </p:nvPr>
        </p:nvSpPr>
        <p:spPr/>
        <p:txBody>
          <a:bodyPr/>
          <a:lstStyle/>
          <a:p>
            <a:pPr eaLnBrk="1" hangingPunct="1"/>
            <a:r>
              <a:rPr lang="en-US" altLang="en-US" smtClean="0"/>
              <a:t>Software Application Domains</a:t>
            </a:r>
            <a:endParaRPr lang="sv-SE" altLang="en-US" smtClean="0"/>
          </a:p>
        </p:txBody>
      </p:sp>
      <p:sp>
        <p:nvSpPr>
          <p:cNvPr id="7" name="Rectangle 3"/>
          <p:cNvSpPr txBox="1">
            <a:spLocks noChangeArrowheads="1"/>
          </p:cNvSpPr>
          <p:nvPr/>
        </p:nvSpPr>
        <p:spPr bwMode="auto">
          <a:xfrm>
            <a:off x="609600" y="1371600"/>
            <a:ext cx="7924800" cy="4419600"/>
          </a:xfrm>
          <a:prstGeom prst="rect">
            <a:avLst/>
          </a:prstGeom>
          <a:noFill/>
          <a:ln w="9525">
            <a:noFill/>
            <a:miter lim="800000"/>
            <a:headEnd/>
            <a:tailEnd/>
          </a:ln>
          <a:effectLst/>
        </p:spPr>
        <p:txBody>
          <a:bodyPr/>
          <a:lstStyle/>
          <a:p>
            <a:pPr marL="342900" indent="-342900" eaLnBrk="1" hangingPunct="1">
              <a:spcBef>
                <a:spcPct val="20000"/>
              </a:spcBef>
              <a:buClr>
                <a:schemeClr val="accent1"/>
              </a:buClr>
              <a:buSzPct val="65000"/>
              <a:buFont typeface="Wingdings" pitchFamily="2" charset="2"/>
              <a:buChar char="n"/>
              <a:defRPr/>
            </a:pPr>
            <a:r>
              <a:rPr lang="en-GB" sz="2800" kern="0" dirty="0">
                <a:latin typeface="+mn-lt"/>
                <a:cs typeface="+mn-cs"/>
              </a:rPr>
              <a:t>System software (Service other programs like compilers, operating system) </a:t>
            </a:r>
          </a:p>
          <a:p>
            <a:pPr marL="800100" lvl="1" indent="-342900" eaLnBrk="1" hangingPunct="1">
              <a:spcBef>
                <a:spcPct val="20000"/>
              </a:spcBef>
              <a:buClr>
                <a:schemeClr val="accent1"/>
              </a:buClr>
              <a:buSzPct val="65000"/>
              <a:buFont typeface="Wingdings" pitchFamily="2" charset="2"/>
              <a:buChar char="n"/>
              <a:defRPr/>
            </a:pPr>
            <a:r>
              <a:rPr lang="en-GB" sz="2400" kern="0" dirty="0">
                <a:latin typeface="+mn-lt"/>
                <a:cs typeface="+mn-cs"/>
              </a:rPr>
              <a:t>heavy interaction with hardware</a:t>
            </a:r>
          </a:p>
          <a:p>
            <a:pPr marL="342900" indent="-342900" eaLnBrk="1" hangingPunct="1">
              <a:spcBef>
                <a:spcPct val="20000"/>
              </a:spcBef>
              <a:buClr>
                <a:schemeClr val="accent1"/>
              </a:buClr>
              <a:buSzPct val="65000"/>
              <a:buFont typeface="Wingdings" pitchFamily="2" charset="2"/>
              <a:buChar char="n"/>
              <a:defRPr/>
            </a:pPr>
            <a:r>
              <a:rPr lang="en-GB" sz="2800" kern="0" dirty="0">
                <a:latin typeface="+mn-lt"/>
                <a:cs typeface="+mn-cs"/>
              </a:rPr>
              <a:t>Application Software</a:t>
            </a:r>
          </a:p>
          <a:p>
            <a:pPr marL="800100" lvl="1" indent="-342900" eaLnBrk="1" hangingPunct="1">
              <a:spcBef>
                <a:spcPct val="20000"/>
              </a:spcBef>
              <a:buClr>
                <a:schemeClr val="accent1"/>
              </a:buClr>
              <a:buSzPct val="65000"/>
              <a:buFont typeface="Wingdings" pitchFamily="2" charset="2"/>
              <a:buChar char="n"/>
              <a:defRPr/>
            </a:pPr>
            <a:r>
              <a:rPr lang="en-GB" sz="2400" kern="0" dirty="0">
                <a:latin typeface="+mn-lt"/>
                <a:cs typeface="+mn-cs"/>
              </a:rPr>
              <a:t>Stand alone programs to solve specific business needs (point of sale)</a:t>
            </a:r>
          </a:p>
          <a:p>
            <a:pPr marL="342900" indent="-342900" eaLnBrk="1" hangingPunct="1">
              <a:spcBef>
                <a:spcPct val="20000"/>
              </a:spcBef>
              <a:buClr>
                <a:schemeClr val="accent1"/>
              </a:buClr>
              <a:buSzPct val="65000"/>
              <a:buFont typeface="Wingdings" pitchFamily="2" charset="2"/>
              <a:buChar char="n"/>
              <a:defRPr/>
            </a:pPr>
            <a:r>
              <a:rPr lang="en-GB" sz="2800" kern="0" dirty="0">
                <a:latin typeface="+mn-lt"/>
                <a:cs typeface="+mn-cs"/>
              </a:rPr>
              <a:t>Engineering/scientific applications</a:t>
            </a:r>
          </a:p>
          <a:p>
            <a:pPr marL="800100" lvl="1" indent="-342900" eaLnBrk="1" hangingPunct="1">
              <a:spcBef>
                <a:spcPct val="20000"/>
              </a:spcBef>
              <a:buClr>
                <a:schemeClr val="accent1"/>
              </a:buClr>
              <a:buSzPct val="65000"/>
              <a:buFont typeface="Wingdings" pitchFamily="2" charset="2"/>
              <a:buChar char="n"/>
              <a:defRPr/>
            </a:pPr>
            <a:r>
              <a:rPr lang="en-GB" sz="2400" kern="0" dirty="0">
                <a:latin typeface="+mn-lt"/>
                <a:cs typeface="+mn-cs"/>
              </a:rPr>
              <a:t>Astronomy, molecular biology</a:t>
            </a:r>
          </a:p>
          <a:p>
            <a:pPr marL="342900" indent="-342900" eaLnBrk="1" hangingPunct="1">
              <a:spcBef>
                <a:spcPct val="20000"/>
              </a:spcBef>
              <a:buClr>
                <a:schemeClr val="accent1"/>
              </a:buClr>
              <a:buSzPct val="65000"/>
              <a:buFont typeface="Wingdings" pitchFamily="2" charset="2"/>
              <a:buChar char="n"/>
              <a:defRPr/>
            </a:pPr>
            <a:r>
              <a:rPr lang="en-GB" sz="2800" kern="0" dirty="0">
                <a:latin typeface="+mn-lt"/>
                <a:cs typeface="+mn-cs"/>
              </a:rPr>
              <a:t>Embedded </a:t>
            </a:r>
            <a:r>
              <a:rPr lang="en-GB" sz="2800" kern="0" dirty="0" smtClean="0">
                <a:latin typeface="+mn-lt"/>
                <a:cs typeface="+mn-cs"/>
              </a:rPr>
              <a:t>software (keypad control for microwave oven)</a:t>
            </a:r>
            <a:endParaRPr lang="en-GB" sz="2800" kern="0" dirty="0">
              <a:latin typeface="+mn-lt"/>
              <a:cs typeface="+mn-cs"/>
            </a:endParaRPr>
          </a:p>
          <a:p>
            <a:pPr marL="342900" indent="-342900" eaLnBrk="1" hangingPunct="1">
              <a:spcBef>
                <a:spcPct val="20000"/>
              </a:spcBef>
              <a:buClr>
                <a:schemeClr val="accent1"/>
              </a:buClr>
              <a:buSzPct val="65000"/>
              <a:buFont typeface="Wingdings" pitchFamily="2" charset="2"/>
              <a:buChar char="n"/>
              <a:defRPr/>
            </a:pPr>
            <a:r>
              <a:rPr lang="en-GB" sz="2800" kern="0" dirty="0">
                <a:latin typeface="+mn-lt"/>
                <a:cs typeface="+mn-cs"/>
              </a:rPr>
              <a:t>Web apps</a:t>
            </a:r>
          </a:p>
          <a:p>
            <a:pPr marL="342900" indent="-342900" eaLnBrk="1" hangingPunct="1">
              <a:spcBef>
                <a:spcPct val="20000"/>
              </a:spcBef>
              <a:buClr>
                <a:schemeClr val="accent1"/>
              </a:buClr>
              <a:buSzPct val="65000"/>
              <a:buFont typeface="Wingdings" pitchFamily="2" charset="2"/>
              <a:buChar char="n"/>
              <a:defRPr/>
            </a:pPr>
            <a:endParaRPr lang="en-GB" sz="2800" kern="0" dirty="0">
              <a:latin typeface="+mn-lt"/>
              <a:cs typeface="+mn-cs"/>
            </a:endParaRPr>
          </a:p>
          <a:p>
            <a:pPr marL="342900" indent="-342900" eaLnBrk="1" hangingPunct="1">
              <a:spcBef>
                <a:spcPct val="20000"/>
              </a:spcBef>
              <a:buClr>
                <a:schemeClr val="accent1"/>
              </a:buClr>
              <a:buSzPct val="65000"/>
              <a:buFont typeface="Wingdings" pitchFamily="2" charset="2"/>
              <a:buChar char="n"/>
              <a:defRPr/>
            </a:pPr>
            <a:endParaRPr lang="en-GB" sz="2800" kern="0" dirty="0">
              <a:latin typeface="+mn-lt"/>
              <a:cs typeface="+mn-cs"/>
            </a:endParaRPr>
          </a:p>
          <a:p>
            <a:pPr marL="342900" indent="-342900" eaLnBrk="1" hangingPunct="1">
              <a:spcBef>
                <a:spcPct val="20000"/>
              </a:spcBef>
              <a:buClr>
                <a:schemeClr val="accent1"/>
              </a:buClr>
              <a:buSzPct val="65000"/>
              <a:buFont typeface="Wingdings" pitchFamily="2" charset="2"/>
              <a:buNone/>
              <a:defRPr/>
            </a:pPr>
            <a:endParaRPr lang="en-US" sz="2800" kern="0" dirty="0">
              <a:latin typeface="+mn-lt"/>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6250EEE1-7F32-4B24-901D-64D4288CD6C1}" type="slidenum">
              <a:rPr lang="sv-SE" altLang="en-US"/>
              <a:pPr/>
              <a:t>14</a:t>
            </a:fld>
            <a:endParaRPr lang="sv-SE" altLang="en-US"/>
          </a:p>
        </p:txBody>
      </p:sp>
      <p:sp>
        <p:nvSpPr>
          <p:cNvPr id="17411" name="Rectangle 2"/>
          <p:cNvSpPr>
            <a:spLocks noGrp="1" noChangeArrowheads="1"/>
          </p:cNvSpPr>
          <p:nvPr>
            <p:ph type="title"/>
          </p:nvPr>
        </p:nvSpPr>
        <p:spPr/>
        <p:txBody>
          <a:bodyPr/>
          <a:lstStyle/>
          <a:p>
            <a:pPr eaLnBrk="1" hangingPunct="1"/>
            <a:r>
              <a:rPr lang="en-US" altLang="en-US" smtClean="0"/>
              <a:t>Legacy Software</a:t>
            </a:r>
            <a:endParaRPr lang="sv-SE" altLang="en-US" smtClean="0"/>
          </a:p>
        </p:txBody>
      </p:sp>
      <p:sp>
        <p:nvSpPr>
          <p:cNvPr id="6" name="Rectangle 3"/>
          <p:cNvSpPr txBox="1">
            <a:spLocks noChangeArrowheads="1"/>
          </p:cNvSpPr>
          <p:nvPr/>
        </p:nvSpPr>
        <p:spPr bwMode="auto">
          <a:xfrm>
            <a:off x="533400" y="1524000"/>
            <a:ext cx="8229600" cy="4114800"/>
          </a:xfrm>
          <a:prstGeom prst="rect">
            <a:avLst/>
          </a:prstGeom>
          <a:noFill/>
          <a:ln w="9525">
            <a:noFill/>
            <a:miter lim="800000"/>
            <a:headEnd/>
            <a:tailEnd/>
          </a:ln>
          <a:effectLst/>
        </p:spPr>
        <p:txBody>
          <a:bodyPr/>
          <a:lstStyle/>
          <a:p>
            <a:pPr marL="342900" indent="-342900" eaLnBrk="1" hangingPunct="1">
              <a:spcBef>
                <a:spcPct val="20000"/>
              </a:spcBef>
              <a:buClr>
                <a:schemeClr val="accent1"/>
              </a:buClr>
              <a:buSzPct val="65000"/>
              <a:buFont typeface="Wingdings" pitchFamily="2" charset="2"/>
              <a:buChar char="n"/>
              <a:defRPr/>
            </a:pPr>
            <a:r>
              <a:rPr lang="en-GB" sz="2800" kern="0" dirty="0">
                <a:latin typeface="+mn-lt"/>
                <a:cs typeface="+mn-cs"/>
              </a:rPr>
              <a:t>Developed decades ago and have been continually modified to meet changes</a:t>
            </a:r>
          </a:p>
          <a:p>
            <a:pPr marL="342900" indent="-342900" eaLnBrk="1" hangingPunct="1">
              <a:spcBef>
                <a:spcPct val="20000"/>
              </a:spcBef>
              <a:buClr>
                <a:schemeClr val="accent1"/>
              </a:buClr>
              <a:buSzPct val="65000"/>
              <a:buFont typeface="Wingdings" pitchFamily="2" charset="2"/>
              <a:buChar char="n"/>
              <a:defRPr/>
            </a:pPr>
            <a:r>
              <a:rPr lang="en-GB" sz="2800" kern="0" dirty="0">
                <a:latin typeface="+mn-lt"/>
                <a:cs typeface="+mn-cs"/>
              </a:rPr>
              <a:t>Issues</a:t>
            </a:r>
          </a:p>
          <a:p>
            <a:pPr marL="800100" lvl="1" indent="-342900" eaLnBrk="1" hangingPunct="1">
              <a:spcBef>
                <a:spcPct val="20000"/>
              </a:spcBef>
              <a:buClr>
                <a:schemeClr val="accent1"/>
              </a:buClr>
              <a:buSzPct val="65000"/>
              <a:buFont typeface="Wingdings" pitchFamily="2" charset="2"/>
              <a:buChar char="n"/>
              <a:defRPr/>
            </a:pPr>
            <a:r>
              <a:rPr lang="en-GB" sz="2400" kern="0" dirty="0">
                <a:latin typeface="+mn-lt"/>
                <a:cs typeface="+mn-cs"/>
              </a:rPr>
              <a:t>Non existent documentation</a:t>
            </a:r>
          </a:p>
          <a:p>
            <a:pPr marL="800100" lvl="1" indent="-342900" eaLnBrk="1" hangingPunct="1">
              <a:spcBef>
                <a:spcPct val="20000"/>
              </a:spcBef>
              <a:buClr>
                <a:schemeClr val="accent1"/>
              </a:buClr>
              <a:buSzPct val="65000"/>
              <a:buFont typeface="Wingdings" pitchFamily="2" charset="2"/>
              <a:buChar char="n"/>
              <a:defRPr/>
            </a:pPr>
            <a:r>
              <a:rPr lang="en-GB" sz="2400" kern="0" dirty="0">
                <a:latin typeface="+mn-lt"/>
                <a:cs typeface="+mn-cs"/>
              </a:rPr>
              <a:t>Inextensible code</a:t>
            </a:r>
          </a:p>
          <a:p>
            <a:pPr marL="800100" lvl="1" indent="-342900" eaLnBrk="1" hangingPunct="1">
              <a:spcBef>
                <a:spcPct val="20000"/>
              </a:spcBef>
              <a:buClr>
                <a:schemeClr val="accent1"/>
              </a:buClr>
              <a:buSzPct val="65000"/>
              <a:buFont typeface="Wingdings" pitchFamily="2" charset="2"/>
              <a:buChar char="n"/>
              <a:defRPr/>
            </a:pPr>
            <a:r>
              <a:rPr lang="en-GB" sz="2400" kern="0" dirty="0">
                <a:latin typeface="+mn-lt"/>
                <a:cs typeface="+mn-cs"/>
              </a:rPr>
              <a:t>Test cases and results missing</a:t>
            </a:r>
          </a:p>
          <a:p>
            <a:pPr marL="800100" lvl="1" indent="-342900" eaLnBrk="1" hangingPunct="1">
              <a:spcBef>
                <a:spcPct val="20000"/>
              </a:spcBef>
              <a:buClr>
                <a:schemeClr val="accent1"/>
              </a:buClr>
              <a:buSzPct val="65000"/>
              <a:buFont typeface="Wingdings" pitchFamily="2" charset="2"/>
              <a:buChar char="n"/>
              <a:defRPr/>
            </a:pPr>
            <a:r>
              <a:rPr lang="en-GB" sz="2400" kern="0" dirty="0">
                <a:latin typeface="+mn-lt"/>
                <a:cs typeface="+mn-cs"/>
              </a:rPr>
              <a:t>Poorly managed changed history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sz="3600" smtClean="0"/>
              <a:t>Software Engineering: A Layered Approach</a:t>
            </a:r>
          </a:p>
        </p:txBody>
      </p:sp>
      <p:sp>
        <p:nvSpPr>
          <p:cNvPr id="12291" name="Oval 3"/>
          <p:cNvSpPr>
            <a:spLocks noChangeArrowheads="1"/>
          </p:cNvSpPr>
          <p:nvPr/>
        </p:nvSpPr>
        <p:spPr bwMode="auto">
          <a:xfrm>
            <a:off x="685800" y="4267200"/>
            <a:ext cx="8001000" cy="1066800"/>
          </a:xfrm>
          <a:prstGeom prst="ellipse">
            <a:avLst/>
          </a:prstGeom>
          <a:solidFill>
            <a:schemeClr val="tx1"/>
          </a:solidFill>
          <a:ln w="76200">
            <a:solidFill>
              <a:schemeClr val="bg2"/>
            </a:solidFill>
            <a:round/>
            <a:headEnd/>
            <a:tailEnd/>
          </a:ln>
        </p:spPr>
        <p:txBody>
          <a:bodyPr wrap="none" anchor="ctr"/>
          <a:lstStyle/>
          <a:p>
            <a:pPr algn="ctr"/>
            <a:r>
              <a:rPr lang="en-US" altLang="en-US" sz="3200" b="1">
                <a:solidFill>
                  <a:schemeClr val="bg1"/>
                </a:solidFill>
              </a:rPr>
              <a:t>A Quality Focus</a:t>
            </a:r>
          </a:p>
        </p:txBody>
      </p:sp>
      <p:sp>
        <p:nvSpPr>
          <p:cNvPr id="12292" name="Oval 4"/>
          <p:cNvSpPr>
            <a:spLocks noChangeArrowheads="1"/>
          </p:cNvSpPr>
          <p:nvPr/>
        </p:nvSpPr>
        <p:spPr bwMode="auto">
          <a:xfrm>
            <a:off x="1447800" y="3581400"/>
            <a:ext cx="6324600" cy="914400"/>
          </a:xfrm>
          <a:prstGeom prst="ellipse">
            <a:avLst/>
          </a:prstGeom>
          <a:solidFill>
            <a:schemeClr val="accent1"/>
          </a:solidFill>
          <a:ln w="57150">
            <a:solidFill>
              <a:schemeClr val="tx1"/>
            </a:solidFill>
            <a:round/>
            <a:headEnd/>
            <a:tailEnd/>
          </a:ln>
        </p:spPr>
        <p:txBody>
          <a:bodyPr wrap="none" anchor="ctr"/>
          <a:lstStyle/>
          <a:p>
            <a:pPr algn="ctr"/>
            <a:r>
              <a:rPr lang="en-US" altLang="en-US" sz="3200" b="1">
                <a:solidFill>
                  <a:schemeClr val="bg1"/>
                </a:solidFill>
              </a:rPr>
              <a:t>Process</a:t>
            </a:r>
          </a:p>
        </p:txBody>
      </p:sp>
      <p:sp>
        <p:nvSpPr>
          <p:cNvPr id="12293" name="Oval 5"/>
          <p:cNvSpPr>
            <a:spLocks noChangeArrowheads="1"/>
          </p:cNvSpPr>
          <p:nvPr/>
        </p:nvSpPr>
        <p:spPr bwMode="auto">
          <a:xfrm>
            <a:off x="2209800" y="2819400"/>
            <a:ext cx="4800600" cy="914400"/>
          </a:xfrm>
          <a:prstGeom prst="ellipse">
            <a:avLst/>
          </a:prstGeom>
          <a:solidFill>
            <a:schemeClr val="accent1"/>
          </a:solidFill>
          <a:ln w="38100">
            <a:solidFill>
              <a:schemeClr val="tx1"/>
            </a:solidFill>
            <a:round/>
            <a:headEnd/>
            <a:tailEnd/>
          </a:ln>
        </p:spPr>
        <p:txBody>
          <a:bodyPr wrap="none" anchor="ctr"/>
          <a:lstStyle/>
          <a:p>
            <a:pPr algn="ctr"/>
            <a:r>
              <a:rPr lang="en-US" altLang="en-US" sz="3200" b="1">
                <a:solidFill>
                  <a:schemeClr val="bg1"/>
                </a:solidFill>
              </a:rPr>
              <a:t>Methods</a:t>
            </a:r>
          </a:p>
        </p:txBody>
      </p:sp>
      <p:sp>
        <p:nvSpPr>
          <p:cNvPr id="12294" name="Oval 6"/>
          <p:cNvSpPr>
            <a:spLocks noChangeArrowheads="1"/>
          </p:cNvSpPr>
          <p:nvPr/>
        </p:nvSpPr>
        <p:spPr bwMode="auto">
          <a:xfrm>
            <a:off x="3048000" y="2057400"/>
            <a:ext cx="3276600" cy="914400"/>
          </a:xfrm>
          <a:prstGeom prst="ellipse">
            <a:avLst/>
          </a:prstGeom>
          <a:solidFill>
            <a:schemeClr val="accent1"/>
          </a:solidFill>
          <a:ln w="28575">
            <a:solidFill>
              <a:schemeClr val="tx1"/>
            </a:solidFill>
            <a:round/>
            <a:headEnd/>
            <a:tailEnd/>
          </a:ln>
        </p:spPr>
        <p:txBody>
          <a:bodyPr wrap="none" anchor="ctr"/>
          <a:lstStyle/>
          <a:p>
            <a:pPr algn="ctr"/>
            <a:r>
              <a:rPr lang="en-US" altLang="en-US" sz="3200" b="1">
                <a:solidFill>
                  <a:schemeClr val="bg1"/>
                </a:solidFill>
              </a:rPr>
              <a:t>Tools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p:cTn id="7" dur="500" fill="hold"/>
                                        <p:tgtEl>
                                          <p:spTgt spid="12291"/>
                                        </p:tgtEl>
                                        <p:attrNameLst>
                                          <p:attrName>ppt_w</p:attrName>
                                        </p:attrNameLst>
                                      </p:cBhvr>
                                      <p:tavLst>
                                        <p:tav tm="0">
                                          <p:val>
                                            <p:fltVal val="0"/>
                                          </p:val>
                                        </p:tav>
                                        <p:tav tm="100000">
                                          <p:val>
                                            <p:strVal val="#ppt_w"/>
                                          </p:val>
                                        </p:tav>
                                      </p:tavLst>
                                    </p:anim>
                                    <p:anim calcmode="lin" valueType="num">
                                      <p:cBhvr>
                                        <p:cTn id="8" dur="500" fill="hold"/>
                                        <p:tgtEl>
                                          <p:spTgt spid="12291"/>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12292"/>
                                        </p:tgtEl>
                                        <p:attrNameLst>
                                          <p:attrName>style.visibility</p:attrName>
                                        </p:attrNameLst>
                                      </p:cBhvr>
                                      <p:to>
                                        <p:strVal val="visible"/>
                                      </p:to>
                                    </p:set>
                                    <p:anim calcmode="lin" valueType="num">
                                      <p:cBhvr>
                                        <p:cTn id="12" dur="500" fill="hold"/>
                                        <p:tgtEl>
                                          <p:spTgt spid="12292"/>
                                        </p:tgtEl>
                                        <p:attrNameLst>
                                          <p:attrName>ppt_w</p:attrName>
                                        </p:attrNameLst>
                                      </p:cBhvr>
                                      <p:tavLst>
                                        <p:tav tm="0">
                                          <p:val>
                                            <p:fltVal val="0"/>
                                          </p:val>
                                        </p:tav>
                                        <p:tav tm="100000">
                                          <p:val>
                                            <p:strVal val="#ppt_w"/>
                                          </p:val>
                                        </p:tav>
                                      </p:tavLst>
                                    </p:anim>
                                    <p:anim calcmode="lin" valueType="num">
                                      <p:cBhvr>
                                        <p:cTn id="13" dur="500" fill="hold"/>
                                        <p:tgtEl>
                                          <p:spTgt spid="12292"/>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000"/>
                            </p:stCondLst>
                            <p:childTnLst>
                              <p:par>
                                <p:cTn id="15" presetID="23" presetClass="entr" presetSubtype="16" fill="hold" grpId="0" nodeType="afterEffect">
                                  <p:stCondLst>
                                    <p:cond delay="2000"/>
                                  </p:stCondLst>
                                  <p:childTnLst>
                                    <p:set>
                                      <p:cBhvr>
                                        <p:cTn id="16" dur="1" fill="hold">
                                          <p:stCondLst>
                                            <p:cond delay="0"/>
                                          </p:stCondLst>
                                        </p:cTn>
                                        <p:tgtEl>
                                          <p:spTgt spid="12293"/>
                                        </p:tgtEl>
                                        <p:attrNameLst>
                                          <p:attrName>style.visibility</p:attrName>
                                        </p:attrNameLst>
                                      </p:cBhvr>
                                      <p:to>
                                        <p:strVal val="visible"/>
                                      </p:to>
                                    </p:set>
                                    <p:anim calcmode="lin" valueType="num">
                                      <p:cBhvr>
                                        <p:cTn id="17" dur="500" fill="hold"/>
                                        <p:tgtEl>
                                          <p:spTgt spid="12293"/>
                                        </p:tgtEl>
                                        <p:attrNameLst>
                                          <p:attrName>ppt_w</p:attrName>
                                        </p:attrNameLst>
                                      </p:cBhvr>
                                      <p:tavLst>
                                        <p:tav tm="0">
                                          <p:val>
                                            <p:fltVal val="0"/>
                                          </p:val>
                                        </p:tav>
                                        <p:tav tm="100000">
                                          <p:val>
                                            <p:strVal val="#ppt_w"/>
                                          </p:val>
                                        </p:tav>
                                      </p:tavLst>
                                    </p:anim>
                                    <p:anim calcmode="lin" valueType="num">
                                      <p:cBhvr>
                                        <p:cTn id="18" dur="500" fill="hold"/>
                                        <p:tgtEl>
                                          <p:spTgt spid="12293"/>
                                        </p:tgtEl>
                                        <p:attrNameLst>
                                          <p:attrName>ppt_h</p:attrName>
                                        </p:attrNameLst>
                                      </p:cBhvr>
                                      <p:tavLst>
                                        <p:tav tm="0">
                                          <p:val>
                                            <p:fltVal val="0"/>
                                          </p:val>
                                        </p:tav>
                                        <p:tav tm="100000">
                                          <p:val>
                                            <p:strVal val="#ppt_h"/>
                                          </p:val>
                                        </p:tav>
                                      </p:tavLst>
                                    </p:anim>
                                  </p:childTnLst>
                                </p:cTn>
                              </p:par>
                            </p:childTnLst>
                          </p:cTn>
                        </p:par>
                        <p:par>
                          <p:cTn id="19" fill="hold" nodeType="afterGroup">
                            <p:stCondLst>
                              <p:cond delay="3500"/>
                            </p:stCondLst>
                            <p:childTnLst>
                              <p:par>
                                <p:cTn id="20" presetID="23" presetClass="entr" presetSubtype="16" fill="hold" grpId="0" nodeType="afterEffect">
                                  <p:stCondLst>
                                    <p:cond delay="2000"/>
                                  </p:stCondLst>
                                  <p:childTnLst>
                                    <p:set>
                                      <p:cBhvr>
                                        <p:cTn id="21" dur="1" fill="hold">
                                          <p:stCondLst>
                                            <p:cond delay="0"/>
                                          </p:stCondLst>
                                        </p:cTn>
                                        <p:tgtEl>
                                          <p:spTgt spid="12294"/>
                                        </p:tgtEl>
                                        <p:attrNameLst>
                                          <p:attrName>style.visibility</p:attrName>
                                        </p:attrNameLst>
                                      </p:cBhvr>
                                      <p:to>
                                        <p:strVal val="visible"/>
                                      </p:to>
                                    </p:set>
                                    <p:anim calcmode="lin" valueType="num">
                                      <p:cBhvr>
                                        <p:cTn id="22" dur="500" fill="hold"/>
                                        <p:tgtEl>
                                          <p:spTgt spid="12294"/>
                                        </p:tgtEl>
                                        <p:attrNameLst>
                                          <p:attrName>ppt_w</p:attrName>
                                        </p:attrNameLst>
                                      </p:cBhvr>
                                      <p:tavLst>
                                        <p:tav tm="0">
                                          <p:val>
                                            <p:fltVal val="0"/>
                                          </p:val>
                                        </p:tav>
                                        <p:tav tm="100000">
                                          <p:val>
                                            <p:strVal val="#ppt_w"/>
                                          </p:val>
                                        </p:tav>
                                      </p:tavLst>
                                    </p:anim>
                                    <p:anim calcmode="lin" valueType="num">
                                      <p:cBhvr>
                                        <p:cTn id="23" dur="500" fill="hold"/>
                                        <p:tgtEl>
                                          <p:spTgt spid="1229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animBg="1" autoUpdateAnimBg="0"/>
      <p:bldP spid="12292" grpId="0" animBg="1" autoUpdateAnimBg="0"/>
      <p:bldP spid="12293" grpId="0" animBg="1" autoUpdateAnimBg="0"/>
      <p:bldP spid="12294"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p>
            <a:fld id="{8CF9D324-593A-4843-9BA8-F815EB17CF46}" type="slidenum">
              <a:rPr lang="sv-SE" altLang="en-US"/>
              <a:pPr/>
              <a:t>16</a:t>
            </a:fld>
            <a:endParaRPr lang="sv-SE" altLang="en-US"/>
          </a:p>
        </p:txBody>
      </p:sp>
      <p:sp>
        <p:nvSpPr>
          <p:cNvPr id="19459" name="Rectangle 2"/>
          <p:cNvSpPr>
            <a:spLocks noGrp="1" noChangeArrowheads="1"/>
          </p:cNvSpPr>
          <p:nvPr>
            <p:ph type="title"/>
          </p:nvPr>
        </p:nvSpPr>
        <p:spPr/>
        <p:txBody>
          <a:bodyPr/>
          <a:lstStyle/>
          <a:p>
            <a:pPr eaLnBrk="1" hangingPunct="1"/>
            <a:r>
              <a:rPr lang="en-US" altLang="en-US" smtClean="0"/>
              <a:t>Software Process: A layered approach</a:t>
            </a:r>
            <a:endParaRPr lang="sv-SE" altLang="en-US" smtClean="0"/>
          </a:p>
        </p:txBody>
      </p:sp>
      <p:sp>
        <p:nvSpPr>
          <p:cNvPr id="6" name="Rectangle 3"/>
          <p:cNvSpPr txBox="1">
            <a:spLocks noChangeArrowheads="1"/>
          </p:cNvSpPr>
          <p:nvPr/>
        </p:nvSpPr>
        <p:spPr bwMode="auto">
          <a:xfrm>
            <a:off x="533400" y="1447800"/>
            <a:ext cx="8229600" cy="4114800"/>
          </a:xfrm>
          <a:prstGeom prst="rect">
            <a:avLst/>
          </a:prstGeom>
          <a:noFill/>
          <a:ln w="9525">
            <a:noFill/>
            <a:miter lim="800000"/>
            <a:headEnd/>
            <a:tailEnd/>
          </a:ln>
          <a:effectLst/>
        </p:spPr>
        <p:txBody>
          <a:bodyPr/>
          <a:lstStyle/>
          <a:p>
            <a:pPr marL="342900" indent="-342900" eaLnBrk="1" hangingPunct="1">
              <a:spcBef>
                <a:spcPct val="20000"/>
              </a:spcBef>
              <a:buClr>
                <a:schemeClr val="accent1"/>
              </a:buClr>
              <a:buSzPct val="65000"/>
              <a:buFont typeface="Wingdings" pitchFamily="2" charset="2"/>
              <a:buChar char="n"/>
              <a:defRPr/>
            </a:pPr>
            <a:r>
              <a:rPr lang="en-US" sz="2800" kern="0" dirty="0"/>
              <a:t>Foundation of software engineering is the process layer</a:t>
            </a:r>
          </a:p>
          <a:p>
            <a:pPr marL="342900" indent="-342900" eaLnBrk="1" hangingPunct="1">
              <a:spcBef>
                <a:spcPct val="20000"/>
              </a:spcBef>
              <a:buClr>
                <a:schemeClr val="accent1"/>
              </a:buClr>
              <a:buSzPct val="65000"/>
              <a:buFont typeface="Wingdings" pitchFamily="2" charset="2"/>
              <a:buChar char="n"/>
              <a:defRPr/>
            </a:pPr>
            <a:r>
              <a:rPr lang="en-US" sz="2800" kern="0" dirty="0"/>
              <a:t>Software engineering approach must rest on organizational commitment to </a:t>
            </a:r>
            <a:r>
              <a:rPr lang="en-US" sz="2800" b="1" kern="0" dirty="0"/>
              <a:t>quality </a:t>
            </a:r>
            <a:r>
              <a:rPr lang="en-US" sz="2800" kern="0" dirty="0"/>
              <a:t>to continuous improvement culture</a:t>
            </a:r>
            <a:endParaRPr lang="en-US" sz="2800" b="1" kern="0" dirty="0"/>
          </a:p>
          <a:p>
            <a:pPr marL="342900" indent="-342900" eaLnBrk="1" hangingPunct="1">
              <a:spcBef>
                <a:spcPct val="20000"/>
              </a:spcBef>
              <a:buClr>
                <a:schemeClr val="accent1"/>
              </a:buClr>
              <a:buSzPct val="65000"/>
              <a:buFont typeface="Wingdings" pitchFamily="2" charset="2"/>
              <a:buChar char="n"/>
              <a:defRPr/>
            </a:pPr>
            <a:r>
              <a:rPr lang="en-US" sz="2800" kern="0" dirty="0"/>
              <a:t>Software engineering </a:t>
            </a:r>
            <a:r>
              <a:rPr lang="en-US" sz="2800" b="1" kern="0" dirty="0"/>
              <a:t>process </a:t>
            </a:r>
            <a:r>
              <a:rPr lang="en-US" sz="2800" kern="0" dirty="0"/>
              <a:t>is the glue that holds the technology together for </a:t>
            </a:r>
            <a:r>
              <a:rPr lang="en-US" sz="2800" u="sng" kern="0" dirty="0"/>
              <a:t>rational</a:t>
            </a:r>
            <a:r>
              <a:rPr lang="en-US" sz="2800" kern="0" dirty="0"/>
              <a:t> and </a:t>
            </a:r>
            <a:r>
              <a:rPr lang="en-US" sz="2800" u="sng" kern="0" dirty="0"/>
              <a:t>timely development</a:t>
            </a:r>
            <a:r>
              <a:rPr lang="en-US" sz="2800" kern="0" dirty="0"/>
              <a:t> of computer software</a:t>
            </a:r>
          </a:p>
          <a:p>
            <a:pPr marL="342900" indent="-342900" eaLnBrk="1" hangingPunct="1">
              <a:spcBef>
                <a:spcPct val="20000"/>
              </a:spcBef>
              <a:buClr>
                <a:schemeClr val="accent1"/>
              </a:buClr>
              <a:buSzPct val="65000"/>
              <a:buFont typeface="Wingdings" pitchFamily="2" charset="2"/>
              <a:buChar char="n"/>
              <a:defRPr/>
            </a:pPr>
            <a:r>
              <a:rPr lang="en-GB" sz="2800" kern="0" dirty="0">
                <a:latin typeface="+mn-lt"/>
                <a:cs typeface="+mn-cs"/>
              </a:rPr>
              <a:t>Process defines a framework that must be established for </a:t>
            </a:r>
            <a:r>
              <a:rPr lang="en-GB" sz="2800" u="sng" kern="0" dirty="0">
                <a:latin typeface="+mn-lt"/>
                <a:cs typeface="+mn-cs"/>
              </a:rPr>
              <a:t>effective delivery </a:t>
            </a:r>
            <a:r>
              <a:rPr lang="en-GB" sz="2800" kern="0" dirty="0">
                <a:latin typeface="+mn-lt"/>
                <a:cs typeface="+mn-cs"/>
              </a:rPr>
              <a:t>of software technology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p>
            <a:fld id="{5AAD58AB-4A00-415D-95E0-A40227F2C9BD}" type="slidenum">
              <a:rPr lang="sv-SE" altLang="en-US"/>
              <a:pPr/>
              <a:t>17</a:t>
            </a:fld>
            <a:endParaRPr lang="sv-SE" altLang="en-US"/>
          </a:p>
        </p:txBody>
      </p:sp>
      <p:sp>
        <p:nvSpPr>
          <p:cNvPr id="20483" name="Rectangle 2"/>
          <p:cNvSpPr>
            <a:spLocks noGrp="1" noChangeArrowheads="1"/>
          </p:cNvSpPr>
          <p:nvPr>
            <p:ph type="title"/>
          </p:nvPr>
        </p:nvSpPr>
        <p:spPr/>
        <p:txBody>
          <a:bodyPr/>
          <a:lstStyle/>
          <a:p>
            <a:pPr eaLnBrk="1" hangingPunct="1"/>
            <a:r>
              <a:rPr lang="en-US" altLang="en-US" smtClean="0"/>
              <a:t>Software Process: A layered approach</a:t>
            </a:r>
            <a:endParaRPr lang="sv-SE" altLang="en-US" smtClean="0"/>
          </a:p>
        </p:txBody>
      </p:sp>
      <p:sp>
        <p:nvSpPr>
          <p:cNvPr id="6" name="Rectangle 3"/>
          <p:cNvSpPr txBox="1">
            <a:spLocks noChangeArrowheads="1"/>
          </p:cNvSpPr>
          <p:nvPr/>
        </p:nvSpPr>
        <p:spPr bwMode="auto">
          <a:xfrm>
            <a:off x="533400" y="1447800"/>
            <a:ext cx="8229600" cy="4114800"/>
          </a:xfrm>
          <a:prstGeom prst="rect">
            <a:avLst/>
          </a:prstGeom>
          <a:noFill/>
          <a:ln w="9525">
            <a:noFill/>
            <a:miter lim="800000"/>
            <a:headEnd/>
            <a:tailEnd/>
          </a:ln>
          <a:effectLst/>
        </p:spPr>
        <p:txBody>
          <a:bodyPr/>
          <a:lstStyle/>
          <a:p>
            <a:pPr marL="342900" indent="-342900" eaLnBrk="1" hangingPunct="1">
              <a:spcBef>
                <a:spcPct val="20000"/>
              </a:spcBef>
              <a:buClr>
                <a:schemeClr val="accent1"/>
              </a:buClr>
              <a:buSzPct val="65000"/>
              <a:buFont typeface="Wingdings" pitchFamily="2" charset="2"/>
              <a:buChar char="n"/>
              <a:defRPr/>
            </a:pPr>
            <a:r>
              <a:rPr lang="en-US" sz="2800" b="1" kern="0" dirty="0"/>
              <a:t>Methods</a:t>
            </a:r>
            <a:r>
              <a:rPr lang="en-US" sz="2800" kern="0" dirty="0"/>
              <a:t> provide the technical how-to’s for building software</a:t>
            </a:r>
          </a:p>
          <a:p>
            <a:pPr marL="342900" indent="-342900" eaLnBrk="1" hangingPunct="1">
              <a:spcBef>
                <a:spcPct val="20000"/>
              </a:spcBef>
              <a:buClr>
                <a:schemeClr val="accent1"/>
              </a:buClr>
              <a:buSzPct val="65000"/>
              <a:buFont typeface="Wingdings" pitchFamily="2" charset="2"/>
              <a:buChar char="n"/>
              <a:defRPr/>
            </a:pPr>
            <a:r>
              <a:rPr lang="en-US" sz="2800" kern="0" dirty="0"/>
              <a:t>Encompass broad range of tasks that include communication, requirements analysis, design modeling, program construction, testing and support</a:t>
            </a:r>
          </a:p>
          <a:p>
            <a:pPr marL="342900" indent="-342900" eaLnBrk="1" hangingPunct="1">
              <a:spcBef>
                <a:spcPct val="20000"/>
              </a:spcBef>
              <a:buClr>
                <a:schemeClr val="accent1"/>
              </a:buClr>
              <a:buSzPct val="65000"/>
              <a:buFont typeface="Wingdings" pitchFamily="2" charset="2"/>
              <a:buChar char="n"/>
              <a:defRPr/>
            </a:pPr>
            <a:r>
              <a:rPr lang="en-US" sz="2800" kern="0" dirty="0"/>
              <a:t>Method rely on a set of principles that govern software development</a:t>
            </a:r>
          </a:p>
          <a:p>
            <a:pPr marL="342900" indent="-342900" eaLnBrk="1" hangingPunct="1">
              <a:spcBef>
                <a:spcPct val="20000"/>
              </a:spcBef>
              <a:buClr>
                <a:schemeClr val="accent1"/>
              </a:buClr>
              <a:buSzPct val="65000"/>
              <a:buFont typeface="Wingdings" pitchFamily="2" charset="2"/>
              <a:buChar char="n"/>
              <a:defRPr/>
            </a:pPr>
            <a:r>
              <a:rPr lang="en-US" sz="2800" b="1" kern="0" dirty="0"/>
              <a:t>Tools</a:t>
            </a:r>
            <a:r>
              <a:rPr lang="en-US" sz="2800" kern="0" dirty="0"/>
              <a:t> provide automated, semi-automated support for the process and </a:t>
            </a:r>
            <a:r>
              <a:rPr lang="en-US" sz="2800" kern="0" dirty="0" smtClean="0"/>
              <a:t>methods. Also called </a:t>
            </a:r>
            <a:r>
              <a:rPr lang="en-US" sz="2800" kern="0" dirty="0"/>
              <a:t>computer aided-software engineering</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bwMode="auto">
          <a:xfrm>
            <a:off x="6605588" y="4889500"/>
            <a:ext cx="914400" cy="838200"/>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lstStyle/>
          <a:p>
            <a:pPr eaLnBrk="1" hangingPunct="1">
              <a:defRPr/>
            </a:pPr>
            <a:endParaRPr lang="en-US">
              <a:solidFill>
                <a:schemeClr val="tx1"/>
              </a:solidFill>
            </a:endParaRPr>
          </a:p>
        </p:txBody>
      </p:sp>
      <p:sp>
        <p:nvSpPr>
          <p:cNvPr id="21507" name="Slide Number Placeholder 5"/>
          <p:cNvSpPr>
            <a:spLocks noGrp="1"/>
          </p:cNvSpPr>
          <p:nvPr>
            <p:ph type="sldNum" sz="quarter" idx="12"/>
          </p:nvPr>
        </p:nvSpPr>
        <p:spPr>
          <a:noFill/>
        </p:spPr>
        <p:txBody>
          <a:bodyPr/>
          <a:lstStyle/>
          <a:p>
            <a:fld id="{5C1E4E01-2C47-4AFD-B3E9-D813C7EAB0F8}" type="slidenum">
              <a:rPr lang="sv-SE" altLang="en-US"/>
              <a:pPr/>
              <a:t>18</a:t>
            </a:fld>
            <a:endParaRPr lang="sv-SE" altLang="en-US"/>
          </a:p>
        </p:txBody>
      </p:sp>
      <p:sp>
        <p:nvSpPr>
          <p:cNvPr id="21508" name="Rectangle 2"/>
          <p:cNvSpPr>
            <a:spLocks noGrp="1" noChangeArrowheads="1"/>
          </p:cNvSpPr>
          <p:nvPr>
            <p:ph type="title"/>
          </p:nvPr>
        </p:nvSpPr>
        <p:spPr/>
        <p:txBody>
          <a:bodyPr/>
          <a:lstStyle/>
          <a:p>
            <a:pPr eaLnBrk="1" hangingPunct="1"/>
            <a:r>
              <a:rPr lang="en-US" altLang="en-US" smtClean="0"/>
              <a:t>Early Software Engineering Practice</a:t>
            </a:r>
            <a:endParaRPr lang="sv-SE" altLang="en-US" smtClean="0"/>
          </a:p>
        </p:txBody>
      </p:sp>
      <p:sp>
        <p:nvSpPr>
          <p:cNvPr id="6" name="Rectangle 3"/>
          <p:cNvSpPr txBox="1">
            <a:spLocks noChangeArrowheads="1"/>
          </p:cNvSpPr>
          <p:nvPr/>
        </p:nvSpPr>
        <p:spPr bwMode="auto">
          <a:xfrm>
            <a:off x="533400" y="1447800"/>
            <a:ext cx="8229600" cy="4114800"/>
          </a:xfrm>
          <a:prstGeom prst="rect">
            <a:avLst/>
          </a:prstGeom>
          <a:noFill/>
          <a:ln w="9525">
            <a:noFill/>
            <a:miter lim="800000"/>
            <a:headEnd/>
            <a:tailEnd/>
          </a:ln>
          <a:effectLst/>
        </p:spPr>
        <p:txBody>
          <a:bodyPr/>
          <a:lstStyle/>
          <a:p>
            <a:pPr marL="342900" indent="-342900" eaLnBrk="1" hangingPunct="1">
              <a:spcBef>
                <a:spcPct val="20000"/>
              </a:spcBef>
              <a:buClr>
                <a:schemeClr val="accent1"/>
              </a:buClr>
              <a:buSzPct val="65000"/>
              <a:buFont typeface="Wingdings" pitchFamily="2" charset="2"/>
              <a:buChar char="n"/>
              <a:defRPr/>
            </a:pPr>
            <a:r>
              <a:rPr lang="en-US" sz="2800" kern="0" dirty="0"/>
              <a:t>Before </a:t>
            </a:r>
            <a:r>
              <a:rPr lang="en-US" sz="2800" kern="0" dirty="0" smtClean="0"/>
              <a:t>computers (essence of problem solving)</a:t>
            </a:r>
            <a:endParaRPr lang="en-US" sz="2800" kern="0" dirty="0"/>
          </a:p>
          <a:p>
            <a:pPr marL="800100" lvl="1" indent="-342900" eaLnBrk="1" hangingPunct="1">
              <a:spcBef>
                <a:spcPct val="20000"/>
              </a:spcBef>
              <a:buClr>
                <a:schemeClr val="accent1"/>
              </a:buClr>
              <a:buSzPct val="65000"/>
              <a:buFont typeface="Wingdings" pitchFamily="2" charset="2"/>
              <a:buChar char="n"/>
              <a:defRPr/>
            </a:pPr>
            <a:r>
              <a:rPr lang="en-US" sz="2400" kern="0" dirty="0"/>
              <a:t>Understand the problem </a:t>
            </a:r>
            <a:r>
              <a:rPr lang="en-US" sz="2000" kern="0" dirty="0"/>
              <a:t>(communication and analysis)</a:t>
            </a:r>
          </a:p>
          <a:p>
            <a:pPr marL="800100" lvl="1" indent="-342900" eaLnBrk="1" hangingPunct="1">
              <a:spcBef>
                <a:spcPct val="20000"/>
              </a:spcBef>
              <a:buClr>
                <a:schemeClr val="accent1"/>
              </a:buClr>
              <a:buSzPct val="65000"/>
              <a:buFont typeface="Wingdings" pitchFamily="2" charset="2"/>
              <a:buChar char="n"/>
              <a:defRPr/>
            </a:pPr>
            <a:r>
              <a:rPr lang="en-US" sz="2400" kern="0" dirty="0"/>
              <a:t>Plan a Solution </a:t>
            </a:r>
            <a:r>
              <a:rPr lang="en-US" sz="2000" kern="0" dirty="0"/>
              <a:t>(modeling and software design)</a:t>
            </a:r>
          </a:p>
          <a:p>
            <a:pPr marL="800100" lvl="1" indent="-342900" eaLnBrk="1" hangingPunct="1">
              <a:spcBef>
                <a:spcPct val="20000"/>
              </a:spcBef>
              <a:buClr>
                <a:schemeClr val="accent1"/>
              </a:buClr>
              <a:buSzPct val="65000"/>
              <a:buFont typeface="Wingdings" pitchFamily="2" charset="2"/>
              <a:buChar char="n"/>
              <a:defRPr/>
            </a:pPr>
            <a:r>
              <a:rPr lang="en-US" sz="2400" kern="0" dirty="0"/>
              <a:t>Carry out the plan </a:t>
            </a:r>
            <a:r>
              <a:rPr lang="en-US" sz="2000" kern="0" dirty="0"/>
              <a:t>(code generation)</a:t>
            </a:r>
          </a:p>
          <a:p>
            <a:pPr marL="800100" lvl="1" indent="-342900" eaLnBrk="1" hangingPunct="1">
              <a:spcBef>
                <a:spcPct val="20000"/>
              </a:spcBef>
              <a:buClr>
                <a:schemeClr val="accent1"/>
              </a:buClr>
              <a:buSzPct val="65000"/>
              <a:buFont typeface="Wingdings" pitchFamily="2" charset="2"/>
              <a:buChar char="n"/>
              <a:defRPr/>
            </a:pPr>
            <a:r>
              <a:rPr lang="en-US" sz="2400" kern="0" dirty="0"/>
              <a:t>Examination the result for accuracy </a:t>
            </a:r>
            <a:r>
              <a:rPr lang="en-US" sz="2000" kern="0" dirty="0"/>
              <a:t>(testing the quality assurance)</a:t>
            </a:r>
            <a:endParaRPr lang="en-US" sz="2400" kern="0" dirty="0"/>
          </a:p>
          <a:p>
            <a:pPr marL="800100" lvl="1" indent="-342900" eaLnBrk="1" hangingPunct="1">
              <a:spcBef>
                <a:spcPct val="20000"/>
              </a:spcBef>
              <a:buClr>
                <a:schemeClr val="accent1"/>
              </a:buClr>
              <a:buSzPct val="65000"/>
              <a:buFont typeface="Wingdings" pitchFamily="2" charset="2"/>
              <a:buChar char="n"/>
              <a:defRPr/>
            </a:pPr>
            <a:endParaRPr lang="en-US" sz="2400" kern="0" dirty="0"/>
          </a:p>
        </p:txBody>
      </p:sp>
      <p:sp>
        <p:nvSpPr>
          <p:cNvPr id="7" name="Right Arrow 6"/>
          <p:cNvSpPr/>
          <p:nvPr/>
        </p:nvSpPr>
        <p:spPr bwMode="auto">
          <a:xfrm>
            <a:off x="6858000" y="5105400"/>
            <a:ext cx="457200" cy="381000"/>
          </a:xfrm>
          <a:prstGeom prst="rightArrow">
            <a:avLst/>
          </a:prstGeom>
          <a:solidFill>
            <a:schemeClr val="accent1"/>
          </a:solidFill>
          <a:ln w="9525" cap="flat" cmpd="sng" algn="ctr">
            <a:solidFill>
              <a:schemeClr val="tx1"/>
            </a:solidFill>
            <a:prstDash val="solid"/>
            <a:miter lim="800000"/>
            <a:headEnd type="none" w="med" len="med"/>
            <a:tailEnd type="none" w="med" len="med"/>
          </a:ln>
          <a:effectLst/>
        </p:spPr>
        <p:txBody>
          <a:bodyPr wrap="none"/>
          <a:lstStyle/>
          <a:p>
            <a:pPr eaLnBrk="1" hangingPunct="1">
              <a:defRPr/>
            </a:pPr>
            <a:endParaRPr lang="en-US" dirty="0">
              <a:solidFill>
                <a:schemeClr val="accent6">
                  <a:lumMod val="60000"/>
                  <a:lumOff val="40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06CB85C6-D48E-4999-9451-381283090996}" type="slidenum">
              <a:rPr lang="sv-SE" altLang="en-US"/>
              <a:pPr/>
              <a:t>19</a:t>
            </a:fld>
            <a:endParaRPr lang="sv-SE" altLang="en-US"/>
          </a:p>
        </p:txBody>
      </p:sp>
      <p:sp>
        <p:nvSpPr>
          <p:cNvPr id="22531" name="Rectangle 2"/>
          <p:cNvSpPr>
            <a:spLocks noGrp="1" noChangeArrowheads="1"/>
          </p:cNvSpPr>
          <p:nvPr>
            <p:ph type="title"/>
          </p:nvPr>
        </p:nvSpPr>
        <p:spPr/>
        <p:txBody>
          <a:bodyPr/>
          <a:lstStyle/>
          <a:p>
            <a:pPr eaLnBrk="1" hangingPunct="1"/>
            <a:r>
              <a:rPr lang="en-US" altLang="en-US" smtClean="0"/>
              <a:t>Early Software Engineering Practice</a:t>
            </a:r>
            <a:endParaRPr lang="sv-SE" altLang="en-US" smtClean="0"/>
          </a:p>
        </p:txBody>
      </p:sp>
      <p:sp>
        <p:nvSpPr>
          <p:cNvPr id="6" name="Rectangle 3"/>
          <p:cNvSpPr txBox="1">
            <a:spLocks noChangeArrowheads="1"/>
          </p:cNvSpPr>
          <p:nvPr/>
        </p:nvSpPr>
        <p:spPr bwMode="auto">
          <a:xfrm>
            <a:off x="533400" y="1447800"/>
            <a:ext cx="8229600" cy="4114800"/>
          </a:xfrm>
          <a:prstGeom prst="rect">
            <a:avLst/>
          </a:prstGeom>
          <a:noFill/>
          <a:ln w="9525">
            <a:noFill/>
            <a:miter lim="800000"/>
            <a:headEnd/>
            <a:tailEnd/>
          </a:ln>
          <a:effectLst/>
        </p:spPr>
        <p:txBody>
          <a:bodyPr/>
          <a:lstStyle/>
          <a:p>
            <a:pPr marL="342900" indent="-342900" eaLnBrk="1" hangingPunct="1">
              <a:spcBef>
                <a:spcPct val="20000"/>
              </a:spcBef>
              <a:buClr>
                <a:schemeClr val="accent1"/>
              </a:buClr>
              <a:buSzPct val="65000"/>
              <a:buFont typeface="Wingdings" pitchFamily="2" charset="2"/>
              <a:buChar char="n"/>
              <a:defRPr/>
            </a:pPr>
            <a:r>
              <a:rPr lang="en-US" sz="2800" kern="0" dirty="0"/>
              <a:t>Understand the </a:t>
            </a:r>
            <a:r>
              <a:rPr lang="en-US" sz="2800" kern="0" dirty="0" smtClean="0"/>
              <a:t>problem</a:t>
            </a:r>
          </a:p>
          <a:p>
            <a:pPr marL="342900" indent="-342900" eaLnBrk="1" hangingPunct="1">
              <a:spcBef>
                <a:spcPct val="20000"/>
              </a:spcBef>
              <a:buClr>
                <a:schemeClr val="accent1"/>
              </a:buClr>
              <a:buSzPct val="65000"/>
              <a:buFont typeface="Wingdings" pitchFamily="2" charset="2"/>
              <a:buChar char="n"/>
              <a:defRPr/>
            </a:pPr>
            <a:r>
              <a:rPr lang="en-US" sz="2800" i="1" kern="0" dirty="0" smtClean="0"/>
              <a:t>I get it, lets solve! Wait..</a:t>
            </a:r>
            <a:r>
              <a:rPr lang="en-US" sz="2800" kern="0" dirty="0" smtClean="0"/>
              <a:t> </a:t>
            </a:r>
            <a:endParaRPr lang="en-US" sz="2800" kern="0" dirty="0"/>
          </a:p>
          <a:p>
            <a:pPr marL="800100" lvl="1" indent="-342900" eaLnBrk="1" hangingPunct="1">
              <a:spcBef>
                <a:spcPct val="20000"/>
              </a:spcBef>
              <a:buClr>
                <a:schemeClr val="accent1"/>
              </a:buClr>
              <a:buSzPct val="65000"/>
              <a:buFont typeface="Wingdings" pitchFamily="2" charset="2"/>
              <a:buChar char="n"/>
              <a:defRPr/>
            </a:pPr>
            <a:r>
              <a:rPr lang="en-US" sz="2400" kern="0" dirty="0"/>
              <a:t>Who has a stake in the solution to the problem?</a:t>
            </a:r>
          </a:p>
          <a:p>
            <a:pPr marL="800100" lvl="1" indent="-342900" eaLnBrk="1" hangingPunct="1">
              <a:spcBef>
                <a:spcPct val="20000"/>
              </a:spcBef>
              <a:buClr>
                <a:schemeClr val="accent1"/>
              </a:buClr>
              <a:buSzPct val="65000"/>
              <a:buFont typeface="Wingdings" pitchFamily="2" charset="2"/>
              <a:buChar char="n"/>
              <a:defRPr/>
            </a:pPr>
            <a:r>
              <a:rPr lang="en-US" sz="2400" kern="0" dirty="0"/>
              <a:t>What are the unknowns? Functions, data </a:t>
            </a:r>
            <a:r>
              <a:rPr lang="en-US" sz="2400" kern="0" dirty="0" smtClean="0"/>
              <a:t>features required to solve problem</a:t>
            </a:r>
            <a:endParaRPr lang="en-US" sz="2400" kern="0" dirty="0"/>
          </a:p>
          <a:p>
            <a:pPr marL="800100" lvl="1" indent="-342900" eaLnBrk="1" hangingPunct="1">
              <a:spcBef>
                <a:spcPct val="20000"/>
              </a:spcBef>
              <a:buClr>
                <a:schemeClr val="accent1"/>
              </a:buClr>
              <a:buSzPct val="65000"/>
              <a:buFont typeface="Wingdings" pitchFamily="2" charset="2"/>
              <a:buChar char="n"/>
              <a:defRPr/>
            </a:pPr>
            <a:r>
              <a:rPr lang="en-US" sz="2400" kern="0" dirty="0"/>
              <a:t>Can the problem be </a:t>
            </a:r>
            <a:r>
              <a:rPr lang="en-US" sz="2400" kern="0" dirty="0" smtClean="0"/>
              <a:t>compartmentalized (represent smaller problems)?</a:t>
            </a:r>
            <a:endParaRPr lang="en-US" sz="2400" kern="0" dirty="0"/>
          </a:p>
          <a:p>
            <a:pPr marL="800100" lvl="1" indent="-342900" eaLnBrk="1" hangingPunct="1">
              <a:spcBef>
                <a:spcPct val="20000"/>
              </a:spcBef>
              <a:buClr>
                <a:schemeClr val="accent1"/>
              </a:buClr>
              <a:buSzPct val="65000"/>
              <a:buFont typeface="Wingdings" pitchFamily="2" charset="2"/>
              <a:buChar char="n"/>
              <a:defRPr/>
            </a:pPr>
            <a:r>
              <a:rPr lang="en-US" sz="2400" kern="0" dirty="0"/>
              <a:t>Can the problem be represented graphically?</a:t>
            </a:r>
          </a:p>
          <a:p>
            <a:pPr marL="800100" lvl="1" indent="-342900" eaLnBrk="1" hangingPunct="1">
              <a:spcBef>
                <a:spcPct val="20000"/>
              </a:spcBef>
              <a:buClr>
                <a:schemeClr val="accent1"/>
              </a:buClr>
              <a:buSzPct val="65000"/>
              <a:buFont typeface="Wingdings" pitchFamily="2" charset="2"/>
              <a:buChar char="n"/>
              <a:defRPr/>
            </a:pPr>
            <a:endParaRPr lang="en-US" sz="2400" kern="0" dirty="0"/>
          </a:p>
        </p:txBody>
      </p:sp>
      <p:sp>
        <p:nvSpPr>
          <p:cNvPr id="9" name="Ellipse 9"/>
          <p:cNvSpPr/>
          <p:nvPr/>
        </p:nvSpPr>
        <p:spPr>
          <a:xfrm>
            <a:off x="8229600" y="762000"/>
            <a:ext cx="609600" cy="609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r>
              <a:rPr lang="en-US" sz="280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p>
            <a:fld id="{B25A32FE-3ED9-4393-B1B5-D42A3AE421D6}" type="slidenum">
              <a:rPr lang="sv-SE" altLang="en-US"/>
              <a:pPr/>
              <a:t>2</a:t>
            </a:fld>
            <a:endParaRPr lang="sv-SE" altLang="en-US"/>
          </a:p>
        </p:txBody>
      </p:sp>
      <p:sp>
        <p:nvSpPr>
          <p:cNvPr id="5123" name="Rectangle 2"/>
          <p:cNvSpPr>
            <a:spLocks noGrp="1" noChangeArrowheads="1"/>
          </p:cNvSpPr>
          <p:nvPr>
            <p:ph type="title"/>
          </p:nvPr>
        </p:nvSpPr>
        <p:spPr/>
        <p:txBody>
          <a:bodyPr/>
          <a:lstStyle/>
          <a:p>
            <a:pPr eaLnBrk="1" hangingPunct="1"/>
            <a:r>
              <a:rPr lang="en-US" altLang="en-US" smtClean="0"/>
              <a:t>Course Objectives</a:t>
            </a:r>
            <a:endParaRPr lang="sv-SE" altLang="en-US" smtClean="0"/>
          </a:p>
        </p:txBody>
      </p:sp>
      <p:sp>
        <p:nvSpPr>
          <p:cNvPr id="5124" name="Rectangle 3"/>
          <p:cNvSpPr>
            <a:spLocks noGrp="1" noChangeArrowheads="1"/>
          </p:cNvSpPr>
          <p:nvPr>
            <p:ph type="body" idx="1"/>
          </p:nvPr>
        </p:nvSpPr>
        <p:spPr/>
        <p:txBody>
          <a:bodyPr/>
          <a:lstStyle/>
          <a:p>
            <a:pPr eaLnBrk="1" hangingPunct="1"/>
            <a:r>
              <a:rPr lang="en-US" altLang="en-US" sz="2400" smtClean="0"/>
              <a:t>Importance and need of software engineering</a:t>
            </a:r>
          </a:p>
          <a:p>
            <a:pPr eaLnBrk="1" hangingPunct="1"/>
            <a:r>
              <a:rPr lang="en-US" altLang="en-US" sz="2400" smtClean="0"/>
              <a:t>To discuss software development models appropriate for the development and maintenance of software products</a:t>
            </a:r>
          </a:p>
          <a:p>
            <a:pPr eaLnBrk="1" hangingPunct="1"/>
            <a:r>
              <a:rPr lang="en-US" altLang="en-US" sz="2400" smtClean="0"/>
              <a:t>To introduce basic project management concepts</a:t>
            </a:r>
          </a:p>
          <a:p>
            <a:pPr eaLnBrk="1" hangingPunct="1"/>
            <a:r>
              <a:rPr lang="en-US" altLang="en-US" sz="2400" smtClean="0"/>
              <a:t>To impart comprehensive knowledge regarding software development lifecycle</a:t>
            </a:r>
          </a:p>
          <a:p>
            <a:pPr eaLnBrk="1" hangingPunct="1"/>
            <a:r>
              <a:rPr lang="en-US" altLang="en-US" sz="2400" smtClean="0"/>
              <a:t>To demonstrate, with justification, an appropriate set of tools to support the development of a range of software projects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32366C5A-7AC3-4D6E-8ACF-4A15305C6795}" type="slidenum">
              <a:rPr lang="sv-SE" altLang="en-US"/>
              <a:pPr/>
              <a:t>20</a:t>
            </a:fld>
            <a:endParaRPr lang="sv-SE" altLang="en-US"/>
          </a:p>
        </p:txBody>
      </p:sp>
      <p:sp>
        <p:nvSpPr>
          <p:cNvPr id="23555" name="Rectangle 2"/>
          <p:cNvSpPr>
            <a:spLocks noGrp="1" noChangeArrowheads="1"/>
          </p:cNvSpPr>
          <p:nvPr>
            <p:ph type="title"/>
          </p:nvPr>
        </p:nvSpPr>
        <p:spPr/>
        <p:txBody>
          <a:bodyPr/>
          <a:lstStyle/>
          <a:p>
            <a:pPr eaLnBrk="1" hangingPunct="1"/>
            <a:r>
              <a:rPr lang="en-US" altLang="en-US" smtClean="0"/>
              <a:t>Early Software Engineering Practice</a:t>
            </a:r>
            <a:endParaRPr lang="sv-SE" altLang="en-US" smtClean="0"/>
          </a:p>
        </p:txBody>
      </p:sp>
      <p:sp>
        <p:nvSpPr>
          <p:cNvPr id="6" name="Rectangle 3"/>
          <p:cNvSpPr txBox="1">
            <a:spLocks noChangeArrowheads="1"/>
          </p:cNvSpPr>
          <p:nvPr/>
        </p:nvSpPr>
        <p:spPr bwMode="auto">
          <a:xfrm>
            <a:off x="533400" y="1447800"/>
            <a:ext cx="8229600" cy="4114800"/>
          </a:xfrm>
          <a:prstGeom prst="rect">
            <a:avLst/>
          </a:prstGeom>
          <a:noFill/>
          <a:ln w="9525">
            <a:noFill/>
            <a:miter lim="800000"/>
            <a:headEnd/>
            <a:tailEnd/>
          </a:ln>
          <a:effectLst/>
        </p:spPr>
        <p:txBody>
          <a:bodyPr/>
          <a:lstStyle/>
          <a:p>
            <a:pPr marL="342900" indent="-342900" eaLnBrk="1" hangingPunct="1">
              <a:spcBef>
                <a:spcPct val="20000"/>
              </a:spcBef>
              <a:buClr>
                <a:schemeClr val="accent1"/>
              </a:buClr>
              <a:buSzPct val="65000"/>
              <a:buFont typeface="Wingdings" pitchFamily="2" charset="2"/>
              <a:buChar char="n"/>
              <a:defRPr/>
            </a:pPr>
            <a:r>
              <a:rPr lang="en-US" sz="2800" kern="0" dirty="0"/>
              <a:t>Plan the </a:t>
            </a:r>
            <a:r>
              <a:rPr lang="en-US" sz="2800" kern="0" dirty="0" smtClean="0"/>
              <a:t>solution</a:t>
            </a:r>
          </a:p>
          <a:p>
            <a:pPr marL="342900" indent="-342900" eaLnBrk="1" hangingPunct="1">
              <a:spcBef>
                <a:spcPct val="20000"/>
              </a:spcBef>
              <a:buClr>
                <a:schemeClr val="accent1"/>
              </a:buClr>
              <a:buSzPct val="65000"/>
              <a:buFont typeface="Wingdings" pitchFamily="2" charset="2"/>
              <a:buChar char="n"/>
              <a:defRPr/>
            </a:pPr>
            <a:r>
              <a:rPr lang="en-US" sz="2800" i="1" kern="0" dirty="0" smtClean="0"/>
              <a:t>Now I understand the problem, lets code.. Wait!</a:t>
            </a:r>
            <a:endParaRPr lang="en-US" sz="2800" i="1" kern="0" dirty="0"/>
          </a:p>
          <a:p>
            <a:pPr marL="800100" lvl="1" indent="-342900" eaLnBrk="1" hangingPunct="1">
              <a:spcBef>
                <a:spcPct val="20000"/>
              </a:spcBef>
              <a:buClr>
                <a:schemeClr val="accent1"/>
              </a:buClr>
              <a:buSzPct val="65000"/>
              <a:buFont typeface="Wingdings" pitchFamily="2" charset="2"/>
              <a:buChar char="n"/>
              <a:defRPr/>
            </a:pPr>
            <a:r>
              <a:rPr lang="en-US" sz="2400" kern="0" dirty="0"/>
              <a:t>Have you seen similar problems before?</a:t>
            </a:r>
          </a:p>
          <a:p>
            <a:pPr marL="800100" lvl="1" indent="-342900" eaLnBrk="1" hangingPunct="1">
              <a:spcBef>
                <a:spcPct val="20000"/>
              </a:spcBef>
              <a:buClr>
                <a:schemeClr val="accent1"/>
              </a:buClr>
              <a:buSzPct val="65000"/>
              <a:buFont typeface="Wingdings" pitchFamily="2" charset="2"/>
              <a:buChar char="n"/>
              <a:defRPr/>
            </a:pPr>
            <a:r>
              <a:rPr lang="en-US" sz="2400" kern="0" dirty="0"/>
              <a:t>Has a similar problem been </a:t>
            </a:r>
            <a:r>
              <a:rPr lang="en-US" sz="2400" kern="0" dirty="0" smtClean="0"/>
              <a:t>solved (can solution elements be reused)</a:t>
            </a:r>
            <a:endParaRPr lang="en-US" sz="2400" kern="0" dirty="0"/>
          </a:p>
          <a:p>
            <a:pPr marL="800100" lvl="1" indent="-342900" eaLnBrk="1" hangingPunct="1">
              <a:spcBef>
                <a:spcPct val="20000"/>
              </a:spcBef>
              <a:buClr>
                <a:schemeClr val="accent1"/>
              </a:buClr>
              <a:buSzPct val="65000"/>
              <a:buFont typeface="Wingdings" pitchFamily="2" charset="2"/>
              <a:buChar char="n"/>
              <a:defRPr/>
            </a:pPr>
            <a:r>
              <a:rPr lang="en-US" sz="2400" kern="0" dirty="0"/>
              <a:t>Can sub-problems be defined?</a:t>
            </a:r>
          </a:p>
          <a:p>
            <a:pPr marL="800100" lvl="1" indent="-342900" eaLnBrk="1" hangingPunct="1">
              <a:spcBef>
                <a:spcPct val="20000"/>
              </a:spcBef>
              <a:buClr>
                <a:schemeClr val="accent1"/>
              </a:buClr>
              <a:buSzPct val="65000"/>
              <a:buFont typeface="Wingdings" pitchFamily="2" charset="2"/>
              <a:buChar char="n"/>
              <a:defRPr/>
            </a:pPr>
            <a:r>
              <a:rPr lang="en-US" sz="2400" kern="0" dirty="0"/>
              <a:t> Can you represent a solution in a manner that leads to effective  </a:t>
            </a:r>
            <a:r>
              <a:rPr lang="en-US" sz="2400" kern="0" dirty="0" smtClean="0"/>
              <a:t>implementation (create design model)</a:t>
            </a:r>
            <a:endParaRPr lang="en-US" sz="2400" kern="0" dirty="0"/>
          </a:p>
          <a:p>
            <a:pPr marL="800100" lvl="1" indent="-342900" eaLnBrk="1" hangingPunct="1">
              <a:spcBef>
                <a:spcPct val="20000"/>
              </a:spcBef>
              <a:buClr>
                <a:schemeClr val="accent1"/>
              </a:buClr>
              <a:buSzPct val="65000"/>
              <a:buFont typeface="Wingdings" pitchFamily="2" charset="2"/>
              <a:buChar char="n"/>
              <a:defRPr/>
            </a:pPr>
            <a:endParaRPr lang="en-US" sz="2400" kern="0" dirty="0"/>
          </a:p>
          <a:p>
            <a:pPr marL="800100" lvl="1" indent="-342900" eaLnBrk="1" hangingPunct="1">
              <a:spcBef>
                <a:spcPct val="20000"/>
              </a:spcBef>
              <a:buClr>
                <a:schemeClr val="accent1"/>
              </a:buClr>
              <a:buSzPct val="65000"/>
              <a:buFont typeface="Wingdings" pitchFamily="2" charset="2"/>
              <a:buChar char="n"/>
              <a:defRPr/>
            </a:pPr>
            <a:endParaRPr lang="en-US" sz="2400" kern="0" dirty="0"/>
          </a:p>
        </p:txBody>
      </p:sp>
      <p:sp>
        <p:nvSpPr>
          <p:cNvPr id="7" name="Ellipse 9"/>
          <p:cNvSpPr/>
          <p:nvPr/>
        </p:nvSpPr>
        <p:spPr>
          <a:xfrm>
            <a:off x="8229600" y="762000"/>
            <a:ext cx="609600" cy="609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r>
              <a:rPr lang="en-US" sz="280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BE5FBEDA-04A0-445D-9579-08633BB7494E}" type="slidenum">
              <a:rPr lang="sv-SE" altLang="en-US"/>
              <a:pPr/>
              <a:t>21</a:t>
            </a:fld>
            <a:endParaRPr lang="sv-SE" altLang="en-US"/>
          </a:p>
        </p:txBody>
      </p:sp>
      <p:sp>
        <p:nvSpPr>
          <p:cNvPr id="24579" name="Rectangle 2"/>
          <p:cNvSpPr>
            <a:spLocks noGrp="1" noChangeArrowheads="1"/>
          </p:cNvSpPr>
          <p:nvPr>
            <p:ph type="title"/>
          </p:nvPr>
        </p:nvSpPr>
        <p:spPr/>
        <p:txBody>
          <a:bodyPr/>
          <a:lstStyle/>
          <a:p>
            <a:pPr eaLnBrk="1" hangingPunct="1"/>
            <a:r>
              <a:rPr lang="en-US" altLang="en-US" smtClean="0"/>
              <a:t>Early Software Engineering Practice</a:t>
            </a:r>
            <a:endParaRPr lang="sv-SE" altLang="en-US" smtClean="0"/>
          </a:p>
        </p:txBody>
      </p:sp>
      <p:sp>
        <p:nvSpPr>
          <p:cNvPr id="6" name="Rectangle 3"/>
          <p:cNvSpPr txBox="1">
            <a:spLocks noChangeArrowheads="1"/>
          </p:cNvSpPr>
          <p:nvPr/>
        </p:nvSpPr>
        <p:spPr bwMode="auto">
          <a:xfrm>
            <a:off x="533400" y="1447800"/>
            <a:ext cx="8229600" cy="4114800"/>
          </a:xfrm>
          <a:prstGeom prst="rect">
            <a:avLst/>
          </a:prstGeom>
          <a:noFill/>
          <a:ln w="9525">
            <a:noFill/>
            <a:miter lim="800000"/>
            <a:headEnd/>
            <a:tailEnd/>
          </a:ln>
          <a:effectLst/>
        </p:spPr>
        <p:txBody>
          <a:bodyPr/>
          <a:lstStyle/>
          <a:p>
            <a:pPr marL="342900" indent="-342900" eaLnBrk="1" hangingPunct="1">
              <a:spcBef>
                <a:spcPct val="20000"/>
              </a:spcBef>
              <a:buClr>
                <a:schemeClr val="accent1"/>
              </a:buClr>
              <a:buSzPct val="65000"/>
              <a:buFont typeface="Wingdings" pitchFamily="2" charset="2"/>
              <a:buChar char="n"/>
              <a:defRPr/>
            </a:pPr>
            <a:r>
              <a:rPr lang="en-US" sz="2800" kern="0" dirty="0"/>
              <a:t>Carry out the plan</a:t>
            </a:r>
          </a:p>
          <a:p>
            <a:pPr marL="800100" lvl="1" indent="-342900" eaLnBrk="1" hangingPunct="1">
              <a:spcBef>
                <a:spcPct val="20000"/>
              </a:spcBef>
              <a:buClr>
                <a:schemeClr val="accent1"/>
              </a:buClr>
              <a:buSzPct val="65000"/>
              <a:buFont typeface="Wingdings" pitchFamily="2" charset="2"/>
              <a:buChar char="n"/>
              <a:defRPr/>
            </a:pPr>
            <a:r>
              <a:rPr lang="en-US" sz="2400" kern="0" dirty="0"/>
              <a:t>Does the solution conform to the plan?</a:t>
            </a:r>
          </a:p>
          <a:p>
            <a:pPr marL="1257300" lvl="2" indent="-342900" eaLnBrk="1" hangingPunct="1">
              <a:spcBef>
                <a:spcPct val="20000"/>
              </a:spcBef>
              <a:buClr>
                <a:schemeClr val="accent1"/>
              </a:buClr>
              <a:buSzPct val="65000"/>
              <a:buFont typeface="Wingdings" pitchFamily="2" charset="2"/>
              <a:buChar char="n"/>
              <a:defRPr/>
            </a:pPr>
            <a:r>
              <a:rPr lang="en-US" sz="2000" kern="0" dirty="0"/>
              <a:t>Is source code traceable to the design model?</a:t>
            </a:r>
          </a:p>
          <a:p>
            <a:pPr marL="800100" lvl="1" indent="-342900" eaLnBrk="1" hangingPunct="1">
              <a:spcBef>
                <a:spcPct val="20000"/>
              </a:spcBef>
              <a:buClr>
                <a:schemeClr val="accent1"/>
              </a:buClr>
              <a:buSzPct val="65000"/>
              <a:buFont typeface="Wingdings" pitchFamily="2" charset="2"/>
              <a:buChar char="n"/>
              <a:defRPr/>
            </a:pPr>
            <a:r>
              <a:rPr lang="en-US" sz="2400" kern="0" dirty="0"/>
              <a:t> Is each component part of the solution provably correct</a:t>
            </a:r>
          </a:p>
          <a:p>
            <a:pPr marL="1257300" lvl="2" indent="-342900" eaLnBrk="1" hangingPunct="1">
              <a:spcBef>
                <a:spcPct val="20000"/>
              </a:spcBef>
              <a:buClr>
                <a:schemeClr val="accent1"/>
              </a:buClr>
              <a:buSzPct val="65000"/>
              <a:buFont typeface="Wingdings" pitchFamily="2" charset="2"/>
              <a:buChar char="n"/>
              <a:defRPr/>
            </a:pPr>
            <a:r>
              <a:rPr lang="en-US" sz="2000" kern="0" dirty="0"/>
              <a:t>Have the design and code been reviewed, correctness proof</a:t>
            </a:r>
          </a:p>
          <a:p>
            <a:pPr marL="800100" lvl="1" indent="-342900" eaLnBrk="1" hangingPunct="1">
              <a:spcBef>
                <a:spcPct val="20000"/>
              </a:spcBef>
              <a:buClr>
                <a:schemeClr val="accent1"/>
              </a:buClr>
              <a:buSzPct val="65000"/>
              <a:buFont typeface="Wingdings" pitchFamily="2" charset="2"/>
              <a:buChar char="n"/>
              <a:defRPr/>
            </a:pPr>
            <a:endParaRPr lang="en-US" sz="2400" kern="0" dirty="0"/>
          </a:p>
          <a:p>
            <a:pPr marL="800100" lvl="1" indent="-342900" eaLnBrk="1" hangingPunct="1">
              <a:spcBef>
                <a:spcPct val="20000"/>
              </a:spcBef>
              <a:buClr>
                <a:schemeClr val="accent1"/>
              </a:buClr>
              <a:buSzPct val="65000"/>
              <a:buFont typeface="Wingdings" pitchFamily="2" charset="2"/>
              <a:buChar char="n"/>
              <a:defRPr/>
            </a:pPr>
            <a:endParaRPr lang="en-US" sz="2400" kern="0" dirty="0"/>
          </a:p>
        </p:txBody>
      </p:sp>
      <p:sp>
        <p:nvSpPr>
          <p:cNvPr id="7" name="Ellipse 9"/>
          <p:cNvSpPr/>
          <p:nvPr/>
        </p:nvSpPr>
        <p:spPr>
          <a:xfrm>
            <a:off x="8229600" y="762000"/>
            <a:ext cx="609600" cy="609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r>
              <a:rPr lang="en-US" sz="280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p>
            <a:fld id="{5FA66A22-C245-4989-9D11-6959A50A6A67}" type="slidenum">
              <a:rPr lang="sv-SE" altLang="en-US"/>
              <a:pPr/>
              <a:t>22</a:t>
            </a:fld>
            <a:endParaRPr lang="sv-SE" altLang="en-US"/>
          </a:p>
        </p:txBody>
      </p:sp>
      <p:sp>
        <p:nvSpPr>
          <p:cNvPr id="25603" name="Rectangle 2"/>
          <p:cNvSpPr>
            <a:spLocks noGrp="1" noChangeArrowheads="1"/>
          </p:cNvSpPr>
          <p:nvPr>
            <p:ph type="title"/>
          </p:nvPr>
        </p:nvSpPr>
        <p:spPr/>
        <p:txBody>
          <a:bodyPr/>
          <a:lstStyle/>
          <a:p>
            <a:pPr eaLnBrk="1" hangingPunct="1"/>
            <a:r>
              <a:rPr lang="en-US" altLang="en-US" smtClean="0"/>
              <a:t>Early Software Engineering Practice</a:t>
            </a:r>
            <a:endParaRPr lang="sv-SE" altLang="en-US" smtClean="0"/>
          </a:p>
        </p:txBody>
      </p:sp>
      <p:sp>
        <p:nvSpPr>
          <p:cNvPr id="6" name="Rectangle 3"/>
          <p:cNvSpPr txBox="1">
            <a:spLocks noChangeArrowheads="1"/>
          </p:cNvSpPr>
          <p:nvPr/>
        </p:nvSpPr>
        <p:spPr bwMode="auto">
          <a:xfrm>
            <a:off x="533400" y="1447800"/>
            <a:ext cx="8229600" cy="4114800"/>
          </a:xfrm>
          <a:prstGeom prst="rect">
            <a:avLst/>
          </a:prstGeom>
          <a:noFill/>
          <a:ln w="9525">
            <a:noFill/>
            <a:miter lim="800000"/>
            <a:headEnd/>
            <a:tailEnd/>
          </a:ln>
          <a:effectLst/>
        </p:spPr>
        <p:txBody>
          <a:bodyPr/>
          <a:lstStyle/>
          <a:p>
            <a:pPr marL="342900" indent="-342900" eaLnBrk="1" hangingPunct="1">
              <a:spcBef>
                <a:spcPct val="20000"/>
              </a:spcBef>
              <a:buClr>
                <a:schemeClr val="accent1"/>
              </a:buClr>
              <a:buSzPct val="65000"/>
              <a:buFont typeface="Wingdings" pitchFamily="2" charset="2"/>
              <a:buChar char="n"/>
              <a:defRPr/>
            </a:pPr>
            <a:r>
              <a:rPr lang="en-US" sz="2800" kern="0" dirty="0"/>
              <a:t>Examine the result</a:t>
            </a:r>
          </a:p>
          <a:p>
            <a:pPr marL="800100" lvl="1" indent="-342900" eaLnBrk="1" hangingPunct="1">
              <a:spcBef>
                <a:spcPct val="20000"/>
              </a:spcBef>
              <a:buClr>
                <a:schemeClr val="accent1"/>
              </a:buClr>
              <a:buSzPct val="65000"/>
              <a:buFont typeface="Wingdings" pitchFamily="2" charset="2"/>
              <a:buChar char="n"/>
              <a:defRPr/>
            </a:pPr>
            <a:r>
              <a:rPr lang="en-US" sz="2400" kern="0" dirty="0"/>
              <a:t>Is it possible to test each component part of the solution?</a:t>
            </a:r>
          </a:p>
          <a:p>
            <a:pPr marL="1257300" lvl="2" indent="-342900" eaLnBrk="1" hangingPunct="1">
              <a:spcBef>
                <a:spcPct val="20000"/>
              </a:spcBef>
              <a:buClr>
                <a:schemeClr val="accent1"/>
              </a:buClr>
              <a:buSzPct val="65000"/>
              <a:buFont typeface="Wingdings" pitchFamily="2" charset="2"/>
              <a:buChar char="n"/>
              <a:defRPr/>
            </a:pPr>
            <a:r>
              <a:rPr lang="en-US" sz="2000" kern="0" dirty="0"/>
              <a:t>Is source code traceable to the design model?</a:t>
            </a:r>
          </a:p>
          <a:p>
            <a:pPr marL="800100" lvl="1" indent="-342900" eaLnBrk="1" hangingPunct="1">
              <a:spcBef>
                <a:spcPct val="20000"/>
              </a:spcBef>
              <a:buClr>
                <a:schemeClr val="accent1"/>
              </a:buClr>
              <a:buSzPct val="65000"/>
              <a:buFont typeface="Wingdings" pitchFamily="2" charset="2"/>
              <a:buChar char="n"/>
              <a:defRPr/>
            </a:pPr>
            <a:r>
              <a:rPr lang="en-US" sz="2400" kern="0" dirty="0"/>
              <a:t> Does the solution produce results that conform to the data, functions, and features that are required </a:t>
            </a:r>
          </a:p>
          <a:p>
            <a:pPr marL="800100" lvl="1" indent="-342900" eaLnBrk="1" hangingPunct="1">
              <a:spcBef>
                <a:spcPct val="20000"/>
              </a:spcBef>
              <a:buClr>
                <a:schemeClr val="accent1"/>
              </a:buClr>
              <a:buSzPct val="65000"/>
              <a:buFont typeface="Wingdings" pitchFamily="2" charset="2"/>
              <a:buChar char="n"/>
              <a:defRPr/>
            </a:pPr>
            <a:endParaRPr lang="en-US" sz="2400" kern="0" dirty="0"/>
          </a:p>
          <a:p>
            <a:pPr marL="800100" lvl="1" indent="-342900" eaLnBrk="1" hangingPunct="1">
              <a:spcBef>
                <a:spcPct val="20000"/>
              </a:spcBef>
              <a:buClr>
                <a:schemeClr val="accent1"/>
              </a:buClr>
              <a:buSzPct val="65000"/>
              <a:buFont typeface="Wingdings" pitchFamily="2" charset="2"/>
              <a:buChar char="n"/>
              <a:defRPr/>
            </a:pPr>
            <a:endParaRPr lang="en-US" sz="2400" kern="0" dirty="0"/>
          </a:p>
        </p:txBody>
      </p:sp>
      <p:sp>
        <p:nvSpPr>
          <p:cNvPr id="7" name="Ellipse 9"/>
          <p:cNvSpPr/>
          <p:nvPr/>
        </p:nvSpPr>
        <p:spPr>
          <a:xfrm>
            <a:off x="8229600" y="762000"/>
            <a:ext cx="609600" cy="609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r>
              <a:rPr lang="en-US" sz="280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C1F140DB-D592-4E6F-B920-1CA8B469650D}" type="slidenum">
              <a:rPr lang="sv-SE" altLang="en-US"/>
              <a:pPr/>
              <a:t>23</a:t>
            </a:fld>
            <a:endParaRPr lang="sv-SE" altLang="en-US"/>
          </a:p>
        </p:txBody>
      </p:sp>
      <p:sp>
        <p:nvSpPr>
          <p:cNvPr id="26627" name="Rectangle 2"/>
          <p:cNvSpPr>
            <a:spLocks noGrp="1" noChangeArrowheads="1"/>
          </p:cNvSpPr>
          <p:nvPr>
            <p:ph type="title"/>
          </p:nvPr>
        </p:nvSpPr>
        <p:spPr/>
        <p:txBody>
          <a:bodyPr/>
          <a:lstStyle/>
          <a:p>
            <a:pPr eaLnBrk="1" hangingPunct="1"/>
            <a:r>
              <a:rPr lang="en-US" altLang="en-US" smtClean="0"/>
              <a:t>Early Software Engineering Practice</a:t>
            </a:r>
            <a:endParaRPr lang="sv-SE" altLang="en-US" smtClean="0"/>
          </a:p>
        </p:txBody>
      </p:sp>
      <p:sp>
        <p:nvSpPr>
          <p:cNvPr id="6" name="Rectangle 3"/>
          <p:cNvSpPr txBox="1">
            <a:spLocks noChangeArrowheads="1"/>
          </p:cNvSpPr>
          <p:nvPr/>
        </p:nvSpPr>
        <p:spPr bwMode="auto">
          <a:xfrm>
            <a:off x="533400" y="1447800"/>
            <a:ext cx="8229600" cy="4114800"/>
          </a:xfrm>
          <a:prstGeom prst="rect">
            <a:avLst/>
          </a:prstGeom>
          <a:noFill/>
          <a:ln w="9525">
            <a:noFill/>
            <a:miter lim="800000"/>
            <a:headEnd/>
            <a:tailEnd/>
          </a:ln>
          <a:effectLst/>
        </p:spPr>
        <p:txBody>
          <a:bodyPr/>
          <a:lstStyle/>
          <a:p>
            <a:pPr marL="342900" indent="-342900" eaLnBrk="1" hangingPunct="1">
              <a:spcBef>
                <a:spcPct val="20000"/>
              </a:spcBef>
              <a:buClr>
                <a:schemeClr val="accent1"/>
              </a:buClr>
              <a:buSzPct val="65000"/>
              <a:buFont typeface="Wingdings" pitchFamily="2" charset="2"/>
              <a:buChar char="n"/>
              <a:defRPr/>
            </a:pPr>
            <a:r>
              <a:rPr lang="en-US" sz="2800" kern="0" dirty="0"/>
              <a:t>Before computers</a:t>
            </a:r>
          </a:p>
          <a:p>
            <a:pPr marL="800100" lvl="1" indent="-342900" eaLnBrk="1" hangingPunct="1">
              <a:spcBef>
                <a:spcPct val="20000"/>
              </a:spcBef>
              <a:buClr>
                <a:schemeClr val="accent1"/>
              </a:buClr>
              <a:buSzPct val="65000"/>
              <a:buFont typeface="Wingdings" pitchFamily="2" charset="2"/>
              <a:buChar char="n"/>
              <a:defRPr/>
            </a:pPr>
            <a:r>
              <a:rPr lang="en-US" sz="2400" kern="0" dirty="0"/>
              <a:t>Understand the problem </a:t>
            </a:r>
            <a:r>
              <a:rPr lang="en-US" sz="2000" kern="0" dirty="0"/>
              <a:t>(communication and analysis)</a:t>
            </a:r>
          </a:p>
          <a:p>
            <a:pPr marL="800100" lvl="1" indent="-342900" eaLnBrk="1" hangingPunct="1">
              <a:spcBef>
                <a:spcPct val="20000"/>
              </a:spcBef>
              <a:buClr>
                <a:schemeClr val="accent1"/>
              </a:buClr>
              <a:buSzPct val="65000"/>
              <a:buFont typeface="Wingdings" pitchFamily="2" charset="2"/>
              <a:buChar char="n"/>
              <a:defRPr/>
            </a:pPr>
            <a:r>
              <a:rPr lang="en-US" sz="2400" kern="0" dirty="0"/>
              <a:t>Plan a Solution </a:t>
            </a:r>
            <a:r>
              <a:rPr lang="en-US" sz="2000" kern="0" dirty="0"/>
              <a:t>(modeling and software design)</a:t>
            </a:r>
          </a:p>
          <a:p>
            <a:pPr marL="800100" lvl="1" indent="-342900" eaLnBrk="1" hangingPunct="1">
              <a:spcBef>
                <a:spcPct val="20000"/>
              </a:spcBef>
              <a:buClr>
                <a:schemeClr val="accent1"/>
              </a:buClr>
              <a:buSzPct val="65000"/>
              <a:buFont typeface="Wingdings" pitchFamily="2" charset="2"/>
              <a:buChar char="n"/>
              <a:defRPr/>
            </a:pPr>
            <a:r>
              <a:rPr lang="en-US" sz="2400" kern="0" dirty="0"/>
              <a:t>Carry out the plan </a:t>
            </a:r>
            <a:r>
              <a:rPr lang="en-US" sz="2000" kern="0" dirty="0"/>
              <a:t>(code generation)</a:t>
            </a:r>
          </a:p>
          <a:p>
            <a:pPr marL="800100" lvl="1" indent="-342900" eaLnBrk="1" hangingPunct="1">
              <a:spcBef>
                <a:spcPct val="20000"/>
              </a:spcBef>
              <a:buClr>
                <a:schemeClr val="accent1"/>
              </a:buClr>
              <a:buSzPct val="65000"/>
              <a:buFont typeface="Wingdings" pitchFamily="2" charset="2"/>
              <a:buChar char="n"/>
              <a:defRPr/>
            </a:pPr>
            <a:r>
              <a:rPr lang="en-US" sz="2400" kern="0" dirty="0"/>
              <a:t>Examination the result for accuracy </a:t>
            </a:r>
            <a:r>
              <a:rPr lang="en-US" sz="2000" kern="0" dirty="0"/>
              <a:t>(testing the quality assurance)</a:t>
            </a:r>
            <a:endParaRPr lang="en-US" sz="2400" kern="0" dirty="0"/>
          </a:p>
          <a:p>
            <a:pPr marL="800100" lvl="1" indent="-342900" eaLnBrk="1" hangingPunct="1">
              <a:spcBef>
                <a:spcPct val="20000"/>
              </a:spcBef>
              <a:buClr>
                <a:schemeClr val="accent1"/>
              </a:buClr>
              <a:buSzPct val="65000"/>
              <a:buFont typeface="Wingdings" pitchFamily="2" charset="2"/>
              <a:buChar char="n"/>
              <a:defRPr/>
            </a:pPr>
            <a:endParaRPr lang="en-US" sz="2400" kern="0" dirty="0"/>
          </a:p>
        </p:txBody>
      </p:sp>
      <p:sp>
        <p:nvSpPr>
          <p:cNvPr id="9" name="Ellipse 9"/>
          <p:cNvSpPr/>
          <p:nvPr/>
        </p:nvSpPr>
        <p:spPr>
          <a:xfrm>
            <a:off x="7543800" y="4724400"/>
            <a:ext cx="609600" cy="609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r>
              <a:rPr lang="en-US" sz="280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D922CAD4-40EA-4E9D-9756-26491920074D}" type="slidenum">
              <a:rPr lang="sv-SE" altLang="en-US" smtClean="0"/>
              <a:pPr>
                <a:defRPr/>
              </a:pPr>
              <a:t>24</a:t>
            </a:fld>
            <a:endParaRPr lang="sv-SE"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038FE3B6-5323-4AC9-849F-1C49E23AB084}" type="slidenum">
              <a:rPr lang="sv-SE" altLang="en-US"/>
              <a:pPr/>
              <a:t>25</a:t>
            </a:fld>
            <a:endParaRPr lang="sv-SE" altLang="en-US"/>
          </a:p>
        </p:txBody>
      </p:sp>
      <p:sp>
        <p:nvSpPr>
          <p:cNvPr id="27651" name="Rectangle 2"/>
          <p:cNvSpPr>
            <a:spLocks noGrp="1" noChangeArrowheads="1"/>
          </p:cNvSpPr>
          <p:nvPr>
            <p:ph type="title"/>
          </p:nvPr>
        </p:nvSpPr>
        <p:spPr/>
        <p:txBody>
          <a:bodyPr/>
          <a:lstStyle/>
          <a:p>
            <a:pPr eaLnBrk="1" hangingPunct="1"/>
            <a:r>
              <a:rPr lang="en-US" altLang="en-US" smtClean="0"/>
              <a:t>Software Myths</a:t>
            </a:r>
            <a:endParaRPr lang="sv-SE" altLang="en-US" smtClean="0"/>
          </a:p>
        </p:txBody>
      </p:sp>
      <p:sp>
        <p:nvSpPr>
          <p:cNvPr id="6" name="Rectangle 3"/>
          <p:cNvSpPr txBox="1">
            <a:spLocks noChangeArrowheads="1"/>
          </p:cNvSpPr>
          <p:nvPr/>
        </p:nvSpPr>
        <p:spPr bwMode="auto">
          <a:xfrm>
            <a:off x="533400" y="1524000"/>
            <a:ext cx="8229600" cy="4114800"/>
          </a:xfrm>
          <a:prstGeom prst="rect">
            <a:avLst/>
          </a:prstGeom>
          <a:noFill/>
          <a:ln w="9525">
            <a:noFill/>
            <a:miter lim="800000"/>
            <a:headEnd/>
            <a:tailEnd/>
          </a:ln>
          <a:effectLst/>
        </p:spPr>
        <p:txBody>
          <a:bodyPr/>
          <a:lstStyle/>
          <a:p>
            <a:pPr marL="342900" indent="-342900" eaLnBrk="1" hangingPunct="1">
              <a:spcBef>
                <a:spcPct val="20000"/>
              </a:spcBef>
              <a:buClr>
                <a:schemeClr val="accent1"/>
              </a:buClr>
              <a:buSzPct val="65000"/>
              <a:buFont typeface="Wingdings" pitchFamily="2" charset="2"/>
              <a:buChar char="n"/>
              <a:defRPr/>
            </a:pPr>
            <a:r>
              <a:rPr lang="en-US" sz="2800" kern="0" dirty="0"/>
              <a:t>Management</a:t>
            </a:r>
          </a:p>
          <a:p>
            <a:pPr marL="800100" lvl="1" indent="-342900" eaLnBrk="1" hangingPunct="1">
              <a:spcBef>
                <a:spcPct val="20000"/>
              </a:spcBef>
              <a:buClr>
                <a:schemeClr val="accent1"/>
              </a:buClr>
              <a:buSzPct val="65000"/>
              <a:buFont typeface="Wingdings" pitchFamily="2" charset="2"/>
              <a:buChar char="n"/>
              <a:defRPr/>
            </a:pPr>
            <a:r>
              <a:rPr lang="en-US" sz="2800" kern="0" dirty="0"/>
              <a:t>We have </a:t>
            </a:r>
            <a:r>
              <a:rPr lang="en-US" sz="2800" kern="0" dirty="0" smtClean="0"/>
              <a:t>standards</a:t>
            </a:r>
          </a:p>
          <a:p>
            <a:pPr marL="1257300" lvl="2" indent="-342900" eaLnBrk="1" hangingPunct="1">
              <a:spcBef>
                <a:spcPct val="20000"/>
              </a:spcBef>
              <a:buClr>
                <a:schemeClr val="accent1"/>
              </a:buClr>
              <a:buSzPct val="65000"/>
              <a:buFont typeface="Wingdings" pitchFamily="2" charset="2"/>
              <a:buChar char="n"/>
              <a:defRPr/>
            </a:pPr>
            <a:r>
              <a:rPr lang="en-US" sz="2800" kern="0" dirty="0" smtClean="0"/>
              <a:t>Is it followed, complete, improves quality</a:t>
            </a:r>
            <a:endParaRPr lang="en-US" sz="2800" kern="0" dirty="0"/>
          </a:p>
          <a:p>
            <a:pPr marL="800100" lvl="1" indent="-342900" eaLnBrk="1" hangingPunct="1">
              <a:spcBef>
                <a:spcPct val="20000"/>
              </a:spcBef>
              <a:buClr>
                <a:schemeClr val="accent1"/>
              </a:buClr>
              <a:buSzPct val="65000"/>
              <a:buFont typeface="Wingdings" pitchFamily="2" charset="2"/>
              <a:buChar char="n"/>
              <a:defRPr/>
            </a:pPr>
            <a:r>
              <a:rPr lang="en-US" sz="2800" kern="0" dirty="0"/>
              <a:t>We’ll add more people to catch </a:t>
            </a:r>
            <a:r>
              <a:rPr lang="en-US" sz="2800" kern="0" dirty="0" smtClean="0"/>
              <a:t>up</a:t>
            </a:r>
          </a:p>
          <a:p>
            <a:pPr marL="1257300" lvl="2" indent="-342900" eaLnBrk="1" hangingPunct="1">
              <a:spcBef>
                <a:spcPct val="20000"/>
              </a:spcBef>
              <a:buClr>
                <a:schemeClr val="accent1"/>
              </a:buClr>
              <a:buSzPct val="65000"/>
              <a:buFont typeface="Wingdings" pitchFamily="2" charset="2"/>
              <a:buChar char="n"/>
              <a:defRPr/>
            </a:pPr>
            <a:r>
              <a:rPr lang="en-US" sz="2800" kern="0" dirty="0" smtClean="0"/>
              <a:t>Old people will spend time educating new</a:t>
            </a:r>
            <a:endParaRPr lang="en-US" sz="2800" kern="0" dirty="0"/>
          </a:p>
          <a:p>
            <a:pPr marL="800100" lvl="1" indent="-342900" eaLnBrk="1" hangingPunct="1">
              <a:spcBef>
                <a:spcPct val="20000"/>
              </a:spcBef>
              <a:buClr>
                <a:schemeClr val="accent1"/>
              </a:buClr>
              <a:buSzPct val="65000"/>
              <a:buFont typeface="Wingdings" pitchFamily="2" charset="2"/>
              <a:buChar char="n"/>
              <a:defRPr/>
            </a:pPr>
            <a:r>
              <a:rPr lang="en-US" sz="2800" kern="0" dirty="0"/>
              <a:t>I outsourced it, I’m </a:t>
            </a:r>
            <a:r>
              <a:rPr lang="en-US" sz="2800" kern="0" dirty="0" smtClean="0"/>
              <a:t>done</a:t>
            </a:r>
          </a:p>
          <a:p>
            <a:pPr marL="1257300" lvl="2" indent="-342900" eaLnBrk="1" hangingPunct="1">
              <a:spcBef>
                <a:spcPct val="20000"/>
              </a:spcBef>
              <a:buClr>
                <a:schemeClr val="accent1"/>
              </a:buClr>
              <a:buSzPct val="65000"/>
              <a:buFont typeface="Wingdings" pitchFamily="2" charset="2"/>
              <a:buChar char="n"/>
              <a:defRPr/>
            </a:pPr>
            <a:r>
              <a:rPr lang="en-US" sz="2800" kern="0" dirty="0" smtClean="0"/>
              <a:t>if you cannot manage internally, you will struggle  </a:t>
            </a:r>
            <a:endParaRPr lang="en-US" sz="2800" kern="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038FE3B6-5323-4AC9-849F-1C49E23AB084}" type="slidenum">
              <a:rPr lang="sv-SE" altLang="en-US"/>
              <a:pPr/>
              <a:t>26</a:t>
            </a:fld>
            <a:endParaRPr lang="sv-SE" altLang="en-US"/>
          </a:p>
        </p:txBody>
      </p:sp>
      <p:sp>
        <p:nvSpPr>
          <p:cNvPr id="27651" name="Rectangle 2"/>
          <p:cNvSpPr>
            <a:spLocks noGrp="1" noChangeArrowheads="1"/>
          </p:cNvSpPr>
          <p:nvPr>
            <p:ph type="title"/>
          </p:nvPr>
        </p:nvSpPr>
        <p:spPr/>
        <p:txBody>
          <a:bodyPr/>
          <a:lstStyle/>
          <a:p>
            <a:pPr eaLnBrk="1" hangingPunct="1"/>
            <a:r>
              <a:rPr lang="en-US" altLang="en-US" smtClean="0"/>
              <a:t>Software Myths</a:t>
            </a:r>
            <a:endParaRPr lang="sv-SE" altLang="en-US" smtClean="0"/>
          </a:p>
        </p:txBody>
      </p:sp>
      <p:sp>
        <p:nvSpPr>
          <p:cNvPr id="6" name="Rectangle 3"/>
          <p:cNvSpPr txBox="1">
            <a:spLocks noChangeArrowheads="1"/>
          </p:cNvSpPr>
          <p:nvPr/>
        </p:nvSpPr>
        <p:spPr bwMode="auto">
          <a:xfrm>
            <a:off x="533400" y="1524000"/>
            <a:ext cx="8229600" cy="4114800"/>
          </a:xfrm>
          <a:prstGeom prst="rect">
            <a:avLst/>
          </a:prstGeom>
          <a:noFill/>
          <a:ln w="9525">
            <a:noFill/>
            <a:miter lim="800000"/>
            <a:headEnd/>
            <a:tailEnd/>
          </a:ln>
          <a:effectLst/>
        </p:spPr>
        <p:txBody>
          <a:bodyPr/>
          <a:lstStyle/>
          <a:p>
            <a:pPr marL="342900" indent="-342900" eaLnBrk="1" hangingPunct="1">
              <a:spcBef>
                <a:spcPct val="20000"/>
              </a:spcBef>
              <a:buClr>
                <a:schemeClr val="accent1"/>
              </a:buClr>
              <a:buSzPct val="65000"/>
              <a:buFont typeface="Wingdings" pitchFamily="2" charset="2"/>
              <a:buChar char="n"/>
              <a:defRPr/>
            </a:pPr>
            <a:r>
              <a:rPr lang="en-US" sz="2800" kern="0" dirty="0" smtClean="0"/>
              <a:t>Customer</a:t>
            </a:r>
            <a:endParaRPr lang="en-US" sz="2800" kern="0" dirty="0"/>
          </a:p>
          <a:p>
            <a:pPr marL="800100" lvl="1" indent="-342900" eaLnBrk="1" hangingPunct="1">
              <a:spcBef>
                <a:spcPct val="20000"/>
              </a:spcBef>
              <a:buClr>
                <a:schemeClr val="accent1"/>
              </a:buClr>
              <a:buSzPct val="65000"/>
              <a:buFont typeface="Wingdings" pitchFamily="2" charset="2"/>
              <a:buChar char="n"/>
              <a:defRPr/>
            </a:pPr>
            <a:r>
              <a:rPr lang="en-US" sz="2800" kern="0" dirty="0"/>
              <a:t>We have general objectives, let’s </a:t>
            </a:r>
            <a:r>
              <a:rPr lang="en-US" sz="2800" kern="0" dirty="0" smtClean="0"/>
              <a:t>start</a:t>
            </a:r>
          </a:p>
          <a:p>
            <a:pPr marL="1257300" lvl="2" indent="-342900" eaLnBrk="1" hangingPunct="1">
              <a:spcBef>
                <a:spcPct val="20000"/>
              </a:spcBef>
              <a:buClr>
                <a:schemeClr val="accent1"/>
              </a:buClr>
              <a:buSzPct val="65000"/>
              <a:buFont typeface="Wingdings" pitchFamily="2" charset="2"/>
              <a:buChar char="n"/>
              <a:defRPr/>
            </a:pPr>
            <a:r>
              <a:rPr lang="en-US" dirty="0" smtClean="0"/>
              <a:t>a n ambiguous  “statement of objectives“ is a recipe for disaster</a:t>
            </a:r>
          </a:p>
          <a:p>
            <a:pPr marL="800100" lvl="1" indent="-342900" eaLnBrk="1" hangingPunct="1">
              <a:spcBef>
                <a:spcPct val="20000"/>
              </a:spcBef>
              <a:buClr>
                <a:schemeClr val="accent1"/>
              </a:buClr>
              <a:buSzPct val="65000"/>
              <a:buFont typeface="Wingdings" pitchFamily="2" charset="2"/>
              <a:buChar char="n"/>
              <a:defRPr/>
            </a:pPr>
            <a:r>
              <a:rPr lang="en-US" sz="2800" kern="0" dirty="0" smtClean="0"/>
              <a:t>Change </a:t>
            </a:r>
            <a:r>
              <a:rPr lang="en-US" sz="2800" kern="0" dirty="0"/>
              <a:t>is easily </a:t>
            </a:r>
            <a:r>
              <a:rPr lang="en-US" sz="2800" kern="0" dirty="0" smtClean="0"/>
              <a:t>accommodated</a:t>
            </a:r>
          </a:p>
          <a:p>
            <a:pPr marL="1257300" lvl="2" indent="-342900" eaLnBrk="1" hangingPunct="1">
              <a:spcBef>
                <a:spcPct val="20000"/>
              </a:spcBef>
              <a:buClr>
                <a:schemeClr val="accent1"/>
              </a:buClr>
              <a:buSzPct val="65000"/>
              <a:buFont typeface="Wingdings" pitchFamily="2" charset="2"/>
              <a:buChar char="n"/>
              <a:defRPr/>
            </a:pPr>
            <a:r>
              <a:rPr lang="en-US" sz="2800" kern="0" dirty="0" smtClean="0"/>
              <a:t>Later requirements may require major design changes</a:t>
            </a:r>
          </a:p>
          <a:p>
            <a:pPr marL="1257300" lvl="2" indent="-342900" eaLnBrk="1" hangingPunct="1">
              <a:spcBef>
                <a:spcPct val="20000"/>
              </a:spcBef>
              <a:buClr>
                <a:schemeClr val="accent1"/>
              </a:buClr>
              <a:buSzPct val="65000"/>
              <a:buFont typeface="Wingdings" pitchFamily="2" charset="2"/>
              <a:buChar char="n"/>
              <a:defRPr/>
            </a:pPr>
            <a:endParaRPr lang="en-US" sz="2800" kern="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A1B6BD73-2FE0-44C6-BFDB-128C57E9EFEE}" type="slidenum">
              <a:rPr lang="sv-SE" altLang="en-US"/>
              <a:pPr/>
              <a:t>27</a:t>
            </a:fld>
            <a:endParaRPr lang="sv-SE" altLang="en-US"/>
          </a:p>
        </p:txBody>
      </p:sp>
      <p:sp>
        <p:nvSpPr>
          <p:cNvPr id="28675" name="Rectangle 2"/>
          <p:cNvSpPr>
            <a:spLocks noGrp="1" noChangeArrowheads="1"/>
          </p:cNvSpPr>
          <p:nvPr>
            <p:ph type="title"/>
          </p:nvPr>
        </p:nvSpPr>
        <p:spPr/>
        <p:txBody>
          <a:bodyPr/>
          <a:lstStyle/>
          <a:p>
            <a:pPr eaLnBrk="1" hangingPunct="1"/>
            <a:r>
              <a:rPr lang="en-US" altLang="en-US" smtClean="0"/>
              <a:t>Software Myths</a:t>
            </a:r>
            <a:endParaRPr lang="sv-SE" altLang="en-US" smtClean="0"/>
          </a:p>
        </p:txBody>
      </p:sp>
      <p:sp>
        <p:nvSpPr>
          <p:cNvPr id="6" name="Rectangle 3"/>
          <p:cNvSpPr txBox="1">
            <a:spLocks noChangeArrowheads="1"/>
          </p:cNvSpPr>
          <p:nvPr/>
        </p:nvSpPr>
        <p:spPr bwMode="auto">
          <a:xfrm>
            <a:off x="533400" y="1524000"/>
            <a:ext cx="8229600" cy="4114800"/>
          </a:xfrm>
          <a:prstGeom prst="rect">
            <a:avLst/>
          </a:prstGeom>
          <a:noFill/>
          <a:ln w="9525">
            <a:noFill/>
            <a:miter lim="800000"/>
            <a:headEnd/>
            <a:tailEnd/>
          </a:ln>
          <a:effectLst/>
        </p:spPr>
        <p:txBody>
          <a:bodyPr/>
          <a:lstStyle/>
          <a:p>
            <a:pPr marL="342900" indent="-342900" eaLnBrk="1" hangingPunct="1">
              <a:spcBef>
                <a:spcPct val="20000"/>
              </a:spcBef>
              <a:buClr>
                <a:schemeClr val="accent1"/>
              </a:buClr>
              <a:buSzPct val="65000"/>
              <a:buFont typeface="Wingdings" pitchFamily="2" charset="2"/>
              <a:buChar char="n"/>
              <a:defRPr/>
            </a:pPr>
            <a:r>
              <a:rPr lang="en-US" sz="2800" kern="0" dirty="0"/>
              <a:t>Practitioner</a:t>
            </a:r>
          </a:p>
          <a:p>
            <a:pPr marL="800100" lvl="1" indent="-342900" eaLnBrk="1" hangingPunct="1">
              <a:spcBef>
                <a:spcPct val="20000"/>
              </a:spcBef>
              <a:buClr>
                <a:schemeClr val="accent1"/>
              </a:buClr>
              <a:buSzPct val="65000"/>
              <a:buFont typeface="Wingdings" pitchFamily="2" charset="2"/>
              <a:buChar char="n"/>
              <a:defRPr/>
            </a:pPr>
            <a:r>
              <a:rPr lang="en-US" sz="2800" kern="0" dirty="0"/>
              <a:t>We’ll write it and be done</a:t>
            </a:r>
          </a:p>
          <a:p>
            <a:pPr marL="800100" lvl="1" indent="-342900" eaLnBrk="1" hangingPunct="1">
              <a:spcBef>
                <a:spcPct val="20000"/>
              </a:spcBef>
              <a:buClr>
                <a:schemeClr val="accent1"/>
              </a:buClr>
              <a:buSzPct val="65000"/>
              <a:buFont typeface="Wingdings" pitchFamily="2" charset="2"/>
              <a:buChar char="n"/>
              <a:defRPr/>
            </a:pPr>
            <a:r>
              <a:rPr lang="en-US" sz="2800" kern="0" dirty="0"/>
              <a:t>I can’t assess quality until it is running</a:t>
            </a:r>
          </a:p>
          <a:p>
            <a:pPr marL="800100" lvl="1" indent="-342900" eaLnBrk="1" hangingPunct="1">
              <a:spcBef>
                <a:spcPct val="20000"/>
              </a:spcBef>
              <a:buClr>
                <a:schemeClr val="accent1"/>
              </a:buClr>
              <a:buSzPct val="65000"/>
              <a:buFont typeface="Wingdings" pitchFamily="2" charset="2"/>
              <a:buChar char="n"/>
              <a:defRPr/>
            </a:pPr>
            <a:r>
              <a:rPr lang="en-US" sz="2800" kern="0" smtClean="0"/>
              <a:t>My only </a:t>
            </a:r>
            <a:r>
              <a:rPr lang="en-US" sz="2800" kern="0" dirty="0"/>
              <a:t>deliverable is the working code</a:t>
            </a:r>
          </a:p>
          <a:p>
            <a:pPr marL="800100" lvl="1" indent="-342900" eaLnBrk="1" hangingPunct="1">
              <a:spcBef>
                <a:spcPct val="20000"/>
              </a:spcBef>
              <a:buClr>
                <a:schemeClr val="accent1"/>
              </a:buClr>
              <a:buSzPct val="65000"/>
              <a:buFont typeface="Wingdings" pitchFamily="2" charset="2"/>
              <a:buChar char="n"/>
              <a:defRPr/>
            </a:pPr>
            <a:r>
              <a:rPr lang="en-US" sz="2800" kern="0" dirty="0"/>
              <a:t>Software engineering is about meaningless </a:t>
            </a:r>
            <a:r>
              <a:rPr lang="en-US" sz="2800" kern="0" dirty="0" smtClean="0"/>
              <a:t>documents</a:t>
            </a:r>
            <a:r>
              <a:rPr lang="en-GB" sz="2800" kern="0" dirty="0" smtClean="0">
                <a:latin typeface="+mn-lt"/>
                <a:cs typeface="+mn-cs"/>
              </a:rPr>
              <a:t> (SE-&gt; quality-&gt; reduced rework -&gt;faster delivery)</a:t>
            </a:r>
            <a:endParaRPr lang="en-US" sz="2800" kern="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a:t>
            </a:r>
            <a:endParaRPr lang="en-US" dirty="0"/>
          </a:p>
        </p:txBody>
      </p:sp>
      <p:sp>
        <p:nvSpPr>
          <p:cNvPr id="3" name="Content Placeholder 2"/>
          <p:cNvSpPr>
            <a:spLocks noGrp="1"/>
          </p:cNvSpPr>
          <p:nvPr>
            <p:ph idx="1"/>
          </p:nvPr>
        </p:nvSpPr>
        <p:spPr/>
        <p:txBody>
          <a:bodyPr/>
          <a:lstStyle/>
          <a:p>
            <a:r>
              <a:rPr lang="en-US" dirty="0" smtClean="0"/>
              <a:t>Text book: Chapter # 1 </a:t>
            </a:r>
            <a:endParaRPr lang="en-US" dirty="0"/>
          </a:p>
        </p:txBody>
      </p:sp>
      <p:sp>
        <p:nvSpPr>
          <p:cNvPr id="4" name="Slide Number Placeholder 3"/>
          <p:cNvSpPr>
            <a:spLocks noGrp="1"/>
          </p:cNvSpPr>
          <p:nvPr>
            <p:ph type="sldNum" sz="quarter" idx="12"/>
          </p:nvPr>
        </p:nvSpPr>
        <p:spPr/>
        <p:txBody>
          <a:bodyPr/>
          <a:lstStyle/>
          <a:p>
            <a:pPr>
              <a:defRPr/>
            </a:pPr>
            <a:fld id="{D922CAD4-40EA-4E9D-9756-26491920074D}" type="slidenum">
              <a:rPr lang="sv-SE" altLang="en-US" smtClean="0"/>
              <a:pPr>
                <a:defRPr/>
              </a:pPr>
              <a:t>28</a:t>
            </a:fld>
            <a:endParaRPr lang="sv-SE"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DAF63CD8-14D0-4BC5-B733-50BE48C99C6C}" type="slidenum">
              <a:rPr lang="sv-SE" altLang="en-US"/>
              <a:pPr/>
              <a:t>29</a:t>
            </a:fld>
            <a:endParaRPr lang="sv-SE" altLang="en-US"/>
          </a:p>
        </p:txBody>
      </p:sp>
      <p:sp>
        <p:nvSpPr>
          <p:cNvPr id="29699" name="Rectangle 2"/>
          <p:cNvSpPr>
            <a:spLocks noGrp="1" noChangeArrowheads="1"/>
          </p:cNvSpPr>
          <p:nvPr>
            <p:ph type="title"/>
          </p:nvPr>
        </p:nvSpPr>
        <p:spPr>
          <a:xfrm>
            <a:off x="2819400" y="2514600"/>
            <a:ext cx="4495800" cy="1295400"/>
          </a:xfrm>
        </p:spPr>
        <p:txBody>
          <a:bodyPr/>
          <a:lstStyle/>
          <a:p>
            <a:pPr eaLnBrk="1" hangingPunct="1"/>
            <a:r>
              <a:rPr lang="en-US" altLang="en-US" smtClean="0"/>
              <a:t>Software </a:t>
            </a:r>
            <a:r>
              <a:rPr lang="en-US" altLang="en-US" b="1" u="sng" smtClean="0"/>
              <a:t>Process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C083501F-8ABC-463A-8394-8D28429C46C7}" type="slidenum">
              <a:rPr lang="sv-SE" altLang="en-US"/>
              <a:pPr/>
              <a:t>3</a:t>
            </a:fld>
            <a:endParaRPr lang="sv-SE" altLang="en-US"/>
          </a:p>
        </p:txBody>
      </p:sp>
      <p:sp>
        <p:nvSpPr>
          <p:cNvPr id="6147" name="Rectangle 2"/>
          <p:cNvSpPr>
            <a:spLocks noGrp="1" noChangeArrowheads="1"/>
          </p:cNvSpPr>
          <p:nvPr>
            <p:ph type="title"/>
          </p:nvPr>
        </p:nvSpPr>
        <p:spPr/>
        <p:txBody>
          <a:bodyPr/>
          <a:lstStyle/>
          <a:p>
            <a:pPr eaLnBrk="1" hangingPunct="1"/>
            <a:r>
              <a:rPr lang="en-US" altLang="en-US" smtClean="0"/>
              <a:t>Course Material</a:t>
            </a:r>
            <a:endParaRPr lang="sv-SE" altLang="en-US" smtClean="0"/>
          </a:p>
        </p:txBody>
      </p:sp>
      <p:sp>
        <p:nvSpPr>
          <p:cNvPr id="6148" name="Rectangle 3"/>
          <p:cNvSpPr>
            <a:spLocks noGrp="1" noChangeArrowheads="1"/>
          </p:cNvSpPr>
          <p:nvPr>
            <p:ph type="body" idx="1"/>
          </p:nvPr>
        </p:nvSpPr>
        <p:spPr/>
        <p:txBody>
          <a:bodyPr/>
          <a:lstStyle/>
          <a:p>
            <a:pPr eaLnBrk="1" hangingPunct="1">
              <a:lnSpc>
                <a:spcPct val="90000"/>
              </a:lnSpc>
            </a:pPr>
            <a:r>
              <a:rPr lang="en-US" altLang="en-US" sz="2100" smtClean="0"/>
              <a:t>Course Book</a:t>
            </a:r>
          </a:p>
          <a:p>
            <a:pPr lvl="1" eaLnBrk="1" hangingPunct="1">
              <a:lnSpc>
                <a:spcPct val="90000"/>
              </a:lnSpc>
            </a:pPr>
            <a:r>
              <a:rPr lang="en-US" altLang="en-US" sz="2000" smtClean="0"/>
              <a:t>Roger Pressman, </a:t>
            </a:r>
            <a:r>
              <a:rPr lang="en-US" altLang="en-US" sz="2000" b="1" smtClean="0">
                <a:solidFill>
                  <a:srgbClr val="006600"/>
                </a:solidFill>
              </a:rPr>
              <a:t>Software Engineering</a:t>
            </a:r>
            <a:r>
              <a:rPr lang="en-US" altLang="en-US" sz="2000" b="1" smtClean="0"/>
              <a:t>, 7</a:t>
            </a:r>
            <a:r>
              <a:rPr lang="en-US" altLang="en-US" sz="2000" b="1" baseline="30000" smtClean="0"/>
              <a:t>th</a:t>
            </a:r>
            <a:r>
              <a:rPr lang="en-US" altLang="en-US" sz="2000" b="1" smtClean="0"/>
              <a:t> Edition, Mcgraw Hill</a:t>
            </a:r>
            <a:r>
              <a:rPr lang="en-US" altLang="en-US" sz="2000" smtClean="0"/>
              <a:t>.  </a:t>
            </a:r>
            <a:endParaRPr lang="en-US" altLang="en-US" sz="2200" smtClean="0"/>
          </a:p>
          <a:p>
            <a:pPr lvl="1" eaLnBrk="1" hangingPunct="1">
              <a:lnSpc>
                <a:spcPct val="90000"/>
              </a:lnSpc>
            </a:pPr>
            <a:endParaRPr lang="en-US" altLang="en-US" sz="20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780F9A44-F057-4B68-9AAF-D48929AA46D3}" type="slidenum">
              <a:rPr lang="sv-SE" altLang="en-US"/>
              <a:pPr/>
              <a:t>30</a:t>
            </a:fld>
            <a:endParaRPr lang="sv-SE" altLang="en-US"/>
          </a:p>
        </p:txBody>
      </p:sp>
      <p:sp>
        <p:nvSpPr>
          <p:cNvPr id="30723" name="Rectangle 2"/>
          <p:cNvSpPr>
            <a:spLocks noGrp="1" noChangeArrowheads="1"/>
          </p:cNvSpPr>
          <p:nvPr>
            <p:ph type="title"/>
          </p:nvPr>
        </p:nvSpPr>
        <p:spPr/>
        <p:txBody>
          <a:bodyPr/>
          <a:lstStyle/>
          <a:p>
            <a:pPr eaLnBrk="1" hangingPunct="1"/>
            <a:r>
              <a:rPr lang="en-US" altLang="en-US" smtClean="0"/>
              <a:t>Software Process</a:t>
            </a:r>
            <a:endParaRPr lang="sv-SE" altLang="en-US" smtClean="0"/>
          </a:p>
        </p:txBody>
      </p:sp>
      <p:sp>
        <p:nvSpPr>
          <p:cNvPr id="30724" name="Text Box 3"/>
          <p:cNvSpPr txBox="1">
            <a:spLocks noChangeArrowheads="1"/>
          </p:cNvSpPr>
          <p:nvPr/>
        </p:nvSpPr>
        <p:spPr bwMode="auto">
          <a:xfrm>
            <a:off x="533400" y="1676400"/>
            <a:ext cx="8153400" cy="457200"/>
          </a:xfrm>
          <a:prstGeom prst="rect">
            <a:avLst/>
          </a:prstGeom>
          <a:noFill/>
          <a:ln w="9525">
            <a:noFill/>
            <a:miter lim="800000"/>
            <a:headEnd/>
            <a:tailEnd/>
          </a:ln>
        </p:spPr>
        <p:txBody>
          <a:bodyPr>
            <a:spAutoFit/>
          </a:bodyPr>
          <a:lstStyle/>
          <a:p>
            <a:pPr eaLnBrk="1" hangingPunct="1">
              <a:spcBef>
                <a:spcPct val="50000"/>
              </a:spcBef>
            </a:pPr>
            <a:r>
              <a:rPr lang="en-US" altLang="en-US" b="1"/>
              <a:t> Process</a:t>
            </a:r>
          </a:p>
        </p:txBody>
      </p:sp>
      <p:sp>
        <p:nvSpPr>
          <p:cNvPr id="30725" name="AutoShape 4"/>
          <p:cNvSpPr>
            <a:spLocks noChangeArrowheads="1"/>
          </p:cNvSpPr>
          <p:nvPr/>
        </p:nvSpPr>
        <p:spPr bwMode="auto">
          <a:xfrm>
            <a:off x="2971800" y="1752600"/>
            <a:ext cx="914400" cy="2286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p>
            <a:pPr eaLnBrk="1" hangingPunct="1"/>
            <a:endParaRPr lang="en-US" altLang="en-US"/>
          </a:p>
        </p:txBody>
      </p:sp>
      <p:sp>
        <p:nvSpPr>
          <p:cNvPr id="30726" name="Text Box 5"/>
          <p:cNvSpPr txBox="1">
            <a:spLocks noChangeArrowheads="1"/>
          </p:cNvSpPr>
          <p:nvPr/>
        </p:nvSpPr>
        <p:spPr bwMode="auto">
          <a:xfrm>
            <a:off x="4191000" y="1600200"/>
            <a:ext cx="4419600" cy="1187450"/>
          </a:xfrm>
          <a:prstGeom prst="rect">
            <a:avLst/>
          </a:prstGeom>
          <a:noFill/>
          <a:ln w="9525">
            <a:noFill/>
            <a:miter lim="800000"/>
            <a:headEnd/>
            <a:tailEnd/>
          </a:ln>
        </p:spPr>
        <p:txBody>
          <a:bodyPr>
            <a:spAutoFit/>
          </a:bodyPr>
          <a:lstStyle/>
          <a:p>
            <a:pPr eaLnBrk="1" hangingPunct="1">
              <a:spcBef>
                <a:spcPct val="50000"/>
              </a:spcBef>
            </a:pPr>
            <a:r>
              <a:rPr lang="en-US" altLang="en-US" b="1"/>
              <a:t>Series of predictable steps-a road map that helps create a timely and high quality entity</a:t>
            </a:r>
          </a:p>
        </p:txBody>
      </p:sp>
      <p:sp>
        <p:nvSpPr>
          <p:cNvPr id="10" name="AutoShape 6"/>
          <p:cNvSpPr>
            <a:spLocks noChangeArrowheads="1"/>
          </p:cNvSpPr>
          <p:nvPr/>
        </p:nvSpPr>
        <p:spPr bwMode="auto">
          <a:xfrm>
            <a:off x="8305800" y="2514600"/>
            <a:ext cx="609600" cy="1600200"/>
          </a:xfrm>
          <a:prstGeom prst="curvedLeftArrow">
            <a:avLst>
              <a:gd name="adj1" fmla="val 64385"/>
              <a:gd name="adj2" fmla="val 105000"/>
              <a:gd name="adj3" fmla="val 33333"/>
            </a:avLst>
          </a:prstGeom>
          <a:solidFill>
            <a:schemeClr val="accent1"/>
          </a:solidFill>
          <a:ln w="9525">
            <a:solidFill>
              <a:schemeClr val="tx1"/>
            </a:solidFill>
            <a:miter lim="800000"/>
            <a:headEnd/>
            <a:tailEnd/>
          </a:ln>
        </p:spPr>
        <p:txBody>
          <a:bodyPr wrap="none" anchor="ctr"/>
          <a:lstStyle/>
          <a:p>
            <a:pPr eaLnBrk="1" hangingPunct="1"/>
            <a:endParaRPr lang="en-US" altLang="en-US"/>
          </a:p>
        </p:txBody>
      </p:sp>
      <p:sp>
        <p:nvSpPr>
          <p:cNvPr id="11" name="Text Box 7"/>
          <p:cNvSpPr txBox="1">
            <a:spLocks noChangeArrowheads="1"/>
          </p:cNvSpPr>
          <p:nvPr/>
        </p:nvSpPr>
        <p:spPr bwMode="auto">
          <a:xfrm>
            <a:off x="3733800" y="3429000"/>
            <a:ext cx="4495800" cy="2446338"/>
          </a:xfrm>
          <a:prstGeom prst="rect">
            <a:avLst/>
          </a:prstGeom>
          <a:noFill/>
          <a:ln w="9525">
            <a:noFill/>
            <a:miter lim="800000"/>
            <a:headEnd/>
            <a:tailEnd/>
          </a:ln>
        </p:spPr>
        <p:txBody>
          <a:bodyPr>
            <a:spAutoFit/>
          </a:bodyPr>
          <a:lstStyle/>
          <a:p>
            <a:pPr eaLnBrk="1" hangingPunct="1">
              <a:spcBef>
                <a:spcPct val="50000"/>
              </a:spcBef>
            </a:pPr>
            <a:r>
              <a:rPr lang="en-US" altLang="en-US" b="1">
                <a:cs typeface="Times New Roman" charset="0"/>
              </a:rPr>
              <a:t>Software Process is a framework for the tasks that are required to build high quality software to create timely and high quality result</a:t>
            </a:r>
          </a:p>
          <a:p>
            <a:pPr eaLnBrk="1" hangingPunct="1">
              <a:spcBef>
                <a:spcPct val="50000"/>
              </a:spcBef>
            </a:pPr>
            <a:endParaRPr lang="en-US" altLang="en-US" b="1">
              <a:cs typeface="Times New Roman" charset="0"/>
            </a:endParaRPr>
          </a:p>
          <a:p>
            <a:pPr eaLnBrk="1" hangingPunct="1">
              <a:spcBef>
                <a:spcPct val="50000"/>
              </a:spcBef>
            </a:pPr>
            <a:r>
              <a:rPr lang="en-US" altLang="en-US" b="1">
                <a:cs typeface="Times New Roman" charset="0"/>
              </a:rPr>
              <a:t> </a:t>
            </a:r>
          </a:p>
          <a:p>
            <a:pPr eaLnBrk="1" hangingPunct="1">
              <a:spcBef>
                <a:spcPct val="50000"/>
              </a:spcBef>
            </a:pPr>
            <a:endParaRPr lang="en-US" altLang="en-US"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iterate type="lt">
                                    <p:tmAbs val="75"/>
                                  </p:iterate>
                                  <p:childTnLst>
                                    <p:set>
                                      <p:cBhvr>
                                        <p:cTn id="9" dur="1" fill="hold">
                                          <p:stCondLst>
                                            <p:cond delay="74"/>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685800" y="800100"/>
            <a:ext cx="7772400" cy="762000"/>
          </a:xfrm>
          <a:prstGeom prst="rect">
            <a:avLst/>
          </a:prstGeom>
          <a:noFill/>
          <a:ln w="9525">
            <a:noFill/>
            <a:miter lim="800000"/>
            <a:headEnd/>
            <a:tailEnd/>
          </a:ln>
          <a:effectLst/>
        </p:spPr>
        <p:txBody>
          <a:bodyPr anchor="ctr">
            <a:spAutoFit/>
          </a:bodyPr>
          <a:lstStyle/>
          <a:p>
            <a:pPr algn="ctr" eaLnBrk="1" hangingPunct="1">
              <a:defRPr/>
            </a:pPr>
            <a:r>
              <a:rPr lang="en-US" sz="4200" dirty="0">
                <a:solidFill>
                  <a:schemeClr val="tx2"/>
                </a:solidFill>
                <a:latin typeface="+mj-lt"/>
                <a:ea typeface="+mj-ea"/>
                <a:cs typeface="+mj-cs"/>
              </a:rPr>
              <a:t>Software Process</a:t>
            </a:r>
          </a:p>
        </p:txBody>
      </p:sp>
      <p:sp>
        <p:nvSpPr>
          <p:cNvPr id="31747" name="Text Box 3"/>
          <p:cNvSpPr txBox="1">
            <a:spLocks noChangeArrowheads="1"/>
          </p:cNvSpPr>
          <p:nvPr/>
        </p:nvSpPr>
        <p:spPr bwMode="auto">
          <a:xfrm>
            <a:off x="685800" y="1981200"/>
            <a:ext cx="7696200" cy="369888"/>
          </a:xfrm>
          <a:prstGeom prst="rect">
            <a:avLst/>
          </a:prstGeom>
          <a:noFill/>
          <a:ln w="9525">
            <a:noFill/>
            <a:miter lim="800000"/>
            <a:headEnd/>
            <a:tailEnd/>
          </a:ln>
        </p:spPr>
        <p:txBody>
          <a:bodyPr>
            <a:spAutoFit/>
          </a:bodyPr>
          <a:lstStyle/>
          <a:p>
            <a:pPr algn="ctr" eaLnBrk="1" hangingPunct="1">
              <a:spcBef>
                <a:spcPct val="50000"/>
              </a:spcBef>
            </a:pPr>
            <a:r>
              <a:rPr lang="en-US" altLang="en-US" b="1"/>
              <a:t>Is Software Process, Software Engineering ?</a:t>
            </a:r>
          </a:p>
        </p:txBody>
      </p:sp>
      <p:sp>
        <p:nvSpPr>
          <p:cNvPr id="1028" name="Text Box 4"/>
          <p:cNvSpPr txBox="1">
            <a:spLocks noChangeArrowheads="1"/>
          </p:cNvSpPr>
          <p:nvPr/>
        </p:nvSpPr>
        <p:spPr bwMode="auto">
          <a:xfrm>
            <a:off x="1143000" y="3048000"/>
            <a:ext cx="7010400" cy="457200"/>
          </a:xfrm>
          <a:prstGeom prst="rect">
            <a:avLst/>
          </a:prstGeom>
          <a:noFill/>
          <a:ln w="9525">
            <a:noFill/>
            <a:miter lim="800000"/>
            <a:headEnd/>
            <a:tailEnd/>
          </a:ln>
        </p:spPr>
        <p:txBody>
          <a:bodyPr>
            <a:spAutoFit/>
          </a:bodyPr>
          <a:lstStyle/>
          <a:p>
            <a:pPr algn="ctr" eaLnBrk="1" hangingPunct="1">
              <a:spcBef>
                <a:spcPct val="50000"/>
              </a:spcBef>
            </a:pPr>
            <a:r>
              <a:rPr lang="en-US" altLang="en-US" b="1"/>
              <a:t>Answer: Yes and No Both…Why?</a:t>
            </a:r>
          </a:p>
        </p:txBody>
      </p:sp>
      <p:sp>
        <p:nvSpPr>
          <p:cNvPr id="1029" name="AutoShape 5"/>
          <p:cNvSpPr>
            <a:spLocks noChangeArrowheads="1"/>
          </p:cNvSpPr>
          <p:nvPr/>
        </p:nvSpPr>
        <p:spPr bwMode="auto">
          <a:xfrm>
            <a:off x="7239000" y="3352800"/>
            <a:ext cx="733425" cy="1214438"/>
          </a:xfrm>
          <a:prstGeom prst="curvedLeftArrow">
            <a:avLst>
              <a:gd name="adj1" fmla="val 33117"/>
              <a:gd name="adj2" fmla="val 66234"/>
              <a:gd name="adj3" fmla="val 33333"/>
            </a:avLst>
          </a:prstGeom>
          <a:solidFill>
            <a:schemeClr val="accent1"/>
          </a:solidFill>
          <a:ln w="9525">
            <a:solidFill>
              <a:schemeClr val="tx1"/>
            </a:solidFill>
            <a:miter lim="800000"/>
            <a:headEnd/>
            <a:tailEnd/>
          </a:ln>
        </p:spPr>
        <p:txBody>
          <a:bodyPr wrap="none" anchor="ctr"/>
          <a:lstStyle/>
          <a:p>
            <a:pPr eaLnBrk="1" hangingPunct="1"/>
            <a:endParaRPr lang="en-US" altLang="en-US"/>
          </a:p>
        </p:txBody>
      </p:sp>
      <p:sp>
        <p:nvSpPr>
          <p:cNvPr id="1030" name="Text Box 6"/>
          <p:cNvSpPr txBox="1">
            <a:spLocks noChangeArrowheads="1"/>
          </p:cNvSpPr>
          <p:nvPr/>
        </p:nvSpPr>
        <p:spPr bwMode="auto">
          <a:xfrm>
            <a:off x="2667000" y="3657600"/>
            <a:ext cx="4419600" cy="2378075"/>
          </a:xfrm>
          <a:prstGeom prst="rect">
            <a:avLst/>
          </a:prstGeom>
          <a:noFill/>
          <a:ln w="9525">
            <a:noFill/>
            <a:miter lim="800000"/>
            <a:headEnd/>
            <a:tailEnd/>
          </a:ln>
        </p:spPr>
        <p:txBody>
          <a:bodyPr>
            <a:spAutoFit/>
          </a:bodyPr>
          <a:lstStyle/>
          <a:p>
            <a:pPr eaLnBrk="1" hangingPunct="1">
              <a:spcBef>
                <a:spcPct val="50000"/>
              </a:spcBef>
            </a:pPr>
            <a:r>
              <a:rPr lang="en-US" altLang="en-US" sz="2000" b="1"/>
              <a:t>Yes because it defines an approach which is known as Software Engineered</a:t>
            </a:r>
          </a:p>
          <a:p>
            <a:pPr eaLnBrk="1" hangingPunct="1">
              <a:spcBef>
                <a:spcPct val="50000"/>
              </a:spcBef>
            </a:pPr>
            <a:r>
              <a:rPr lang="en-US" altLang="en-US" sz="2000" b="1"/>
              <a:t>No because Software Engineering also entails technologies that populate the process…technical methods and automated tools.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blinds(horizontal)">
                                      <p:cBhvr>
                                        <p:cTn id="7" dur="500"/>
                                        <p:tgtEl>
                                          <p:spTgt spid="10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029"/>
                                        </p:tgtEl>
                                        <p:attrNameLst>
                                          <p:attrName>style.visibility</p:attrName>
                                        </p:attrNameLst>
                                      </p:cBhvr>
                                      <p:to>
                                        <p:strVal val="visible"/>
                                      </p:to>
                                    </p:set>
                                  </p:childTnLst>
                                </p:cTn>
                              </p:par>
                            </p:childTnLst>
                          </p:cTn>
                        </p:par>
                        <p:par>
                          <p:cTn id="12" fill="hold" nodeType="afterGroup">
                            <p:stCondLst>
                              <p:cond delay="500"/>
                            </p:stCondLst>
                            <p:childTnLst>
                              <p:par>
                                <p:cTn id="13" presetID="1" presetClass="entr" presetSubtype="0" fill="hold" grpId="0" nodeType="afterEffect">
                                  <p:stCondLst>
                                    <p:cond delay="0"/>
                                  </p:stCondLst>
                                  <p:iterate type="lt">
                                    <p:tmAbs val="75"/>
                                  </p:iterate>
                                  <p:childTnLst>
                                    <p:set>
                                      <p:cBhvr>
                                        <p:cTn id="14" dur="1" fill="hold">
                                          <p:stCondLst>
                                            <p:cond delay="74"/>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autoUpdateAnimBg="0"/>
      <p:bldP spid="1029" grpId="0" animBg="1"/>
      <p:bldP spid="1030"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p>
            <a:fld id="{B72A56B0-4961-4DBA-AF9C-ADA3000ACEAA}" type="slidenum">
              <a:rPr lang="sv-SE" altLang="en-US"/>
              <a:pPr/>
              <a:t>32</a:t>
            </a:fld>
            <a:endParaRPr lang="sv-SE" altLang="en-US"/>
          </a:p>
        </p:txBody>
      </p:sp>
      <p:sp>
        <p:nvSpPr>
          <p:cNvPr id="32771" name="Rectangle 2"/>
          <p:cNvSpPr>
            <a:spLocks noGrp="1" noChangeArrowheads="1"/>
          </p:cNvSpPr>
          <p:nvPr>
            <p:ph type="title"/>
          </p:nvPr>
        </p:nvSpPr>
        <p:spPr/>
        <p:txBody>
          <a:bodyPr/>
          <a:lstStyle/>
          <a:p>
            <a:pPr eaLnBrk="1" hangingPunct="1"/>
            <a:r>
              <a:rPr lang="en-US" altLang="en-US" smtClean="0"/>
              <a:t>Software Process</a:t>
            </a:r>
            <a:endParaRPr lang="sv-SE" altLang="en-US" smtClean="0"/>
          </a:p>
        </p:txBody>
      </p:sp>
      <p:sp>
        <p:nvSpPr>
          <p:cNvPr id="6" name="Rectangle 3"/>
          <p:cNvSpPr txBox="1">
            <a:spLocks noChangeArrowheads="1"/>
          </p:cNvSpPr>
          <p:nvPr/>
        </p:nvSpPr>
        <p:spPr bwMode="auto">
          <a:xfrm>
            <a:off x="533400" y="1524000"/>
            <a:ext cx="8229600" cy="4114800"/>
          </a:xfrm>
          <a:prstGeom prst="rect">
            <a:avLst/>
          </a:prstGeom>
          <a:noFill/>
          <a:ln w="9525">
            <a:noFill/>
            <a:miter lim="800000"/>
            <a:headEnd/>
            <a:tailEnd/>
          </a:ln>
          <a:effectLst/>
        </p:spPr>
        <p:txBody>
          <a:bodyPr/>
          <a:lstStyle/>
          <a:p>
            <a:pPr marL="342900" indent="-342900" eaLnBrk="1" hangingPunct="1">
              <a:spcBef>
                <a:spcPct val="20000"/>
              </a:spcBef>
              <a:buClr>
                <a:schemeClr val="accent1"/>
              </a:buClr>
              <a:buSzPct val="65000"/>
              <a:buFont typeface="Wingdings" pitchFamily="2" charset="2"/>
              <a:buChar char="n"/>
              <a:defRPr/>
            </a:pPr>
            <a:r>
              <a:rPr lang="en-US" sz="2800" kern="0" dirty="0"/>
              <a:t>Process is a collection of activities, actions and tasks that are performed when some work is to be created</a:t>
            </a:r>
          </a:p>
          <a:p>
            <a:pPr marL="800100" lvl="1" indent="-342900" eaLnBrk="1" hangingPunct="1">
              <a:spcBef>
                <a:spcPct val="20000"/>
              </a:spcBef>
              <a:buClr>
                <a:schemeClr val="accent1"/>
              </a:buClr>
              <a:buSzPct val="65000"/>
              <a:buFont typeface="Wingdings" pitchFamily="2" charset="2"/>
              <a:buChar char="n"/>
              <a:defRPr/>
            </a:pPr>
            <a:r>
              <a:rPr lang="en-US" sz="2400" kern="0" dirty="0"/>
              <a:t>An activity strives to achieve broad objective</a:t>
            </a:r>
          </a:p>
          <a:p>
            <a:pPr marL="800100" lvl="1" indent="-342900" eaLnBrk="1" hangingPunct="1">
              <a:spcBef>
                <a:spcPct val="20000"/>
              </a:spcBef>
              <a:buClr>
                <a:schemeClr val="accent1"/>
              </a:buClr>
              <a:buSzPct val="65000"/>
              <a:buFont typeface="Wingdings" pitchFamily="2" charset="2"/>
              <a:buChar char="n"/>
              <a:defRPr/>
            </a:pPr>
            <a:r>
              <a:rPr lang="en-US" sz="2400" kern="0" dirty="0"/>
              <a:t>An action encompasses a set of tasks that produce a major work product</a:t>
            </a:r>
          </a:p>
          <a:p>
            <a:pPr marL="800100" lvl="1" indent="-342900" eaLnBrk="1" hangingPunct="1">
              <a:spcBef>
                <a:spcPct val="20000"/>
              </a:spcBef>
              <a:buClr>
                <a:schemeClr val="accent1"/>
              </a:buClr>
              <a:buSzPct val="65000"/>
              <a:buFont typeface="Wingdings" pitchFamily="2" charset="2"/>
              <a:buChar char="n"/>
              <a:defRPr/>
            </a:pPr>
            <a:r>
              <a:rPr lang="en-US" sz="2400" kern="0" dirty="0"/>
              <a:t>A task focuses on a small, well defined objective</a:t>
            </a:r>
          </a:p>
          <a:p>
            <a:pPr marL="800100" lvl="1" indent="-342900" eaLnBrk="1" hangingPunct="1">
              <a:spcBef>
                <a:spcPct val="20000"/>
              </a:spcBef>
              <a:buClr>
                <a:schemeClr val="accent1"/>
              </a:buClr>
              <a:buSzPct val="65000"/>
              <a:buFont typeface="Wingdings" pitchFamily="2" charset="2"/>
              <a:buChar char="n"/>
              <a:defRPr/>
            </a:pPr>
            <a:endParaRPr lang="en-US" sz="2400" kern="0" dirty="0"/>
          </a:p>
          <a:p>
            <a:pPr marL="342900" indent="-342900" eaLnBrk="1" hangingPunct="1">
              <a:spcBef>
                <a:spcPct val="20000"/>
              </a:spcBef>
              <a:buClr>
                <a:schemeClr val="accent1"/>
              </a:buClr>
              <a:buSzPct val="65000"/>
              <a:buFont typeface="Wingdings" pitchFamily="2" charset="2"/>
              <a:buChar char="n"/>
              <a:defRPr/>
            </a:pPr>
            <a:r>
              <a:rPr lang="en-US" sz="2400" kern="0" dirty="0"/>
              <a:t>Work Product:  	 Programs, documents and data that are produced as a consequence of activities</a:t>
            </a:r>
          </a:p>
          <a:p>
            <a:pPr marL="342900" indent="-342900" eaLnBrk="1" hangingPunct="1">
              <a:spcBef>
                <a:spcPct val="20000"/>
              </a:spcBef>
              <a:buClr>
                <a:schemeClr val="accent1"/>
              </a:buClr>
              <a:buSzPct val="65000"/>
              <a:buFont typeface="Wingdings" pitchFamily="2" charset="2"/>
              <a:buChar char="n"/>
              <a:defRPr/>
            </a:pPr>
            <a:endParaRPr lang="en-GB" sz="2800" kern="0" dirty="0">
              <a:latin typeface="+mn-lt"/>
              <a:cs typeface="+mn-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p>
            <a:fld id="{DAD78D2A-BCAA-4E87-90CD-0CCE96BFBE59}" type="slidenum">
              <a:rPr lang="sv-SE" altLang="en-US"/>
              <a:pPr/>
              <a:t>33</a:t>
            </a:fld>
            <a:endParaRPr lang="sv-SE" altLang="en-US"/>
          </a:p>
        </p:txBody>
      </p:sp>
      <p:sp>
        <p:nvSpPr>
          <p:cNvPr id="33795" name="Rectangle 2"/>
          <p:cNvSpPr>
            <a:spLocks noGrp="1" noChangeArrowheads="1"/>
          </p:cNvSpPr>
          <p:nvPr>
            <p:ph type="title"/>
          </p:nvPr>
        </p:nvSpPr>
        <p:spPr/>
        <p:txBody>
          <a:bodyPr/>
          <a:lstStyle/>
          <a:p>
            <a:pPr eaLnBrk="1" hangingPunct="1"/>
            <a:r>
              <a:rPr lang="en-US" altLang="en-US" smtClean="0"/>
              <a:t>Software Process</a:t>
            </a:r>
            <a:endParaRPr lang="sv-SE" altLang="en-US" smtClean="0"/>
          </a:p>
        </p:txBody>
      </p:sp>
      <p:pic>
        <p:nvPicPr>
          <p:cNvPr id="33796" name="Picture 2"/>
          <p:cNvPicPr>
            <a:picLocks noChangeAspect="1" noChangeArrowheads="1"/>
          </p:cNvPicPr>
          <p:nvPr/>
        </p:nvPicPr>
        <p:blipFill>
          <a:blip r:embed="rId3"/>
          <a:srcRect/>
          <a:stretch>
            <a:fillRect/>
          </a:stretch>
        </p:blipFill>
        <p:spPr bwMode="auto">
          <a:xfrm>
            <a:off x="152400" y="850900"/>
            <a:ext cx="3648075" cy="5295900"/>
          </a:xfrm>
          <a:prstGeom prst="rect">
            <a:avLst/>
          </a:prstGeom>
          <a:noFill/>
          <a:ln w="9525">
            <a:noFill/>
            <a:miter lim="800000"/>
            <a:headEnd/>
            <a:tailEnd/>
          </a:ln>
        </p:spPr>
      </p:pic>
      <p:sp>
        <p:nvSpPr>
          <p:cNvPr id="33797" name="TextBox 5"/>
          <p:cNvSpPr txBox="1">
            <a:spLocks noChangeArrowheads="1"/>
          </p:cNvSpPr>
          <p:nvPr/>
        </p:nvSpPr>
        <p:spPr bwMode="auto">
          <a:xfrm>
            <a:off x="3657600" y="2209800"/>
            <a:ext cx="5334000" cy="2308225"/>
          </a:xfrm>
          <a:prstGeom prst="rect">
            <a:avLst/>
          </a:prstGeom>
          <a:noFill/>
          <a:ln w="9525">
            <a:noFill/>
            <a:miter lim="800000"/>
            <a:headEnd/>
            <a:tailEnd/>
          </a:ln>
        </p:spPr>
        <p:txBody>
          <a:bodyPr>
            <a:spAutoFit/>
          </a:bodyPr>
          <a:lstStyle/>
          <a:p>
            <a:pPr eaLnBrk="1" hangingPunct="1"/>
            <a:r>
              <a:rPr lang="en-US" altLang="en-US"/>
              <a:t>Each software engineering process is populated by software </a:t>
            </a:r>
            <a:r>
              <a:rPr lang="en-US" altLang="en-US" b="1"/>
              <a:t>action/activities</a:t>
            </a:r>
          </a:p>
          <a:p>
            <a:pPr eaLnBrk="1" hangingPunct="1"/>
            <a:r>
              <a:rPr lang="en-US" altLang="en-US"/>
              <a:t>Each software engineering action is defined by a </a:t>
            </a:r>
            <a:r>
              <a:rPr lang="en-US" altLang="en-US" b="1"/>
              <a:t>task set</a:t>
            </a:r>
            <a:r>
              <a:rPr lang="en-US" altLang="en-US"/>
              <a:t>. </a:t>
            </a:r>
          </a:p>
          <a:p>
            <a:pPr eaLnBrk="1" hangingPunct="1"/>
            <a:r>
              <a:rPr lang="en-US" altLang="en-US"/>
              <a:t>Task set identifies the work tasks that are to be completed, the work products that will be produced, the quality assurance points that will be required and the milestones that will be used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ECAA5370-DE14-49C7-84BE-475532261E7F}" type="slidenum">
              <a:rPr lang="sv-SE" altLang="en-US"/>
              <a:pPr/>
              <a:t>34</a:t>
            </a:fld>
            <a:endParaRPr lang="sv-SE" altLang="en-US"/>
          </a:p>
        </p:txBody>
      </p:sp>
      <p:sp>
        <p:nvSpPr>
          <p:cNvPr id="34819" name="Rectangle 2"/>
          <p:cNvSpPr>
            <a:spLocks noGrp="1" noChangeArrowheads="1"/>
          </p:cNvSpPr>
          <p:nvPr>
            <p:ph type="title"/>
          </p:nvPr>
        </p:nvSpPr>
        <p:spPr/>
        <p:txBody>
          <a:bodyPr/>
          <a:lstStyle/>
          <a:p>
            <a:pPr eaLnBrk="1" hangingPunct="1"/>
            <a:r>
              <a:rPr lang="en-US" altLang="en-US" smtClean="0"/>
              <a:t>Software Process</a:t>
            </a:r>
            <a:endParaRPr lang="sv-SE" altLang="en-US" smtClean="0"/>
          </a:p>
        </p:txBody>
      </p:sp>
      <p:sp>
        <p:nvSpPr>
          <p:cNvPr id="6" name="Rectangle 3"/>
          <p:cNvSpPr txBox="1">
            <a:spLocks noChangeArrowheads="1"/>
          </p:cNvSpPr>
          <p:nvPr/>
        </p:nvSpPr>
        <p:spPr bwMode="auto">
          <a:xfrm>
            <a:off x="533400" y="1447800"/>
            <a:ext cx="8229600" cy="4114800"/>
          </a:xfrm>
          <a:prstGeom prst="rect">
            <a:avLst/>
          </a:prstGeom>
          <a:noFill/>
          <a:ln w="9525">
            <a:noFill/>
            <a:miter lim="800000"/>
            <a:headEnd/>
            <a:tailEnd/>
          </a:ln>
          <a:effectLst/>
        </p:spPr>
        <p:txBody>
          <a:bodyPr/>
          <a:lstStyle/>
          <a:p>
            <a:pPr marL="342900" indent="-342900" eaLnBrk="1" hangingPunct="1">
              <a:spcBef>
                <a:spcPct val="20000"/>
              </a:spcBef>
              <a:buClr>
                <a:schemeClr val="accent1"/>
              </a:buClr>
              <a:buSzPct val="65000"/>
              <a:buFont typeface="Wingdings" pitchFamily="2" charset="2"/>
              <a:buChar char="n"/>
              <a:defRPr/>
            </a:pPr>
            <a:r>
              <a:rPr lang="en-US" sz="2800" kern="0" dirty="0"/>
              <a:t>Generic process framework for software engineering encompasses five activities</a:t>
            </a:r>
          </a:p>
          <a:p>
            <a:pPr marL="800100" lvl="1" indent="-342900" eaLnBrk="1" hangingPunct="1">
              <a:spcBef>
                <a:spcPct val="20000"/>
              </a:spcBef>
              <a:buClr>
                <a:schemeClr val="accent1"/>
              </a:buClr>
              <a:buSzPct val="65000"/>
              <a:buFont typeface="Wingdings" pitchFamily="2" charset="2"/>
              <a:buChar char="n"/>
              <a:defRPr/>
            </a:pPr>
            <a:r>
              <a:rPr lang="en-US" sz="2400" kern="0" dirty="0"/>
              <a:t>Communication </a:t>
            </a:r>
          </a:p>
          <a:p>
            <a:pPr marL="1257300" lvl="2" indent="-342900" eaLnBrk="1" hangingPunct="1">
              <a:spcBef>
                <a:spcPct val="20000"/>
              </a:spcBef>
              <a:buClr>
                <a:schemeClr val="accent1"/>
              </a:buClr>
              <a:buSzPct val="65000"/>
              <a:buFont typeface="Wingdings" pitchFamily="2" charset="2"/>
              <a:buChar char="n"/>
              <a:defRPr/>
            </a:pPr>
            <a:r>
              <a:rPr lang="en-US" sz="2000" kern="0" dirty="0"/>
              <a:t>with customer, identify project objectives, gather requirements to define software features and functions</a:t>
            </a:r>
          </a:p>
          <a:p>
            <a:pPr marL="800100" lvl="1" indent="-342900" eaLnBrk="1" hangingPunct="1">
              <a:spcBef>
                <a:spcPct val="20000"/>
              </a:spcBef>
              <a:buClr>
                <a:schemeClr val="accent1"/>
              </a:buClr>
              <a:buSzPct val="65000"/>
              <a:buFont typeface="Wingdings" pitchFamily="2" charset="2"/>
              <a:buChar char="n"/>
              <a:defRPr/>
            </a:pPr>
            <a:r>
              <a:rPr lang="en-US" sz="2400" kern="0" dirty="0"/>
              <a:t>Planning</a:t>
            </a:r>
          </a:p>
          <a:p>
            <a:pPr marL="1257300" lvl="2" indent="-342900" eaLnBrk="1" hangingPunct="1">
              <a:spcBef>
                <a:spcPct val="20000"/>
              </a:spcBef>
              <a:buClr>
                <a:schemeClr val="accent1"/>
              </a:buClr>
              <a:buSzPct val="65000"/>
              <a:buFont typeface="Wingdings" pitchFamily="2" charset="2"/>
              <a:buChar char="n"/>
              <a:defRPr/>
            </a:pPr>
            <a:r>
              <a:rPr lang="en-US" sz="2000" kern="0" dirty="0"/>
              <a:t>Software project plan</a:t>
            </a:r>
          </a:p>
          <a:p>
            <a:pPr marL="1257300" lvl="2" indent="-342900" eaLnBrk="1" hangingPunct="1">
              <a:spcBef>
                <a:spcPct val="20000"/>
              </a:spcBef>
              <a:buClr>
                <a:schemeClr val="accent1"/>
              </a:buClr>
              <a:buSzPct val="65000"/>
              <a:buFont typeface="Wingdings" pitchFamily="2" charset="2"/>
              <a:buChar char="n"/>
              <a:defRPr/>
            </a:pPr>
            <a:r>
              <a:rPr lang="en-US" sz="2000" kern="0" dirty="0"/>
              <a:t>Define technical tasks, risks, resources required, work product, and the work</a:t>
            </a:r>
          </a:p>
          <a:p>
            <a:pPr marL="342900" indent="-342900" eaLnBrk="1" hangingPunct="1">
              <a:spcBef>
                <a:spcPct val="20000"/>
              </a:spcBef>
              <a:buClr>
                <a:schemeClr val="accent1"/>
              </a:buClr>
              <a:buSzPct val="65000"/>
              <a:buFont typeface="Wingdings" pitchFamily="2" charset="2"/>
              <a:buChar char="n"/>
              <a:defRPr/>
            </a:pPr>
            <a:endParaRPr lang="en-GB" sz="2800" kern="0" dirty="0">
              <a:latin typeface="+mn-lt"/>
              <a:cs typeface="+mn-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p:spPr>
        <p:txBody>
          <a:bodyPr/>
          <a:lstStyle/>
          <a:p>
            <a:fld id="{6E7C672F-1DE5-420A-A8FE-6070ABE8B964}" type="slidenum">
              <a:rPr lang="sv-SE" altLang="en-US"/>
              <a:pPr/>
              <a:t>35</a:t>
            </a:fld>
            <a:endParaRPr lang="sv-SE" altLang="en-US"/>
          </a:p>
        </p:txBody>
      </p:sp>
      <p:sp>
        <p:nvSpPr>
          <p:cNvPr id="35843" name="Rectangle 2"/>
          <p:cNvSpPr>
            <a:spLocks noGrp="1" noChangeArrowheads="1"/>
          </p:cNvSpPr>
          <p:nvPr>
            <p:ph type="title"/>
          </p:nvPr>
        </p:nvSpPr>
        <p:spPr/>
        <p:txBody>
          <a:bodyPr/>
          <a:lstStyle/>
          <a:p>
            <a:pPr eaLnBrk="1" hangingPunct="1"/>
            <a:r>
              <a:rPr lang="en-US" altLang="en-US" smtClean="0"/>
              <a:t>Software Process</a:t>
            </a:r>
            <a:endParaRPr lang="sv-SE" altLang="en-US" smtClean="0"/>
          </a:p>
        </p:txBody>
      </p:sp>
      <p:sp>
        <p:nvSpPr>
          <p:cNvPr id="6" name="Rectangle 3"/>
          <p:cNvSpPr txBox="1">
            <a:spLocks noChangeArrowheads="1"/>
          </p:cNvSpPr>
          <p:nvPr/>
        </p:nvSpPr>
        <p:spPr bwMode="auto">
          <a:xfrm>
            <a:off x="533400" y="1447800"/>
            <a:ext cx="8229600" cy="4114800"/>
          </a:xfrm>
          <a:prstGeom prst="rect">
            <a:avLst/>
          </a:prstGeom>
          <a:noFill/>
          <a:ln w="9525">
            <a:noFill/>
            <a:miter lim="800000"/>
            <a:headEnd/>
            <a:tailEnd/>
          </a:ln>
          <a:effectLst/>
        </p:spPr>
        <p:txBody>
          <a:bodyPr/>
          <a:lstStyle/>
          <a:p>
            <a:pPr marL="342900" indent="-342900" eaLnBrk="1" hangingPunct="1">
              <a:spcBef>
                <a:spcPct val="20000"/>
              </a:spcBef>
              <a:buClr>
                <a:schemeClr val="accent1"/>
              </a:buClr>
              <a:buSzPct val="65000"/>
              <a:buFont typeface="Wingdings" pitchFamily="2" charset="2"/>
              <a:buChar char="n"/>
              <a:defRPr/>
            </a:pPr>
            <a:r>
              <a:rPr lang="en-US" sz="2800" kern="0" dirty="0"/>
              <a:t>Generic process framework for software engineering encompasses five activities</a:t>
            </a:r>
          </a:p>
          <a:p>
            <a:pPr marL="800100" lvl="1" indent="-342900" eaLnBrk="1" hangingPunct="1">
              <a:spcBef>
                <a:spcPct val="20000"/>
              </a:spcBef>
              <a:buClr>
                <a:schemeClr val="accent1"/>
              </a:buClr>
              <a:buSzPct val="65000"/>
              <a:buFont typeface="Wingdings" pitchFamily="2" charset="2"/>
              <a:buChar char="n"/>
              <a:defRPr/>
            </a:pPr>
            <a:r>
              <a:rPr lang="en-US" sz="2400" kern="0" dirty="0"/>
              <a:t>Modeling</a:t>
            </a:r>
          </a:p>
          <a:p>
            <a:pPr marL="1257300" lvl="2" indent="-342900" eaLnBrk="1" hangingPunct="1">
              <a:spcBef>
                <a:spcPct val="20000"/>
              </a:spcBef>
              <a:buClr>
                <a:schemeClr val="accent1"/>
              </a:buClr>
              <a:buSzPct val="65000"/>
              <a:buFont typeface="Wingdings" pitchFamily="2" charset="2"/>
              <a:buChar char="n"/>
              <a:defRPr/>
            </a:pPr>
            <a:r>
              <a:rPr lang="en-US" sz="2000" kern="0" dirty="0"/>
              <a:t>Create sketch, what it looks like architecturally</a:t>
            </a:r>
          </a:p>
          <a:p>
            <a:pPr marL="800100" lvl="1" indent="-342900" eaLnBrk="1" hangingPunct="1">
              <a:spcBef>
                <a:spcPct val="20000"/>
              </a:spcBef>
              <a:buClr>
                <a:schemeClr val="accent1"/>
              </a:buClr>
              <a:buSzPct val="65000"/>
              <a:buFont typeface="Wingdings" pitchFamily="2" charset="2"/>
              <a:buChar char="n"/>
              <a:defRPr/>
            </a:pPr>
            <a:r>
              <a:rPr lang="en-US" sz="2400" kern="0" dirty="0"/>
              <a:t>Construction</a:t>
            </a:r>
          </a:p>
          <a:p>
            <a:pPr marL="1257300" lvl="2" indent="-342900" eaLnBrk="1" hangingPunct="1">
              <a:spcBef>
                <a:spcPct val="20000"/>
              </a:spcBef>
              <a:buClr>
                <a:schemeClr val="accent1"/>
              </a:buClr>
              <a:buSzPct val="65000"/>
              <a:buFont typeface="Wingdings" pitchFamily="2" charset="2"/>
              <a:buChar char="n"/>
              <a:defRPr/>
            </a:pPr>
            <a:r>
              <a:rPr lang="en-US" sz="2000" kern="0" dirty="0"/>
              <a:t>Code generation and testing</a:t>
            </a:r>
          </a:p>
          <a:p>
            <a:pPr marL="800100" lvl="1" indent="-342900" eaLnBrk="1" hangingPunct="1">
              <a:spcBef>
                <a:spcPct val="20000"/>
              </a:spcBef>
              <a:buClr>
                <a:schemeClr val="accent1"/>
              </a:buClr>
              <a:buSzPct val="65000"/>
              <a:buFont typeface="Wingdings" pitchFamily="2" charset="2"/>
              <a:buChar char="n"/>
              <a:defRPr/>
            </a:pPr>
            <a:r>
              <a:rPr lang="en-US" sz="2400" kern="0" dirty="0"/>
              <a:t>Deployment</a:t>
            </a:r>
          </a:p>
          <a:p>
            <a:pPr marL="1257300" lvl="2" indent="-342900" eaLnBrk="1" hangingPunct="1">
              <a:spcBef>
                <a:spcPct val="20000"/>
              </a:spcBef>
              <a:buClr>
                <a:schemeClr val="accent1"/>
              </a:buClr>
              <a:buSzPct val="65000"/>
              <a:buFont typeface="Wingdings" pitchFamily="2" charset="2"/>
              <a:buChar char="n"/>
              <a:defRPr/>
            </a:pPr>
            <a:r>
              <a:rPr lang="en-US" sz="2000" kern="0" dirty="0"/>
              <a:t>Deliver to customer to evaluate delivered product and provide </a:t>
            </a:r>
            <a:r>
              <a:rPr lang="en-US" sz="2000" kern="0" dirty="0" smtClean="0"/>
              <a:t>feedback</a:t>
            </a:r>
          </a:p>
          <a:p>
            <a:pPr marL="800100" lvl="1" indent="-342900" eaLnBrk="1" hangingPunct="1">
              <a:spcBef>
                <a:spcPct val="20000"/>
              </a:spcBef>
              <a:buClr>
                <a:schemeClr val="accent1"/>
              </a:buClr>
              <a:buSzPct val="65000"/>
              <a:buFont typeface="Wingdings" pitchFamily="2" charset="2"/>
              <a:buChar char="n"/>
              <a:defRPr/>
            </a:pPr>
            <a:endParaRPr lang="en-US" sz="2000" kern="0" dirty="0" smtClean="0"/>
          </a:p>
          <a:p>
            <a:pPr marL="342900" indent="-342900" eaLnBrk="1" hangingPunct="1">
              <a:spcBef>
                <a:spcPct val="20000"/>
              </a:spcBef>
              <a:buClr>
                <a:schemeClr val="accent1"/>
              </a:buClr>
              <a:buSzPct val="65000"/>
              <a:buFont typeface="Wingdings" pitchFamily="2" charset="2"/>
              <a:buChar char="n"/>
              <a:defRPr/>
            </a:pPr>
            <a:endParaRPr lang="en-GB" sz="2800" kern="0" dirty="0">
              <a:latin typeface="+mn-lt"/>
              <a:cs typeface="+mn-cs"/>
            </a:endParaRPr>
          </a:p>
        </p:txBody>
      </p:sp>
      <p:sp>
        <p:nvSpPr>
          <p:cNvPr id="35845" name="TextBox 6"/>
          <p:cNvSpPr txBox="1">
            <a:spLocks noChangeArrowheads="1"/>
          </p:cNvSpPr>
          <p:nvPr/>
        </p:nvSpPr>
        <p:spPr bwMode="auto">
          <a:xfrm>
            <a:off x="6019800" y="5486400"/>
            <a:ext cx="1357313" cy="369888"/>
          </a:xfrm>
          <a:prstGeom prst="rect">
            <a:avLst/>
          </a:prstGeom>
          <a:noFill/>
          <a:ln w="9525">
            <a:noFill/>
            <a:miter lim="800000"/>
            <a:headEnd/>
            <a:tailEnd/>
          </a:ln>
        </p:spPr>
        <p:txBody>
          <a:bodyPr wrap="none">
            <a:spAutoFit/>
          </a:bodyPr>
          <a:lstStyle/>
          <a:p>
            <a:pPr eaLnBrk="1" hangingPunct="1"/>
            <a:r>
              <a:rPr lang="en-US" altLang="en-US"/>
              <a:t>Example -&gt;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p:spPr>
        <p:txBody>
          <a:bodyPr/>
          <a:lstStyle/>
          <a:p>
            <a:fld id="{6E7C672F-1DE5-420A-A8FE-6070ABE8B964}" type="slidenum">
              <a:rPr lang="sv-SE" altLang="en-US"/>
              <a:pPr/>
              <a:t>36</a:t>
            </a:fld>
            <a:endParaRPr lang="sv-SE" altLang="en-US"/>
          </a:p>
        </p:txBody>
      </p:sp>
      <p:sp>
        <p:nvSpPr>
          <p:cNvPr id="35843" name="Rectangle 2"/>
          <p:cNvSpPr>
            <a:spLocks noGrp="1" noChangeArrowheads="1"/>
          </p:cNvSpPr>
          <p:nvPr>
            <p:ph type="title"/>
          </p:nvPr>
        </p:nvSpPr>
        <p:spPr/>
        <p:txBody>
          <a:bodyPr/>
          <a:lstStyle/>
          <a:p>
            <a:pPr eaLnBrk="1" hangingPunct="1"/>
            <a:r>
              <a:rPr lang="en-US" sz="4400" dirty="0" smtClean="0"/>
              <a:t>umbrella activities</a:t>
            </a:r>
            <a:endParaRPr lang="sv-SE" altLang="en-US" dirty="0" smtClean="0"/>
          </a:p>
        </p:txBody>
      </p:sp>
      <p:sp>
        <p:nvSpPr>
          <p:cNvPr id="6" name="Rectangle 3"/>
          <p:cNvSpPr txBox="1">
            <a:spLocks noChangeArrowheads="1"/>
          </p:cNvSpPr>
          <p:nvPr/>
        </p:nvSpPr>
        <p:spPr bwMode="auto">
          <a:xfrm>
            <a:off x="533400" y="1447800"/>
            <a:ext cx="8229600" cy="4114800"/>
          </a:xfrm>
          <a:prstGeom prst="rect">
            <a:avLst/>
          </a:prstGeom>
          <a:noFill/>
          <a:ln w="9525">
            <a:noFill/>
            <a:miter lim="800000"/>
            <a:headEnd/>
            <a:tailEnd/>
          </a:ln>
          <a:effectLst/>
        </p:spPr>
        <p:txBody>
          <a:bodyPr/>
          <a:lstStyle/>
          <a:p>
            <a:pPr>
              <a:buFont typeface="Arial" pitchFamily="34" charset="0"/>
              <a:buChar char="•"/>
            </a:pPr>
            <a:r>
              <a:rPr lang="en-US" sz="2800" dirty="0" smtClean="0"/>
              <a:t> project tracking and control,</a:t>
            </a:r>
          </a:p>
          <a:p>
            <a:pPr>
              <a:buFont typeface="Arial" pitchFamily="34" charset="0"/>
              <a:buChar char="•"/>
            </a:pPr>
            <a:r>
              <a:rPr lang="en-US" sz="2800" dirty="0" smtClean="0"/>
              <a:t> risk management, </a:t>
            </a:r>
          </a:p>
          <a:p>
            <a:pPr>
              <a:buFont typeface="Arial" pitchFamily="34" charset="0"/>
              <a:buChar char="•"/>
            </a:pPr>
            <a:r>
              <a:rPr lang="en-US" sz="2800" dirty="0" smtClean="0"/>
              <a:t>quality assurance, </a:t>
            </a:r>
          </a:p>
          <a:p>
            <a:pPr>
              <a:buFont typeface="Arial" pitchFamily="34" charset="0"/>
              <a:buChar char="•"/>
            </a:pPr>
            <a:r>
              <a:rPr lang="en-US" sz="2800" dirty="0" smtClean="0"/>
              <a:t>configuration management,</a:t>
            </a:r>
          </a:p>
          <a:p>
            <a:r>
              <a:rPr lang="en-US" sz="2800" dirty="0" smtClean="0"/>
              <a:t>technical reviews, </a:t>
            </a:r>
          </a:p>
          <a:p>
            <a:r>
              <a:rPr lang="en-US" sz="2800" dirty="0" smtClean="0"/>
              <a:t>and others-are </a:t>
            </a:r>
            <a:r>
              <a:rPr lang="en-US" sz="2800" b="1" dirty="0" smtClean="0"/>
              <a:t>applied throughout the process</a:t>
            </a:r>
            <a:endParaRPr lang="en-US" sz="2000" b="1" kern="0" dirty="0" smtClean="0"/>
          </a:p>
          <a:p>
            <a:pPr marL="342900" indent="-342900" eaLnBrk="1" hangingPunct="1">
              <a:spcBef>
                <a:spcPct val="20000"/>
              </a:spcBef>
              <a:buClr>
                <a:schemeClr val="accent1"/>
              </a:buClr>
              <a:buSzPct val="65000"/>
              <a:buFont typeface="Wingdings" pitchFamily="2" charset="2"/>
              <a:buChar char="n"/>
              <a:defRPr/>
            </a:pPr>
            <a:endParaRPr lang="en-GB" sz="2800" kern="0" dirty="0">
              <a:latin typeface="+mn-lt"/>
              <a:cs typeface="+mn-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p:spPr>
        <p:txBody>
          <a:bodyPr/>
          <a:lstStyle/>
          <a:p>
            <a:fld id="{6489D0BF-3120-48D6-9ED7-2956DF057152}" type="slidenum">
              <a:rPr lang="sv-SE" altLang="en-US"/>
              <a:pPr/>
              <a:t>37</a:t>
            </a:fld>
            <a:endParaRPr lang="sv-SE" altLang="en-US"/>
          </a:p>
        </p:txBody>
      </p:sp>
      <p:sp>
        <p:nvSpPr>
          <p:cNvPr id="36867" name="Rectangle 2"/>
          <p:cNvSpPr>
            <a:spLocks noGrp="1" noChangeArrowheads="1"/>
          </p:cNvSpPr>
          <p:nvPr>
            <p:ph type="title"/>
          </p:nvPr>
        </p:nvSpPr>
        <p:spPr/>
        <p:txBody>
          <a:bodyPr/>
          <a:lstStyle/>
          <a:p>
            <a:pPr eaLnBrk="1" hangingPunct="1"/>
            <a:r>
              <a:rPr lang="en-US" altLang="en-US" smtClean="0"/>
              <a:t>Software Process</a:t>
            </a:r>
            <a:endParaRPr lang="sv-SE" altLang="en-US" smtClean="0"/>
          </a:p>
        </p:txBody>
      </p:sp>
      <p:sp>
        <p:nvSpPr>
          <p:cNvPr id="6" name="Rectangle 3"/>
          <p:cNvSpPr txBox="1">
            <a:spLocks noChangeArrowheads="1"/>
          </p:cNvSpPr>
          <p:nvPr/>
        </p:nvSpPr>
        <p:spPr bwMode="auto">
          <a:xfrm>
            <a:off x="533400" y="1447800"/>
            <a:ext cx="8229600" cy="4114800"/>
          </a:xfrm>
          <a:prstGeom prst="rect">
            <a:avLst/>
          </a:prstGeom>
          <a:noFill/>
          <a:ln w="9525">
            <a:noFill/>
            <a:miter lim="800000"/>
            <a:headEnd/>
            <a:tailEnd/>
          </a:ln>
          <a:effectLst/>
        </p:spPr>
        <p:txBody>
          <a:bodyPr/>
          <a:lstStyle/>
          <a:p>
            <a:pPr marL="342900" indent="-342900" eaLnBrk="1" hangingPunct="1">
              <a:spcBef>
                <a:spcPct val="20000"/>
              </a:spcBef>
              <a:buClr>
                <a:schemeClr val="accent1"/>
              </a:buClr>
              <a:buSzPct val="65000"/>
              <a:buFont typeface="Wingdings" pitchFamily="2" charset="2"/>
              <a:buChar char="n"/>
              <a:defRPr/>
            </a:pPr>
            <a:r>
              <a:rPr lang="en-US" sz="2800" kern="0" dirty="0"/>
              <a:t>Before the relationship between these activities… Tasks of activities</a:t>
            </a:r>
          </a:p>
          <a:p>
            <a:pPr marL="342900" indent="-342900" eaLnBrk="1" hangingPunct="1">
              <a:spcBef>
                <a:spcPct val="20000"/>
              </a:spcBef>
              <a:buClr>
                <a:schemeClr val="accent1"/>
              </a:buClr>
              <a:buSzPct val="65000"/>
              <a:buFont typeface="Wingdings" pitchFamily="2" charset="2"/>
              <a:buChar char="n"/>
              <a:defRPr/>
            </a:pPr>
            <a:r>
              <a:rPr lang="en-US" sz="2800" kern="0" dirty="0"/>
              <a:t>For small project</a:t>
            </a:r>
          </a:p>
          <a:p>
            <a:pPr marL="800100" lvl="1" indent="-342900" eaLnBrk="1" hangingPunct="1">
              <a:spcBef>
                <a:spcPct val="20000"/>
              </a:spcBef>
              <a:buClr>
                <a:schemeClr val="accent1"/>
              </a:buClr>
              <a:buSzPct val="65000"/>
              <a:buFont typeface="Wingdings" pitchFamily="2" charset="2"/>
              <a:buChar char="n"/>
              <a:defRPr/>
            </a:pPr>
            <a:r>
              <a:rPr lang="en-US" sz="2400" kern="0" dirty="0"/>
              <a:t>Communication </a:t>
            </a:r>
            <a:r>
              <a:rPr lang="en-US" sz="2400" kern="0" dirty="0" smtClean="0"/>
              <a:t>activity  encompasses:</a:t>
            </a:r>
          </a:p>
          <a:p>
            <a:pPr marL="800100" lvl="1" indent="-342900" eaLnBrk="1" hangingPunct="1">
              <a:spcBef>
                <a:spcPct val="20000"/>
              </a:spcBef>
              <a:buClr>
                <a:schemeClr val="accent1"/>
              </a:buClr>
              <a:buSzPct val="65000"/>
              <a:buFont typeface="Wingdings" pitchFamily="2" charset="2"/>
              <a:buChar char="n"/>
              <a:defRPr/>
            </a:pPr>
            <a:r>
              <a:rPr lang="en-US" sz="2400" kern="0" dirty="0" smtClean="0"/>
              <a:t>Action: phone conversation</a:t>
            </a:r>
          </a:p>
          <a:p>
            <a:pPr marL="800100" lvl="1" indent="-342900" eaLnBrk="1" hangingPunct="1">
              <a:spcBef>
                <a:spcPct val="20000"/>
              </a:spcBef>
              <a:buClr>
                <a:schemeClr val="accent1"/>
              </a:buClr>
              <a:buSzPct val="65000"/>
              <a:buFont typeface="Wingdings" pitchFamily="2" charset="2"/>
              <a:buChar char="n"/>
              <a:defRPr/>
            </a:pPr>
            <a:r>
              <a:rPr lang="en-US" sz="2400" kern="0" dirty="0" smtClean="0"/>
              <a:t>Tasks:</a:t>
            </a:r>
          </a:p>
          <a:p>
            <a:pPr marL="1257300" lvl="2" indent="-342900" eaLnBrk="1" hangingPunct="1">
              <a:spcBef>
                <a:spcPct val="20000"/>
              </a:spcBef>
              <a:buClr>
                <a:schemeClr val="accent1"/>
              </a:buClr>
              <a:buSzPct val="65000"/>
              <a:buFont typeface="Wingdings" pitchFamily="2" charset="2"/>
              <a:buChar char="n"/>
              <a:defRPr/>
            </a:pPr>
            <a:r>
              <a:rPr lang="en-US" sz="2000" kern="0" dirty="0" smtClean="0"/>
              <a:t>Make </a:t>
            </a:r>
            <a:r>
              <a:rPr lang="en-US" sz="2000" kern="0" dirty="0"/>
              <a:t>contact with stakeholder via telephone</a:t>
            </a:r>
          </a:p>
          <a:p>
            <a:pPr marL="1257300" lvl="2" indent="-342900" eaLnBrk="1" hangingPunct="1">
              <a:spcBef>
                <a:spcPct val="20000"/>
              </a:spcBef>
              <a:buClr>
                <a:schemeClr val="accent1"/>
              </a:buClr>
              <a:buSzPct val="65000"/>
              <a:buFont typeface="Wingdings" pitchFamily="2" charset="2"/>
              <a:buChar char="n"/>
              <a:defRPr/>
            </a:pPr>
            <a:r>
              <a:rPr lang="en-US" sz="2000" kern="0" dirty="0"/>
              <a:t>Discuss requirements and take notes</a:t>
            </a:r>
          </a:p>
          <a:p>
            <a:pPr marL="1257300" lvl="2" indent="-342900" eaLnBrk="1" hangingPunct="1">
              <a:spcBef>
                <a:spcPct val="20000"/>
              </a:spcBef>
              <a:buClr>
                <a:schemeClr val="accent1"/>
              </a:buClr>
              <a:buSzPct val="65000"/>
              <a:buFont typeface="Wingdings" pitchFamily="2" charset="2"/>
              <a:buChar char="n"/>
              <a:defRPr/>
            </a:pPr>
            <a:r>
              <a:rPr lang="en-US" sz="2000" kern="0" dirty="0"/>
              <a:t>Organize notes into written statement of requirements</a:t>
            </a:r>
          </a:p>
          <a:p>
            <a:pPr marL="1257300" lvl="2" indent="-342900" eaLnBrk="1" hangingPunct="1">
              <a:spcBef>
                <a:spcPct val="20000"/>
              </a:spcBef>
              <a:buClr>
                <a:schemeClr val="accent1"/>
              </a:buClr>
              <a:buSzPct val="65000"/>
              <a:buFont typeface="Wingdings" pitchFamily="2" charset="2"/>
              <a:buChar char="n"/>
              <a:defRPr/>
            </a:pPr>
            <a:r>
              <a:rPr lang="en-US" sz="2000" kern="0" dirty="0"/>
              <a:t>Email stakeholder for review and approval</a:t>
            </a:r>
          </a:p>
          <a:p>
            <a:pPr marL="342900" indent="-342900" eaLnBrk="1" hangingPunct="1">
              <a:spcBef>
                <a:spcPct val="20000"/>
              </a:spcBef>
              <a:buClr>
                <a:schemeClr val="accent1"/>
              </a:buClr>
              <a:buSzPct val="65000"/>
              <a:buFont typeface="Wingdings" pitchFamily="2" charset="2"/>
              <a:buChar char="n"/>
              <a:defRPr/>
            </a:pPr>
            <a:endParaRPr lang="en-GB" sz="2800" kern="0" dirty="0">
              <a:latin typeface="+mn-lt"/>
              <a:cs typeface="+mn-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09600" y="381000"/>
            <a:ext cx="7772400" cy="762000"/>
          </a:xfrm>
          <a:prstGeom prst="rect">
            <a:avLst/>
          </a:prstGeom>
          <a:noFill/>
          <a:ln w="9525">
            <a:noFill/>
            <a:miter lim="800000"/>
            <a:headEnd/>
            <a:tailEnd/>
          </a:ln>
          <a:effectLst/>
        </p:spPr>
        <p:txBody>
          <a:bodyPr anchor="ctr">
            <a:spAutoFit/>
          </a:bodyPr>
          <a:lstStyle/>
          <a:p>
            <a:pPr algn="ctr" eaLnBrk="1" hangingPunct="1">
              <a:defRPr/>
            </a:pPr>
            <a:r>
              <a:rPr lang="en-US" sz="4200" dirty="0">
                <a:solidFill>
                  <a:schemeClr val="tx2"/>
                </a:solidFill>
                <a:latin typeface="+mj-lt"/>
                <a:ea typeface="+mj-ea"/>
                <a:cs typeface="+mj-cs"/>
              </a:rPr>
              <a:t>CMM-Introduction</a:t>
            </a:r>
          </a:p>
        </p:txBody>
      </p:sp>
      <p:sp>
        <p:nvSpPr>
          <p:cNvPr id="37891" name="Text Box 3"/>
          <p:cNvSpPr txBox="1">
            <a:spLocks noChangeArrowheads="1"/>
          </p:cNvSpPr>
          <p:nvPr/>
        </p:nvSpPr>
        <p:spPr bwMode="auto">
          <a:xfrm>
            <a:off x="533400" y="1219200"/>
            <a:ext cx="8001000" cy="4247317"/>
          </a:xfrm>
          <a:prstGeom prst="rect">
            <a:avLst/>
          </a:prstGeom>
          <a:noFill/>
          <a:ln w="9525">
            <a:noFill/>
            <a:miter lim="800000"/>
            <a:headEnd/>
            <a:tailEnd/>
          </a:ln>
        </p:spPr>
        <p:txBody>
          <a:bodyPr>
            <a:spAutoFit/>
          </a:bodyPr>
          <a:lstStyle/>
          <a:p>
            <a:pPr marL="457200" indent="-457200" eaLnBrk="1" hangingPunct="1">
              <a:spcBef>
                <a:spcPct val="50000"/>
              </a:spcBef>
              <a:buFont typeface="Wingdings" pitchFamily="2" charset="2"/>
              <a:buChar char="ü"/>
            </a:pPr>
            <a:r>
              <a:rPr lang="en-US" altLang="en-US" sz="2000" dirty="0"/>
              <a:t>Comprehensive model developed by SEI based on a set of software engineering capabilities that should be present as organizations reach different level of maturity.</a:t>
            </a:r>
          </a:p>
          <a:p>
            <a:pPr marL="457200" indent="-457200" eaLnBrk="1" hangingPunct="1">
              <a:spcBef>
                <a:spcPct val="50000"/>
              </a:spcBef>
              <a:buFont typeface="Wingdings" pitchFamily="2" charset="2"/>
              <a:buChar char="ü"/>
            </a:pPr>
            <a:r>
              <a:rPr lang="en-US" altLang="en-US" sz="2000" dirty="0"/>
              <a:t>CMM defines key activities at different levels of maturity.</a:t>
            </a:r>
          </a:p>
          <a:p>
            <a:pPr marL="457200" indent="-457200" eaLnBrk="1" hangingPunct="1">
              <a:spcBef>
                <a:spcPct val="50000"/>
              </a:spcBef>
              <a:buFont typeface="Wingdings" pitchFamily="2" charset="2"/>
              <a:buChar char="ü"/>
            </a:pPr>
            <a:r>
              <a:rPr lang="en-US" altLang="en-US" sz="2000" dirty="0"/>
              <a:t>CMM establishes five maturity levels</a:t>
            </a:r>
          </a:p>
          <a:p>
            <a:pPr marL="1371600" lvl="2" indent="-457200" eaLnBrk="1" hangingPunct="1">
              <a:spcBef>
                <a:spcPct val="50000"/>
              </a:spcBef>
              <a:buFontTx/>
              <a:buAutoNum type="arabicPeriod"/>
            </a:pPr>
            <a:r>
              <a:rPr lang="en-US" altLang="en-US" sz="2000" dirty="0"/>
              <a:t>Initial</a:t>
            </a:r>
          </a:p>
          <a:p>
            <a:pPr marL="1371600" lvl="2" indent="-457200" eaLnBrk="1" hangingPunct="1">
              <a:spcBef>
                <a:spcPct val="50000"/>
              </a:spcBef>
              <a:buFontTx/>
              <a:buAutoNum type="arabicPeriod"/>
            </a:pPr>
            <a:r>
              <a:rPr lang="en-US" altLang="en-US" sz="2000" dirty="0"/>
              <a:t>Repeatable</a:t>
            </a:r>
          </a:p>
          <a:p>
            <a:pPr marL="1371600" lvl="2" indent="-457200" eaLnBrk="1" hangingPunct="1">
              <a:spcBef>
                <a:spcPct val="50000"/>
              </a:spcBef>
              <a:buFontTx/>
              <a:buAutoNum type="arabicPeriod"/>
            </a:pPr>
            <a:r>
              <a:rPr lang="en-US" altLang="en-US" sz="2000" dirty="0"/>
              <a:t>Defined</a:t>
            </a:r>
          </a:p>
          <a:p>
            <a:pPr marL="1371600" lvl="2" indent="-457200" eaLnBrk="1" hangingPunct="1">
              <a:spcBef>
                <a:spcPct val="50000"/>
              </a:spcBef>
              <a:buFontTx/>
              <a:buAutoNum type="arabicPeriod"/>
            </a:pPr>
            <a:r>
              <a:rPr lang="en-US" altLang="en-US" sz="2000" dirty="0"/>
              <a:t>Managed</a:t>
            </a:r>
          </a:p>
          <a:p>
            <a:pPr marL="1371600" lvl="2" indent="-457200" eaLnBrk="1" hangingPunct="1">
              <a:spcBef>
                <a:spcPct val="50000"/>
              </a:spcBef>
              <a:buFontTx/>
              <a:buAutoNum type="arabicPeriod"/>
            </a:pPr>
            <a:r>
              <a:rPr lang="en-US" altLang="en-US" sz="2000" dirty="0" smtClean="0"/>
              <a:t>Optimizing</a:t>
            </a:r>
            <a:endParaRPr lang="en-US" altLang="en-US" sz="20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09600" y="381000"/>
            <a:ext cx="7772400" cy="762000"/>
          </a:xfrm>
          <a:prstGeom prst="rect">
            <a:avLst/>
          </a:prstGeom>
          <a:noFill/>
          <a:ln w="9525">
            <a:noFill/>
            <a:miter lim="800000"/>
            <a:headEnd/>
            <a:tailEnd/>
          </a:ln>
          <a:effectLst/>
        </p:spPr>
        <p:txBody>
          <a:bodyPr anchor="ctr">
            <a:spAutoFit/>
          </a:bodyPr>
          <a:lstStyle/>
          <a:p>
            <a:pPr algn="ctr" eaLnBrk="1" hangingPunct="1">
              <a:defRPr/>
            </a:pPr>
            <a:r>
              <a:rPr lang="en-US" sz="4200" dirty="0">
                <a:solidFill>
                  <a:schemeClr val="tx2"/>
                </a:solidFill>
                <a:latin typeface="+mj-lt"/>
                <a:ea typeface="+mj-ea"/>
                <a:cs typeface="+mj-cs"/>
              </a:rPr>
              <a:t>CMM-Introduction</a:t>
            </a:r>
          </a:p>
        </p:txBody>
      </p:sp>
      <p:sp>
        <p:nvSpPr>
          <p:cNvPr id="37891" name="Text Box 3"/>
          <p:cNvSpPr txBox="1">
            <a:spLocks noChangeArrowheads="1"/>
          </p:cNvSpPr>
          <p:nvPr/>
        </p:nvSpPr>
        <p:spPr bwMode="auto">
          <a:xfrm>
            <a:off x="533400" y="1219200"/>
            <a:ext cx="8001000" cy="4862870"/>
          </a:xfrm>
          <a:prstGeom prst="rect">
            <a:avLst/>
          </a:prstGeom>
          <a:noFill/>
          <a:ln w="9525">
            <a:noFill/>
            <a:miter lim="800000"/>
            <a:headEnd/>
            <a:tailEnd/>
          </a:ln>
        </p:spPr>
        <p:txBody>
          <a:bodyPr>
            <a:spAutoFit/>
          </a:bodyPr>
          <a:lstStyle/>
          <a:p>
            <a:pPr marL="457200" indent="-457200" eaLnBrk="1" hangingPunct="1">
              <a:spcBef>
                <a:spcPct val="50000"/>
              </a:spcBef>
              <a:buFont typeface="Wingdings" pitchFamily="2" charset="2"/>
              <a:buChar char="ü"/>
            </a:pPr>
            <a:r>
              <a:rPr lang="en-US" altLang="en-US" sz="2000" dirty="0" smtClean="0"/>
              <a:t>CMM </a:t>
            </a:r>
            <a:r>
              <a:rPr lang="en-US" altLang="en-US" sz="2000" dirty="0"/>
              <a:t>establishes five maturity levels</a:t>
            </a:r>
          </a:p>
          <a:p>
            <a:pPr marL="1371600" lvl="2" indent="-457200" eaLnBrk="1" hangingPunct="1">
              <a:spcBef>
                <a:spcPct val="50000"/>
              </a:spcBef>
              <a:buFontTx/>
              <a:buAutoNum type="arabicPeriod"/>
            </a:pPr>
            <a:r>
              <a:rPr lang="en-US" altLang="en-US" sz="2000" dirty="0" smtClean="0"/>
              <a:t>Initial - </a:t>
            </a:r>
            <a:r>
              <a:rPr lang="en-US" sz="2000" dirty="0" smtClean="0"/>
              <a:t>starting point for use of a new or undocumented process. </a:t>
            </a:r>
            <a:endParaRPr lang="en-US" altLang="en-US" sz="2000" dirty="0"/>
          </a:p>
          <a:p>
            <a:pPr marL="1371600" lvl="2" indent="-457200" eaLnBrk="1" hangingPunct="1">
              <a:spcBef>
                <a:spcPct val="50000"/>
              </a:spcBef>
              <a:buFontTx/>
              <a:buAutoNum type="arabicPeriod"/>
            </a:pPr>
            <a:r>
              <a:rPr lang="en-US" altLang="en-US" sz="2000" dirty="0" smtClean="0"/>
              <a:t>Repeatable: </a:t>
            </a:r>
            <a:r>
              <a:rPr lang="en-US" sz="2000" dirty="0" smtClean="0"/>
              <a:t>some processes are repeatable, possibly with consistent results. </a:t>
            </a:r>
            <a:endParaRPr lang="en-US" altLang="en-US" sz="2000" dirty="0"/>
          </a:p>
          <a:p>
            <a:pPr marL="1371600" lvl="2" indent="-457200" eaLnBrk="1" hangingPunct="1">
              <a:spcBef>
                <a:spcPct val="50000"/>
              </a:spcBef>
              <a:buFontTx/>
              <a:buAutoNum type="arabicPeriod"/>
            </a:pPr>
            <a:r>
              <a:rPr lang="en-US" altLang="en-US" sz="2000" dirty="0" smtClean="0"/>
              <a:t>Defined: </a:t>
            </a:r>
            <a:r>
              <a:rPr lang="en-US" sz="2000" dirty="0" smtClean="0"/>
              <a:t>sets of defined and documented standard processes established and subject to some degree of improvement over time</a:t>
            </a:r>
            <a:endParaRPr lang="en-US" altLang="en-US" sz="2000" dirty="0"/>
          </a:p>
          <a:p>
            <a:pPr marL="1371600" lvl="2" indent="-457200" eaLnBrk="1" hangingPunct="1">
              <a:spcBef>
                <a:spcPct val="50000"/>
              </a:spcBef>
              <a:buFontTx/>
              <a:buAutoNum type="arabicPeriod"/>
            </a:pPr>
            <a:r>
              <a:rPr lang="en-US" altLang="en-US" sz="2000" dirty="0" smtClean="0"/>
              <a:t>Managed: </a:t>
            </a:r>
            <a:r>
              <a:rPr lang="en-US" sz="2000" dirty="0" smtClean="0"/>
              <a:t>management can identify ways to adjust and adapt the process to particular projects without measurable losses of quality</a:t>
            </a:r>
            <a:endParaRPr lang="en-US" altLang="en-US" sz="2000" dirty="0"/>
          </a:p>
          <a:p>
            <a:pPr marL="1371600" lvl="2" indent="-457200" eaLnBrk="1" hangingPunct="1">
              <a:spcBef>
                <a:spcPct val="50000"/>
              </a:spcBef>
              <a:buFontTx/>
              <a:buAutoNum type="arabicPeriod"/>
            </a:pPr>
            <a:r>
              <a:rPr lang="en-US" altLang="en-US" sz="2000" dirty="0" smtClean="0"/>
              <a:t>Optimizing: </a:t>
            </a:r>
            <a:r>
              <a:rPr lang="en-US" sz="2000" dirty="0" smtClean="0"/>
              <a:t>focus is on continually improving process performance</a:t>
            </a:r>
            <a:endParaRPr lang="en-US" alt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1C90FD6F-84FD-4A93-B56C-F9D88948FB55}" type="slidenum">
              <a:rPr lang="sv-SE" altLang="en-US"/>
              <a:pPr/>
              <a:t>4</a:t>
            </a:fld>
            <a:endParaRPr lang="sv-SE" altLang="en-US"/>
          </a:p>
        </p:txBody>
      </p:sp>
      <p:sp>
        <p:nvSpPr>
          <p:cNvPr id="7171" name="Rectangle 2"/>
          <p:cNvSpPr>
            <a:spLocks noGrp="1" noChangeArrowheads="1"/>
          </p:cNvSpPr>
          <p:nvPr>
            <p:ph type="title"/>
          </p:nvPr>
        </p:nvSpPr>
        <p:spPr/>
        <p:txBody>
          <a:bodyPr/>
          <a:lstStyle/>
          <a:p>
            <a:pPr eaLnBrk="1" hangingPunct="1"/>
            <a:r>
              <a:rPr lang="en-US" altLang="en-US" smtClean="0"/>
              <a:t>Course Outline</a:t>
            </a:r>
            <a:endParaRPr lang="sv-SE" altLang="en-US" smtClean="0"/>
          </a:p>
        </p:txBody>
      </p:sp>
      <p:sp>
        <p:nvSpPr>
          <p:cNvPr id="7172" name="Rectangle 3"/>
          <p:cNvSpPr>
            <a:spLocks noGrp="1" noChangeArrowheads="1"/>
          </p:cNvSpPr>
          <p:nvPr>
            <p:ph type="body" idx="1"/>
          </p:nvPr>
        </p:nvSpPr>
        <p:spPr/>
        <p:txBody>
          <a:bodyPr/>
          <a:lstStyle/>
          <a:p>
            <a:pPr eaLnBrk="1" hangingPunct="1"/>
            <a:r>
              <a:rPr lang="en-US" altLang="en-US" sz="2400" smtClean="0"/>
              <a:t>Motivate the need for software engineering</a:t>
            </a:r>
          </a:p>
          <a:p>
            <a:pPr eaLnBrk="1" hangingPunct="1"/>
            <a:r>
              <a:rPr lang="en-US" altLang="en-US" sz="2400" smtClean="0"/>
              <a:t>Software vocabulary</a:t>
            </a:r>
          </a:p>
          <a:p>
            <a:pPr eaLnBrk="1" hangingPunct="1"/>
            <a:r>
              <a:rPr lang="en-US" altLang="en-US" sz="2400" smtClean="0"/>
              <a:t>Software Process Models</a:t>
            </a:r>
          </a:p>
          <a:p>
            <a:pPr eaLnBrk="1" hangingPunct="1"/>
            <a:r>
              <a:rPr lang="en-US" altLang="en-US" sz="2400" smtClean="0"/>
              <a:t>Project Management Concepts</a:t>
            </a:r>
          </a:p>
          <a:p>
            <a:pPr eaLnBrk="1" hangingPunct="1"/>
            <a:r>
              <a:rPr lang="en-US" altLang="en-US" sz="2400" smtClean="0"/>
              <a:t>Software metrics</a:t>
            </a:r>
          </a:p>
          <a:p>
            <a:pPr eaLnBrk="1" hangingPunct="1"/>
            <a:r>
              <a:rPr lang="en-US" altLang="en-US" sz="2400" smtClean="0"/>
              <a:t>Project scheduling</a:t>
            </a:r>
          </a:p>
          <a:p>
            <a:pPr eaLnBrk="1" hangingPunct="1"/>
            <a:r>
              <a:rPr lang="en-US" altLang="en-US" sz="2400" smtClean="0"/>
              <a:t>Requirements engineering</a:t>
            </a:r>
          </a:p>
          <a:p>
            <a:pPr eaLnBrk="1" hangingPunct="1"/>
            <a:r>
              <a:rPr lang="en-US" altLang="en-US" sz="2400" smtClean="0"/>
              <a:t>Enterprise architecture</a:t>
            </a:r>
          </a:p>
          <a:p>
            <a:pPr eaLnBrk="1" hangingPunct="1"/>
            <a:r>
              <a:rPr lang="en-US" altLang="en-US" sz="2400" smtClean="0"/>
              <a:t>Component level design</a:t>
            </a:r>
          </a:p>
          <a:p>
            <a:pPr eaLnBrk="1" hangingPunct="1"/>
            <a:r>
              <a:rPr lang="en-US" altLang="en-US" sz="2400" smtClean="0"/>
              <a:t>Software Testing/quality assurance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09600" y="381000"/>
            <a:ext cx="7772400" cy="762000"/>
          </a:xfrm>
          <a:prstGeom prst="rect">
            <a:avLst/>
          </a:prstGeom>
          <a:noFill/>
          <a:ln w="9525">
            <a:noFill/>
            <a:miter lim="800000"/>
            <a:headEnd/>
            <a:tailEnd/>
          </a:ln>
          <a:effectLst/>
        </p:spPr>
        <p:txBody>
          <a:bodyPr anchor="ctr">
            <a:spAutoFit/>
          </a:bodyPr>
          <a:lstStyle/>
          <a:p>
            <a:pPr algn="ctr" eaLnBrk="1" hangingPunct="1">
              <a:defRPr/>
            </a:pPr>
            <a:r>
              <a:rPr lang="en-US" sz="4200" dirty="0">
                <a:solidFill>
                  <a:schemeClr val="tx2"/>
                </a:solidFill>
                <a:latin typeface="+mj-lt"/>
                <a:ea typeface="+mj-ea"/>
                <a:cs typeface="+mj-cs"/>
              </a:rPr>
              <a:t>CMM-Introduction</a:t>
            </a:r>
          </a:p>
        </p:txBody>
      </p:sp>
      <p:sp>
        <p:nvSpPr>
          <p:cNvPr id="37891" name="Text Box 3"/>
          <p:cNvSpPr txBox="1">
            <a:spLocks noChangeArrowheads="1"/>
          </p:cNvSpPr>
          <p:nvPr/>
        </p:nvSpPr>
        <p:spPr bwMode="auto">
          <a:xfrm>
            <a:off x="533400" y="1219200"/>
            <a:ext cx="8001000" cy="2554545"/>
          </a:xfrm>
          <a:prstGeom prst="rect">
            <a:avLst/>
          </a:prstGeom>
          <a:noFill/>
          <a:ln w="9525">
            <a:noFill/>
            <a:miter lim="800000"/>
            <a:headEnd/>
            <a:tailEnd/>
          </a:ln>
        </p:spPr>
        <p:txBody>
          <a:bodyPr>
            <a:spAutoFit/>
          </a:bodyPr>
          <a:lstStyle/>
          <a:p>
            <a:pPr marL="457200" indent="-457200" eaLnBrk="1" hangingPunct="1">
              <a:spcBef>
                <a:spcPct val="50000"/>
              </a:spcBef>
              <a:buFont typeface="Wingdings" pitchFamily="2" charset="2"/>
              <a:buChar char="ü"/>
            </a:pPr>
            <a:r>
              <a:rPr lang="en-US" altLang="en-US" sz="2000" dirty="0" smtClean="0"/>
              <a:t>CMM </a:t>
            </a:r>
            <a:r>
              <a:rPr lang="en-US" altLang="en-US" sz="2000" dirty="0"/>
              <a:t>establishes five maturity levels</a:t>
            </a:r>
          </a:p>
          <a:p>
            <a:pPr marL="1828800" lvl="3" indent="-457200" eaLnBrk="1" hangingPunct="1">
              <a:spcBef>
                <a:spcPct val="50000"/>
              </a:spcBef>
              <a:buFont typeface="Wingdings" pitchFamily="2" charset="2"/>
              <a:buChar char="ü"/>
            </a:pPr>
            <a:r>
              <a:rPr lang="en-US" altLang="en-US" sz="2000" dirty="0" smtClean="0"/>
              <a:t>Each </a:t>
            </a:r>
            <a:r>
              <a:rPr lang="en-US" altLang="en-US" sz="2000" dirty="0"/>
              <a:t>level has a certain set of </a:t>
            </a:r>
            <a:r>
              <a:rPr lang="en-US" altLang="en-US" sz="2000" b="1" dirty="0"/>
              <a:t>KPA</a:t>
            </a:r>
            <a:r>
              <a:rPr lang="en-US" altLang="en-US" sz="2000" dirty="0"/>
              <a:t>s(Key Process Areas), which are software engineering functions needed at a particular </a:t>
            </a:r>
            <a:r>
              <a:rPr lang="en-US" altLang="en-US" sz="2000" dirty="0" smtClean="0"/>
              <a:t>level</a:t>
            </a:r>
          </a:p>
          <a:p>
            <a:pPr marL="1828800" lvl="3" indent="-457200" eaLnBrk="1" hangingPunct="1">
              <a:spcBef>
                <a:spcPct val="50000"/>
              </a:spcBef>
              <a:buFont typeface="Wingdings" pitchFamily="2" charset="2"/>
              <a:buChar char="ü"/>
            </a:pPr>
            <a:r>
              <a:rPr lang="en-US" sz="2000" b="1" dirty="0" smtClean="0"/>
              <a:t>Process Area</a:t>
            </a:r>
            <a:r>
              <a:rPr lang="en-US" sz="2000" dirty="0" smtClean="0"/>
              <a:t> is a cluster of related practices in an area that, when implemented collectively, satisfy a set of goals</a:t>
            </a:r>
            <a:endParaRPr lang="en-US" altLang="en-US" sz="20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ctrTitle"/>
          </p:nvPr>
        </p:nvSpPr>
        <p:spPr>
          <a:xfrm>
            <a:off x="838200" y="304800"/>
            <a:ext cx="7239000" cy="838200"/>
          </a:xfrm>
        </p:spPr>
        <p:txBody>
          <a:bodyPr/>
          <a:lstStyle/>
          <a:p>
            <a:pPr algn="ctr"/>
            <a:r>
              <a:rPr lang="en-US" altLang="en-US" sz="4200" smtClean="0"/>
              <a:t>CMM</a:t>
            </a:r>
            <a:r>
              <a:rPr lang="en-US" altLang="en-US" smtClean="0"/>
              <a:t> </a:t>
            </a:r>
            <a:r>
              <a:rPr lang="en-US" altLang="en-US" sz="4200" smtClean="0"/>
              <a:t>Summary</a:t>
            </a:r>
          </a:p>
        </p:txBody>
      </p:sp>
      <p:graphicFrame>
        <p:nvGraphicFramePr>
          <p:cNvPr id="1026" name="Object 2"/>
          <p:cNvGraphicFramePr>
            <a:graphicFrameLocks noChangeAspect="1"/>
          </p:cNvGraphicFramePr>
          <p:nvPr/>
        </p:nvGraphicFramePr>
        <p:xfrm>
          <a:off x="533400" y="1447800"/>
          <a:ext cx="7848600" cy="4216400"/>
        </p:xfrm>
        <a:graphic>
          <a:graphicData uri="http://schemas.openxmlformats.org/presentationml/2006/ole">
            <p:oleObj spid="_x0000_s1026" name="Photo Editor Photo" r:id="rId4" imgW="4723810" imgH="1809524" progId="">
              <p:embed/>
            </p:oleObj>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33400" y="2362200"/>
            <a:ext cx="8229600" cy="1139825"/>
          </a:xfrm>
        </p:spPr>
        <p:txBody>
          <a:bodyPr/>
          <a:lstStyle/>
          <a:p>
            <a:r>
              <a:rPr lang="en-US" altLang="en-US" dirty="0" smtClean="0"/>
              <a:t>Software Process Models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lgn="ctr">
              <a:defRPr/>
            </a:pPr>
            <a:r>
              <a:rPr lang="en-GB" sz="4200" dirty="0">
                <a:solidFill>
                  <a:schemeClr val="tx2"/>
                </a:solidFill>
                <a:latin typeface="+mj-lt"/>
                <a:ea typeface="+mj-ea"/>
                <a:cs typeface="+mj-cs"/>
              </a:rPr>
              <a:t>Linear</a:t>
            </a:r>
            <a:r>
              <a:rPr lang="en-GB" sz="3600" b="1" dirty="0">
                <a:solidFill>
                  <a:schemeClr val="tx2"/>
                </a:solidFill>
              </a:rPr>
              <a:t> </a:t>
            </a:r>
            <a:r>
              <a:rPr lang="en-GB" sz="4200" dirty="0">
                <a:solidFill>
                  <a:schemeClr val="tx2"/>
                </a:solidFill>
                <a:latin typeface="+mj-lt"/>
                <a:ea typeface="+mj-ea"/>
                <a:cs typeface="+mj-cs"/>
              </a:rPr>
              <a:t>Sequential</a:t>
            </a:r>
            <a:r>
              <a:rPr lang="en-GB" sz="3600" b="1" dirty="0">
                <a:solidFill>
                  <a:schemeClr val="tx2"/>
                </a:solidFill>
              </a:rPr>
              <a:t> </a:t>
            </a:r>
            <a:r>
              <a:rPr lang="en-GB" sz="4200" dirty="0">
                <a:solidFill>
                  <a:schemeClr val="tx2"/>
                </a:solidFill>
                <a:latin typeface="+mj-lt"/>
                <a:ea typeface="+mj-ea"/>
                <a:cs typeface="+mj-cs"/>
              </a:rPr>
              <a:t>model</a:t>
            </a:r>
          </a:p>
        </p:txBody>
      </p:sp>
      <p:sp>
        <p:nvSpPr>
          <p:cNvPr id="39939" name="Rectangle 3"/>
          <p:cNvSpPr>
            <a:spLocks noChangeArrowheads="1"/>
          </p:cNvSpPr>
          <p:nvPr/>
        </p:nvSpPr>
        <p:spPr bwMode="auto">
          <a:xfrm>
            <a:off x="304800" y="1981200"/>
            <a:ext cx="8610600" cy="3505200"/>
          </a:xfrm>
          <a:prstGeom prst="rect">
            <a:avLst/>
          </a:prstGeom>
          <a:noFill/>
          <a:ln w="9525">
            <a:noFill/>
            <a:miter lim="800000"/>
            <a:headEnd/>
            <a:tailEnd/>
          </a:ln>
        </p:spPr>
        <p:txBody>
          <a:bodyPr/>
          <a:lstStyle/>
          <a:p>
            <a:pPr marL="342900" indent="-342900">
              <a:spcBef>
                <a:spcPct val="20000"/>
              </a:spcBef>
              <a:buFont typeface="Arial" pitchFamily="34" charset="0"/>
              <a:buChar char="•"/>
            </a:pPr>
            <a:r>
              <a:rPr lang="en-US" altLang="en-US" sz="2800" noProof="1" smtClean="0"/>
              <a:t>Adopted from the typical enigeering approach i.e civil engineering. </a:t>
            </a:r>
          </a:p>
          <a:p>
            <a:pPr marL="342900" indent="-342900">
              <a:spcBef>
                <a:spcPct val="20000"/>
              </a:spcBef>
              <a:buFont typeface="Arial" pitchFamily="34" charset="0"/>
              <a:buChar char="•"/>
            </a:pPr>
            <a:r>
              <a:rPr lang="en-US" altLang="en-US" sz="2800" noProof="1" smtClean="0"/>
              <a:t>Also </a:t>
            </a:r>
            <a:r>
              <a:rPr lang="en-US" altLang="en-US" sz="2800" noProof="1"/>
              <a:t>known as the </a:t>
            </a:r>
            <a:r>
              <a:rPr lang="en-US" altLang="en-US" sz="2800" b="1" noProof="1"/>
              <a:t>classic life cycle </a:t>
            </a:r>
            <a:r>
              <a:rPr lang="en-US" altLang="en-US" sz="2800" noProof="1"/>
              <a:t>or </a:t>
            </a:r>
            <a:r>
              <a:rPr lang="en-US" altLang="en-US" sz="2800" b="1" noProof="1"/>
              <a:t>waterfall</a:t>
            </a:r>
            <a:endParaRPr lang="en-US" altLang="en-US" sz="2800" b="1" dirty="0"/>
          </a:p>
          <a:p>
            <a:pPr marL="342900" indent="-342900">
              <a:spcBef>
                <a:spcPct val="20000"/>
              </a:spcBef>
            </a:pPr>
            <a:r>
              <a:rPr lang="en-US" altLang="en-US" sz="2800" noProof="1" smtClean="0"/>
              <a:t>    model</a:t>
            </a:r>
            <a:r>
              <a:rPr lang="en-US" altLang="en-US" sz="2800" noProof="1"/>
              <a:t>, it suggests a systematic, sequential approach to software development</a:t>
            </a:r>
            <a:r>
              <a:rPr lang="en-US" altLang="en-US" sz="2800" dirty="0"/>
              <a:t> that begins at the system level and progress through analysis, design, coding, testing and support</a:t>
            </a:r>
            <a:r>
              <a:rPr lang="en-US" altLang="en-US" sz="2800" dirty="0" smtClean="0"/>
              <a:t>.</a:t>
            </a:r>
          </a:p>
          <a:p>
            <a:pPr marL="342900" indent="-342900">
              <a:spcBef>
                <a:spcPct val="20000"/>
              </a:spcBef>
            </a:pPr>
            <a:endParaRPr lang="en-IE" altLang="en-US" sz="28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utoShape 2"/>
          <p:cNvSpPr>
            <a:spLocks noChangeArrowheads="1"/>
          </p:cNvSpPr>
          <p:nvPr/>
        </p:nvSpPr>
        <p:spPr bwMode="auto">
          <a:xfrm>
            <a:off x="381000" y="2286000"/>
            <a:ext cx="2057400" cy="533400"/>
          </a:xfrm>
          <a:prstGeom prst="roundRect">
            <a:avLst>
              <a:gd name="adj" fmla="val 16667"/>
            </a:avLst>
          </a:prstGeom>
          <a:solidFill>
            <a:schemeClr val="accent1"/>
          </a:solidFill>
          <a:ln w="9525">
            <a:solidFill>
              <a:schemeClr val="tx1"/>
            </a:solidFill>
            <a:miter lim="800000"/>
            <a:headEnd/>
            <a:tailEnd/>
          </a:ln>
        </p:spPr>
        <p:txBody>
          <a:bodyPr wrap="none" anchor="ctr"/>
          <a:lstStyle/>
          <a:p>
            <a:pPr algn="ctr" eaLnBrk="1" hangingPunct="1"/>
            <a:r>
              <a:rPr lang="en-US" altLang="en-US">
                <a:latin typeface="Tahoma" pitchFamily="34" charset="0"/>
              </a:rPr>
              <a:t>Requirements</a:t>
            </a:r>
          </a:p>
        </p:txBody>
      </p:sp>
      <p:sp>
        <p:nvSpPr>
          <p:cNvPr id="40963" name="AutoShape 3"/>
          <p:cNvSpPr>
            <a:spLocks noChangeArrowheads="1"/>
          </p:cNvSpPr>
          <p:nvPr/>
        </p:nvSpPr>
        <p:spPr bwMode="auto">
          <a:xfrm>
            <a:off x="3048000" y="3657600"/>
            <a:ext cx="2057400" cy="533400"/>
          </a:xfrm>
          <a:prstGeom prst="roundRect">
            <a:avLst>
              <a:gd name="adj" fmla="val 16667"/>
            </a:avLst>
          </a:prstGeom>
          <a:solidFill>
            <a:schemeClr val="accent1"/>
          </a:solidFill>
          <a:ln w="9525">
            <a:solidFill>
              <a:schemeClr val="tx1"/>
            </a:solidFill>
            <a:miter lim="800000"/>
            <a:headEnd/>
            <a:tailEnd/>
          </a:ln>
        </p:spPr>
        <p:txBody>
          <a:bodyPr wrap="none" anchor="ctr"/>
          <a:lstStyle/>
          <a:p>
            <a:pPr algn="ctr" eaLnBrk="1" hangingPunct="1"/>
            <a:r>
              <a:rPr lang="en-US" altLang="en-US">
                <a:latin typeface="Tahoma" pitchFamily="34" charset="0"/>
              </a:rPr>
              <a:t>Design</a:t>
            </a:r>
          </a:p>
        </p:txBody>
      </p:sp>
      <p:sp>
        <p:nvSpPr>
          <p:cNvPr id="40964" name="AutoShape 4"/>
          <p:cNvSpPr>
            <a:spLocks noChangeArrowheads="1"/>
          </p:cNvSpPr>
          <p:nvPr/>
        </p:nvSpPr>
        <p:spPr bwMode="auto">
          <a:xfrm>
            <a:off x="4343400" y="4343400"/>
            <a:ext cx="2057400" cy="533400"/>
          </a:xfrm>
          <a:prstGeom prst="roundRect">
            <a:avLst>
              <a:gd name="adj" fmla="val 16667"/>
            </a:avLst>
          </a:prstGeom>
          <a:solidFill>
            <a:schemeClr val="accent1"/>
          </a:solidFill>
          <a:ln w="9525">
            <a:solidFill>
              <a:schemeClr val="tx1"/>
            </a:solidFill>
            <a:miter lim="800000"/>
            <a:headEnd/>
            <a:tailEnd/>
          </a:ln>
        </p:spPr>
        <p:txBody>
          <a:bodyPr wrap="none" anchor="ctr"/>
          <a:lstStyle/>
          <a:p>
            <a:pPr algn="ctr" eaLnBrk="1" hangingPunct="1"/>
            <a:r>
              <a:rPr lang="en-US" altLang="en-US">
                <a:latin typeface="Tahoma" pitchFamily="34" charset="0"/>
              </a:rPr>
              <a:t>Coding</a:t>
            </a:r>
          </a:p>
        </p:txBody>
      </p:sp>
      <p:sp>
        <p:nvSpPr>
          <p:cNvPr id="40965" name="AutoShape 5"/>
          <p:cNvSpPr>
            <a:spLocks noChangeArrowheads="1"/>
          </p:cNvSpPr>
          <p:nvPr/>
        </p:nvSpPr>
        <p:spPr bwMode="auto">
          <a:xfrm>
            <a:off x="5638800" y="5029200"/>
            <a:ext cx="2057400" cy="533400"/>
          </a:xfrm>
          <a:prstGeom prst="roundRect">
            <a:avLst>
              <a:gd name="adj" fmla="val 16667"/>
            </a:avLst>
          </a:prstGeom>
          <a:solidFill>
            <a:schemeClr val="accent1"/>
          </a:solidFill>
          <a:ln w="9525">
            <a:solidFill>
              <a:schemeClr val="tx1"/>
            </a:solidFill>
            <a:miter lim="800000"/>
            <a:headEnd/>
            <a:tailEnd/>
          </a:ln>
        </p:spPr>
        <p:txBody>
          <a:bodyPr wrap="none" anchor="ctr"/>
          <a:lstStyle/>
          <a:p>
            <a:pPr algn="ctr" eaLnBrk="1" hangingPunct="1"/>
            <a:r>
              <a:rPr lang="en-US" altLang="en-US">
                <a:latin typeface="Tahoma" pitchFamily="34" charset="0"/>
              </a:rPr>
              <a:t>Testing</a:t>
            </a:r>
          </a:p>
        </p:txBody>
      </p:sp>
      <p:sp>
        <p:nvSpPr>
          <p:cNvPr id="40966" name="AutoShape 6"/>
          <p:cNvSpPr>
            <a:spLocks noChangeArrowheads="1"/>
          </p:cNvSpPr>
          <p:nvPr/>
        </p:nvSpPr>
        <p:spPr bwMode="auto">
          <a:xfrm>
            <a:off x="1752600" y="2971800"/>
            <a:ext cx="2057400" cy="533400"/>
          </a:xfrm>
          <a:prstGeom prst="roundRect">
            <a:avLst>
              <a:gd name="adj" fmla="val 16667"/>
            </a:avLst>
          </a:prstGeom>
          <a:solidFill>
            <a:schemeClr val="accent1"/>
          </a:solidFill>
          <a:ln w="9525">
            <a:solidFill>
              <a:schemeClr val="tx1"/>
            </a:solidFill>
            <a:miter lim="800000"/>
            <a:headEnd/>
            <a:tailEnd/>
          </a:ln>
        </p:spPr>
        <p:txBody>
          <a:bodyPr wrap="none" anchor="ctr"/>
          <a:lstStyle/>
          <a:p>
            <a:pPr algn="ctr" eaLnBrk="1" hangingPunct="1"/>
            <a:r>
              <a:rPr lang="en-US" altLang="en-US">
                <a:latin typeface="Tahoma" pitchFamily="34" charset="0"/>
              </a:rPr>
              <a:t>Analysis</a:t>
            </a:r>
          </a:p>
        </p:txBody>
      </p:sp>
      <p:sp>
        <p:nvSpPr>
          <p:cNvPr id="40967" name="AutoShape 7"/>
          <p:cNvSpPr>
            <a:spLocks noChangeArrowheads="1"/>
          </p:cNvSpPr>
          <p:nvPr/>
        </p:nvSpPr>
        <p:spPr bwMode="auto">
          <a:xfrm>
            <a:off x="6858000" y="5715000"/>
            <a:ext cx="2057400" cy="533400"/>
          </a:xfrm>
          <a:prstGeom prst="roundRect">
            <a:avLst>
              <a:gd name="adj" fmla="val 16667"/>
            </a:avLst>
          </a:prstGeom>
          <a:solidFill>
            <a:schemeClr val="accent1"/>
          </a:solidFill>
          <a:ln w="9525">
            <a:solidFill>
              <a:schemeClr val="tx1"/>
            </a:solidFill>
            <a:miter lim="800000"/>
            <a:headEnd/>
            <a:tailEnd/>
          </a:ln>
        </p:spPr>
        <p:txBody>
          <a:bodyPr wrap="none" anchor="ctr"/>
          <a:lstStyle/>
          <a:p>
            <a:pPr algn="ctr" eaLnBrk="1" hangingPunct="1"/>
            <a:r>
              <a:rPr lang="en-US" altLang="en-US">
                <a:latin typeface="Tahoma" pitchFamily="34" charset="0"/>
              </a:rPr>
              <a:t>Maintenance</a:t>
            </a:r>
          </a:p>
        </p:txBody>
      </p:sp>
      <p:cxnSp>
        <p:nvCxnSpPr>
          <p:cNvPr id="40968" name="AutoShape 8"/>
          <p:cNvCxnSpPr>
            <a:cxnSpLocks noChangeShapeType="1"/>
            <a:stCxn id="40962" idx="3"/>
            <a:endCxn id="40966" idx="0"/>
          </p:cNvCxnSpPr>
          <p:nvPr/>
        </p:nvCxnSpPr>
        <p:spPr bwMode="auto">
          <a:xfrm>
            <a:off x="2438400" y="2552700"/>
            <a:ext cx="342900" cy="419100"/>
          </a:xfrm>
          <a:prstGeom prst="bentConnector2">
            <a:avLst/>
          </a:prstGeom>
          <a:noFill/>
          <a:ln w="9525">
            <a:solidFill>
              <a:schemeClr val="tx1"/>
            </a:solidFill>
            <a:miter lim="800000"/>
            <a:headEnd/>
            <a:tailEnd type="stealth" w="lg" len="lg"/>
          </a:ln>
        </p:spPr>
      </p:cxnSp>
      <p:cxnSp>
        <p:nvCxnSpPr>
          <p:cNvPr id="40969" name="AutoShape 9"/>
          <p:cNvCxnSpPr>
            <a:cxnSpLocks noChangeShapeType="1"/>
            <a:stCxn id="40966" idx="3"/>
            <a:endCxn id="40963" idx="0"/>
          </p:cNvCxnSpPr>
          <p:nvPr/>
        </p:nvCxnSpPr>
        <p:spPr bwMode="auto">
          <a:xfrm>
            <a:off x="3810000" y="3238500"/>
            <a:ext cx="266700" cy="419100"/>
          </a:xfrm>
          <a:prstGeom prst="bentConnector2">
            <a:avLst/>
          </a:prstGeom>
          <a:noFill/>
          <a:ln w="9525">
            <a:solidFill>
              <a:schemeClr val="tx1"/>
            </a:solidFill>
            <a:miter lim="800000"/>
            <a:headEnd/>
            <a:tailEnd type="stealth" w="lg" len="lg"/>
          </a:ln>
        </p:spPr>
      </p:cxnSp>
      <p:cxnSp>
        <p:nvCxnSpPr>
          <p:cNvPr id="40970" name="AutoShape 10"/>
          <p:cNvCxnSpPr>
            <a:cxnSpLocks noChangeShapeType="1"/>
            <a:stCxn id="40963" idx="3"/>
            <a:endCxn id="40964" idx="0"/>
          </p:cNvCxnSpPr>
          <p:nvPr/>
        </p:nvCxnSpPr>
        <p:spPr bwMode="auto">
          <a:xfrm>
            <a:off x="5105400" y="3924300"/>
            <a:ext cx="266700" cy="419100"/>
          </a:xfrm>
          <a:prstGeom prst="bentConnector2">
            <a:avLst/>
          </a:prstGeom>
          <a:noFill/>
          <a:ln w="9525">
            <a:solidFill>
              <a:schemeClr val="tx1"/>
            </a:solidFill>
            <a:miter lim="800000"/>
            <a:headEnd/>
            <a:tailEnd type="stealth" w="lg" len="lg"/>
          </a:ln>
        </p:spPr>
      </p:cxnSp>
      <p:cxnSp>
        <p:nvCxnSpPr>
          <p:cNvPr id="40971" name="AutoShape 11"/>
          <p:cNvCxnSpPr>
            <a:cxnSpLocks noChangeShapeType="1"/>
            <a:stCxn id="40964" idx="3"/>
            <a:endCxn id="40965" idx="0"/>
          </p:cNvCxnSpPr>
          <p:nvPr/>
        </p:nvCxnSpPr>
        <p:spPr bwMode="auto">
          <a:xfrm>
            <a:off x="6400800" y="4610100"/>
            <a:ext cx="266700" cy="419100"/>
          </a:xfrm>
          <a:prstGeom prst="bentConnector2">
            <a:avLst/>
          </a:prstGeom>
          <a:noFill/>
          <a:ln w="9525">
            <a:solidFill>
              <a:schemeClr val="tx1"/>
            </a:solidFill>
            <a:miter lim="800000"/>
            <a:headEnd/>
            <a:tailEnd type="stealth" w="lg" len="lg"/>
          </a:ln>
        </p:spPr>
      </p:cxnSp>
      <p:cxnSp>
        <p:nvCxnSpPr>
          <p:cNvPr id="40972" name="AutoShape 12"/>
          <p:cNvCxnSpPr>
            <a:cxnSpLocks noChangeShapeType="1"/>
            <a:stCxn id="40965" idx="3"/>
            <a:endCxn id="40967" idx="0"/>
          </p:cNvCxnSpPr>
          <p:nvPr/>
        </p:nvCxnSpPr>
        <p:spPr bwMode="auto">
          <a:xfrm>
            <a:off x="7696200" y="5295900"/>
            <a:ext cx="190500" cy="419100"/>
          </a:xfrm>
          <a:prstGeom prst="bentConnector2">
            <a:avLst/>
          </a:prstGeom>
          <a:noFill/>
          <a:ln w="9525">
            <a:solidFill>
              <a:schemeClr val="tx1"/>
            </a:solidFill>
            <a:miter lim="800000"/>
            <a:headEnd/>
            <a:tailEnd type="stealth" w="lg" len="lg"/>
          </a:ln>
        </p:spPr>
      </p:cxnSp>
      <p:cxnSp>
        <p:nvCxnSpPr>
          <p:cNvPr id="40973" name="AutoShape 13"/>
          <p:cNvCxnSpPr>
            <a:cxnSpLocks noChangeShapeType="1"/>
            <a:stCxn id="40967" idx="2"/>
            <a:endCxn id="40965" idx="2"/>
          </p:cNvCxnSpPr>
          <p:nvPr/>
        </p:nvCxnSpPr>
        <p:spPr bwMode="auto">
          <a:xfrm rot="16200000" flipV="1">
            <a:off x="6934200" y="5295900"/>
            <a:ext cx="685800" cy="1219200"/>
          </a:xfrm>
          <a:prstGeom prst="bentConnector3">
            <a:avLst>
              <a:gd name="adj1" fmla="val -33333"/>
            </a:avLst>
          </a:prstGeom>
          <a:noFill/>
          <a:ln w="9525">
            <a:solidFill>
              <a:schemeClr val="tx1"/>
            </a:solidFill>
            <a:miter lim="800000"/>
            <a:headEnd/>
            <a:tailEnd type="stealth" w="lg" len="lg"/>
          </a:ln>
        </p:spPr>
      </p:cxnSp>
      <p:cxnSp>
        <p:nvCxnSpPr>
          <p:cNvPr id="40974" name="AutoShape 14"/>
          <p:cNvCxnSpPr>
            <a:cxnSpLocks noChangeShapeType="1"/>
            <a:stCxn id="40967" idx="2"/>
            <a:endCxn id="40964" idx="2"/>
          </p:cNvCxnSpPr>
          <p:nvPr/>
        </p:nvCxnSpPr>
        <p:spPr bwMode="auto">
          <a:xfrm rot="16200000" flipV="1">
            <a:off x="5943600" y="4305300"/>
            <a:ext cx="1371600" cy="2514600"/>
          </a:xfrm>
          <a:prstGeom prst="bentConnector3">
            <a:avLst>
              <a:gd name="adj1" fmla="val -16667"/>
            </a:avLst>
          </a:prstGeom>
          <a:noFill/>
          <a:ln w="9525">
            <a:solidFill>
              <a:schemeClr val="tx1"/>
            </a:solidFill>
            <a:miter lim="800000"/>
            <a:headEnd/>
            <a:tailEnd type="stealth" w="lg" len="lg"/>
          </a:ln>
        </p:spPr>
      </p:cxnSp>
      <p:cxnSp>
        <p:nvCxnSpPr>
          <p:cNvPr id="40975" name="AutoShape 15"/>
          <p:cNvCxnSpPr>
            <a:cxnSpLocks noChangeShapeType="1"/>
            <a:stCxn id="40967" idx="2"/>
            <a:endCxn id="40963" idx="2"/>
          </p:cNvCxnSpPr>
          <p:nvPr/>
        </p:nvCxnSpPr>
        <p:spPr bwMode="auto">
          <a:xfrm rot="16200000" flipV="1">
            <a:off x="4953000" y="3314700"/>
            <a:ext cx="2057400" cy="3810000"/>
          </a:xfrm>
          <a:prstGeom prst="bentConnector3">
            <a:avLst>
              <a:gd name="adj1" fmla="val -11111"/>
            </a:avLst>
          </a:prstGeom>
          <a:noFill/>
          <a:ln w="9525">
            <a:solidFill>
              <a:schemeClr val="tx1"/>
            </a:solidFill>
            <a:miter lim="800000"/>
            <a:headEnd/>
            <a:tailEnd type="stealth" w="lg" len="lg"/>
          </a:ln>
        </p:spPr>
      </p:cxnSp>
      <p:cxnSp>
        <p:nvCxnSpPr>
          <p:cNvPr id="40976" name="AutoShape 16"/>
          <p:cNvCxnSpPr>
            <a:cxnSpLocks noChangeShapeType="1"/>
            <a:stCxn id="40967" idx="2"/>
            <a:endCxn id="40966" idx="2"/>
          </p:cNvCxnSpPr>
          <p:nvPr/>
        </p:nvCxnSpPr>
        <p:spPr bwMode="auto">
          <a:xfrm rot="16200000" flipV="1">
            <a:off x="3962400" y="2324100"/>
            <a:ext cx="2743200" cy="5105400"/>
          </a:xfrm>
          <a:prstGeom prst="bentConnector3">
            <a:avLst>
              <a:gd name="adj1" fmla="val -8333"/>
            </a:avLst>
          </a:prstGeom>
          <a:noFill/>
          <a:ln w="9525">
            <a:solidFill>
              <a:schemeClr val="tx1"/>
            </a:solidFill>
            <a:miter lim="800000"/>
            <a:headEnd/>
            <a:tailEnd type="stealth" w="lg" len="lg"/>
          </a:ln>
        </p:spPr>
      </p:cxnSp>
      <p:cxnSp>
        <p:nvCxnSpPr>
          <p:cNvPr id="40977" name="AutoShape 17"/>
          <p:cNvCxnSpPr>
            <a:cxnSpLocks noChangeShapeType="1"/>
            <a:stCxn id="40967" idx="2"/>
            <a:endCxn id="40962" idx="2"/>
          </p:cNvCxnSpPr>
          <p:nvPr/>
        </p:nvCxnSpPr>
        <p:spPr bwMode="auto">
          <a:xfrm rot="16200000" flipV="1">
            <a:off x="2933700" y="1295400"/>
            <a:ext cx="3429000" cy="6477000"/>
          </a:xfrm>
          <a:prstGeom prst="bentConnector3">
            <a:avLst>
              <a:gd name="adj1" fmla="val -6667"/>
            </a:avLst>
          </a:prstGeom>
          <a:noFill/>
          <a:ln w="9525">
            <a:solidFill>
              <a:schemeClr val="tx1"/>
            </a:solidFill>
            <a:miter lim="800000"/>
            <a:headEnd/>
            <a:tailEnd type="stealth" w="lg" len="lg"/>
          </a:ln>
        </p:spPr>
      </p:cxnSp>
      <p:sp>
        <p:nvSpPr>
          <p:cNvPr id="20498" name="Rectangle 18"/>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lgn="ctr">
              <a:defRPr/>
            </a:pPr>
            <a:r>
              <a:rPr lang="en-GB" sz="4200" dirty="0">
                <a:solidFill>
                  <a:schemeClr val="tx2"/>
                </a:solidFill>
                <a:latin typeface="+mj-lt"/>
                <a:ea typeface="+mj-ea"/>
                <a:cs typeface="+mj-cs"/>
              </a:rPr>
              <a:t>Linear</a:t>
            </a:r>
            <a:r>
              <a:rPr lang="en-GB" sz="3600" b="1" dirty="0">
                <a:solidFill>
                  <a:schemeClr val="tx2"/>
                </a:solidFill>
              </a:rPr>
              <a:t> </a:t>
            </a:r>
            <a:r>
              <a:rPr lang="en-GB" sz="4200" dirty="0">
                <a:solidFill>
                  <a:schemeClr val="tx2"/>
                </a:solidFill>
                <a:latin typeface="+mj-lt"/>
                <a:ea typeface="+mj-ea"/>
                <a:cs typeface="+mj-cs"/>
              </a:rPr>
              <a:t>Sequential</a:t>
            </a:r>
            <a:r>
              <a:rPr lang="en-GB" sz="3600" b="1" dirty="0">
                <a:solidFill>
                  <a:schemeClr val="tx2"/>
                </a:solidFill>
              </a:rPr>
              <a:t> </a:t>
            </a:r>
            <a:r>
              <a:rPr lang="en-GB" sz="4200" dirty="0">
                <a:solidFill>
                  <a:schemeClr val="tx2"/>
                </a:solidFill>
                <a:latin typeface="+mj-lt"/>
                <a:ea typeface="+mj-ea"/>
                <a:cs typeface="+mj-cs"/>
              </a:rPr>
              <a:t>model</a:t>
            </a:r>
          </a:p>
        </p:txBody>
      </p:sp>
      <p:sp>
        <p:nvSpPr>
          <p:cNvPr id="40979" name="Line 19"/>
          <p:cNvSpPr>
            <a:spLocks noChangeShapeType="1"/>
          </p:cNvSpPr>
          <p:nvPr/>
        </p:nvSpPr>
        <p:spPr bwMode="auto">
          <a:xfrm flipV="1">
            <a:off x="3352800" y="2667000"/>
            <a:ext cx="0" cy="304800"/>
          </a:xfrm>
          <a:prstGeom prst="line">
            <a:avLst/>
          </a:prstGeom>
          <a:noFill/>
          <a:ln w="9525">
            <a:solidFill>
              <a:schemeClr val="tx1"/>
            </a:solidFill>
            <a:round/>
            <a:headEnd/>
            <a:tailEnd/>
          </a:ln>
        </p:spPr>
        <p:txBody>
          <a:bodyPr/>
          <a:lstStyle/>
          <a:p>
            <a:endParaRPr lang="en-US"/>
          </a:p>
        </p:txBody>
      </p:sp>
      <p:sp>
        <p:nvSpPr>
          <p:cNvPr id="40980" name="Line 20"/>
          <p:cNvSpPr>
            <a:spLocks noChangeShapeType="1"/>
          </p:cNvSpPr>
          <p:nvPr/>
        </p:nvSpPr>
        <p:spPr bwMode="auto">
          <a:xfrm>
            <a:off x="3352800" y="2667000"/>
            <a:ext cx="1676400" cy="0"/>
          </a:xfrm>
          <a:prstGeom prst="line">
            <a:avLst/>
          </a:prstGeom>
          <a:noFill/>
          <a:ln w="9525">
            <a:solidFill>
              <a:schemeClr val="tx1"/>
            </a:solidFill>
            <a:round/>
            <a:headEnd/>
            <a:tailEnd/>
          </a:ln>
        </p:spPr>
        <p:txBody>
          <a:bodyPr/>
          <a:lstStyle/>
          <a:p>
            <a:endParaRPr lang="en-US"/>
          </a:p>
        </p:txBody>
      </p:sp>
      <p:sp>
        <p:nvSpPr>
          <p:cNvPr id="40981" name="Line 21"/>
          <p:cNvSpPr>
            <a:spLocks noChangeShapeType="1"/>
          </p:cNvSpPr>
          <p:nvPr/>
        </p:nvSpPr>
        <p:spPr bwMode="auto">
          <a:xfrm flipV="1">
            <a:off x="4572000" y="2895600"/>
            <a:ext cx="0" cy="762000"/>
          </a:xfrm>
          <a:prstGeom prst="line">
            <a:avLst/>
          </a:prstGeom>
          <a:noFill/>
          <a:ln w="9525">
            <a:solidFill>
              <a:schemeClr val="tx1"/>
            </a:solidFill>
            <a:round/>
            <a:headEnd/>
            <a:tailEnd/>
          </a:ln>
        </p:spPr>
        <p:txBody>
          <a:bodyPr/>
          <a:lstStyle/>
          <a:p>
            <a:endParaRPr lang="en-US"/>
          </a:p>
        </p:txBody>
      </p:sp>
      <p:sp>
        <p:nvSpPr>
          <p:cNvPr id="40982" name="Line 22"/>
          <p:cNvSpPr>
            <a:spLocks noChangeShapeType="1"/>
          </p:cNvSpPr>
          <p:nvPr/>
        </p:nvSpPr>
        <p:spPr bwMode="auto">
          <a:xfrm>
            <a:off x="4572000" y="2895600"/>
            <a:ext cx="457200" cy="0"/>
          </a:xfrm>
          <a:prstGeom prst="line">
            <a:avLst/>
          </a:prstGeom>
          <a:noFill/>
          <a:ln w="9525">
            <a:solidFill>
              <a:schemeClr val="tx1"/>
            </a:solidFill>
            <a:round/>
            <a:headEnd/>
            <a:tailEnd/>
          </a:ln>
        </p:spPr>
        <p:txBody>
          <a:bodyPr/>
          <a:lstStyle/>
          <a:p>
            <a:endParaRPr lang="en-US"/>
          </a:p>
        </p:txBody>
      </p:sp>
      <p:sp>
        <p:nvSpPr>
          <p:cNvPr id="40983" name="Oval 23"/>
          <p:cNvSpPr>
            <a:spLocks noChangeArrowheads="1"/>
          </p:cNvSpPr>
          <p:nvPr/>
        </p:nvSpPr>
        <p:spPr bwMode="auto">
          <a:xfrm>
            <a:off x="5029200" y="1905000"/>
            <a:ext cx="3124200" cy="1676400"/>
          </a:xfrm>
          <a:prstGeom prst="ellipse">
            <a:avLst/>
          </a:prstGeom>
          <a:solidFill>
            <a:schemeClr val="accent1"/>
          </a:solidFill>
          <a:ln w="9525">
            <a:solidFill>
              <a:schemeClr val="tx1"/>
            </a:solidFill>
            <a:round/>
            <a:headEnd/>
            <a:tailEnd/>
          </a:ln>
        </p:spPr>
        <p:txBody>
          <a:bodyPr wrap="none" anchor="ctr"/>
          <a:lstStyle/>
          <a:p>
            <a:pPr algn="ctr"/>
            <a:r>
              <a:rPr lang="en-US" altLang="en-US" b="1"/>
              <a:t>System/information</a:t>
            </a:r>
          </a:p>
          <a:p>
            <a:pPr algn="ctr"/>
            <a:r>
              <a:rPr lang="en-US" altLang="en-US" b="1"/>
              <a:t> engineering</a:t>
            </a:r>
          </a:p>
          <a:p>
            <a:pPr algn="ctr"/>
            <a:endParaRPr lang="en-US" altLang="en-US" b="1"/>
          </a:p>
        </p:txBody>
      </p:sp>
      <p:sp>
        <p:nvSpPr>
          <p:cNvPr id="40984" name="Line 24"/>
          <p:cNvSpPr>
            <a:spLocks noChangeShapeType="1"/>
          </p:cNvSpPr>
          <p:nvPr/>
        </p:nvSpPr>
        <p:spPr bwMode="auto">
          <a:xfrm>
            <a:off x="2438400" y="2362200"/>
            <a:ext cx="2743200" cy="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ltLang="en-US" smtClean="0"/>
              <a:t>Linear</a:t>
            </a:r>
            <a:r>
              <a:rPr lang="en-GB" altLang="en-US" sz="3600" b="1" smtClean="0"/>
              <a:t> </a:t>
            </a:r>
            <a:r>
              <a:rPr lang="en-GB" altLang="en-US" smtClean="0"/>
              <a:t>Sequential</a:t>
            </a:r>
            <a:r>
              <a:rPr lang="en-GB" altLang="en-US" sz="3600" b="1" smtClean="0"/>
              <a:t> </a:t>
            </a:r>
            <a:r>
              <a:rPr lang="en-GB" altLang="en-US" smtClean="0"/>
              <a:t>model</a:t>
            </a:r>
          </a:p>
        </p:txBody>
      </p:sp>
      <p:pic>
        <p:nvPicPr>
          <p:cNvPr id="13" name="Picture 25"/>
          <p:cNvPicPr>
            <a:picLocks noChangeAspect="1" noChangeArrowheads="1"/>
          </p:cNvPicPr>
          <p:nvPr/>
        </p:nvPicPr>
        <p:blipFill>
          <a:blip r:embed="rId3"/>
          <a:srcRect l="1628" r="2344"/>
          <a:stretch>
            <a:fillRect/>
          </a:stretch>
        </p:blipFill>
        <p:spPr bwMode="auto">
          <a:xfrm>
            <a:off x="152400" y="2438400"/>
            <a:ext cx="8991600"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800100"/>
            <a:ext cx="7772400" cy="762000"/>
          </a:xfrm>
        </p:spPr>
        <p:txBody>
          <a:bodyPr/>
          <a:lstStyle/>
          <a:p>
            <a:r>
              <a:rPr lang="en-GB" altLang="en-US" smtClean="0"/>
              <a:t>Linear</a:t>
            </a:r>
            <a:r>
              <a:rPr lang="en-GB" altLang="en-US" b="1" smtClean="0">
                <a:latin typeface="Arial" charset="0"/>
              </a:rPr>
              <a:t> </a:t>
            </a:r>
            <a:r>
              <a:rPr lang="en-GB" altLang="en-US" smtClean="0"/>
              <a:t>Sequential</a:t>
            </a:r>
            <a:r>
              <a:rPr lang="en-GB" altLang="en-US" b="1" smtClean="0">
                <a:latin typeface="Arial" charset="0"/>
              </a:rPr>
              <a:t> </a:t>
            </a:r>
            <a:r>
              <a:rPr lang="en-GB" altLang="en-US" smtClean="0"/>
              <a:t>model</a:t>
            </a:r>
          </a:p>
        </p:txBody>
      </p:sp>
      <p:sp>
        <p:nvSpPr>
          <p:cNvPr id="28675" name="Text Box 3"/>
          <p:cNvSpPr txBox="1">
            <a:spLocks noChangeArrowheads="1"/>
          </p:cNvSpPr>
          <p:nvPr/>
        </p:nvSpPr>
        <p:spPr bwMode="auto">
          <a:xfrm>
            <a:off x="457200" y="2590800"/>
            <a:ext cx="8458200" cy="2677656"/>
          </a:xfrm>
          <a:prstGeom prst="rect">
            <a:avLst/>
          </a:prstGeom>
          <a:noFill/>
          <a:ln w="9525">
            <a:noFill/>
            <a:miter lim="800000"/>
            <a:headEnd/>
            <a:tailEnd/>
          </a:ln>
        </p:spPr>
        <p:txBody>
          <a:bodyPr wrap="square">
            <a:spAutoFit/>
          </a:bodyPr>
          <a:lstStyle/>
          <a:p>
            <a:pPr>
              <a:buFont typeface="Arial" pitchFamily="34" charset="0"/>
              <a:buChar char="•"/>
            </a:pPr>
            <a:r>
              <a:rPr lang="en-US" altLang="en-US" sz="2800" dirty="0" smtClean="0"/>
              <a:t> S</a:t>
            </a:r>
            <a:r>
              <a:rPr lang="en-US" sz="2800" dirty="0" smtClean="0"/>
              <a:t>ome times encountered when well-defined adaptations or enhancements to an existing system are to be made</a:t>
            </a:r>
          </a:p>
          <a:p>
            <a:pPr>
              <a:buFont typeface="Arial" pitchFamily="34" charset="0"/>
              <a:buChar char="•"/>
            </a:pPr>
            <a:r>
              <a:rPr lang="en-US" sz="2800" dirty="0" smtClean="0"/>
              <a:t> e.g. an adaptation to accounting software to accommodate the changes due to government regulation.</a:t>
            </a:r>
            <a:endParaRPr lang="en-US" altLang="en-US" sz="2800" dirty="0"/>
          </a:p>
        </p:txBody>
      </p:sp>
      <p:sp>
        <p:nvSpPr>
          <p:cNvPr id="43012" name="Rectangle 4"/>
          <p:cNvSpPr>
            <a:spLocks noGrp="1" noChangeArrowheads="1"/>
          </p:cNvSpPr>
          <p:nvPr>
            <p:ph type="body" idx="1"/>
          </p:nvPr>
        </p:nvSpPr>
        <p:spPr>
          <a:xfrm>
            <a:off x="457200" y="1600201"/>
            <a:ext cx="8229600" cy="914400"/>
          </a:xfrm>
        </p:spPr>
        <p:txBody>
          <a:bodyPr/>
          <a:lstStyle/>
          <a:p>
            <a:pPr>
              <a:buFontTx/>
              <a:buNone/>
            </a:pPr>
            <a:endParaRPr lang="en-US" altLang="en-US" dirty="0" smtClean="0"/>
          </a:p>
          <a:p>
            <a:pPr>
              <a:buFontTx/>
              <a:buNone/>
            </a:pPr>
            <a:endParaRPr lang="en-US" altLang="en-US" dirty="0" smtClean="0"/>
          </a:p>
        </p:txBody>
      </p:sp>
      <p:sp>
        <p:nvSpPr>
          <p:cNvPr id="43013" name="Text Box 5"/>
          <p:cNvSpPr txBox="1">
            <a:spLocks noChangeArrowheads="1"/>
          </p:cNvSpPr>
          <p:nvPr/>
        </p:nvSpPr>
        <p:spPr bwMode="auto">
          <a:xfrm>
            <a:off x="2438400" y="1752600"/>
            <a:ext cx="4419600" cy="579438"/>
          </a:xfrm>
          <a:prstGeom prst="rect">
            <a:avLst/>
          </a:prstGeom>
          <a:noFill/>
          <a:ln w="9525">
            <a:noFill/>
            <a:miter lim="800000"/>
            <a:headEnd/>
            <a:tailEnd/>
          </a:ln>
        </p:spPr>
        <p:txBody>
          <a:bodyPr>
            <a:spAutoFit/>
          </a:bodyPr>
          <a:lstStyle/>
          <a:p>
            <a:pPr algn="ctr">
              <a:spcBef>
                <a:spcPct val="50000"/>
              </a:spcBef>
            </a:pPr>
            <a:r>
              <a:rPr lang="en-US" altLang="en-US" sz="3200" b="1" dirty="0" smtClean="0"/>
              <a:t>Usage</a:t>
            </a:r>
            <a:endParaRPr lang="en-US" altLang="en-US" sz="32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 calcmode="lin" valueType="num">
                                      <p:cBhvr>
                                        <p:cTn id="7" dur="500" fill="hold"/>
                                        <p:tgtEl>
                                          <p:spTgt spid="28675"/>
                                        </p:tgtEl>
                                        <p:attrNameLst>
                                          <p:attrName>ppt_w</p:attrName>
                                        </p:attrNameLst>
                                      </p:cBhvr>
                                      <p:tavLst>
                                        <p:tav tm="0">
                                          <p:val>
                                            <p:fltVal val="0"/>
                                          </p:val>
                                        </p:tav>
                                        <p:tav tm="100000">
                                          <p:val>
                                            <p:strVal val="#ppt_w"/>
                                          </p:val>
                                        </p:tav>
                                      </p:tavLst>
                                    </p:anim>
                                    <p:anim calcmode="lin" valueType="num">
                                      <p:cBhvr>
                                        <p:cTn id="8" dur="500" fill="hold"/>
                                        <p:tgtEl>
                                          <p:spTgt spid="2867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800100"/>
            <a:ext cx="7772400" cy="762000"/>
          </a:xfrm>
        </p:spPr>
        <p:txBody>
          <a:bodyPr/>
          <a:lstStyle/>
          <a:p>
            <a:r>
              <a:rPr lang="en-GB" altLang="en-US" smtClean="0"/>
              <a:t>Linear</a:t>
            </a:r>
            <a:r>
              <a:rPr lang="en-GB" altLang="en-US" b="1" smtClean="0">
                <a:latin typeface="Arial" charset="0"/>
              </a:rPr>
              <a:t> </a:t>
            </a:r>
            <a:r>
              <a:rPr lang="en-GB" altLang="en-US" smtClean="0"/>
              <a:t>Sequential</a:t>
            </a:r>
            <a:r>
              <a:rPr lang="en-GB" altLang="en-US" b="1" smtClean="0">
                <a:latin typeface="Arial" charset="0"/>
              </a:rPr>
              <a:t> </a:t>
            </a:r>
            <a:r>
              <a:rPr lang="en-GB" altLang="en-US" smtClean="0"/>
              <a:t>model</a:t>
            </a:r>
          </a:p>
        </p:txBody>
      </p:sp>
      <p:sp>
        <p:nvSpPr>
          <p:cNvPr id="28675" name="Text Box 3"/>
          <p:cNvSpPr txBox="1">
            <a:spLocks noChangeArrowheads="1"/>
          </p:cNvSpPr>
          <p:nvPr/>
        </p:nvSpPr>
        <p:spPr bwMode="auto">
          <a:xfrm>
            <a:off x="1143000" y="2590800"/>
            <a:ext cx="7162800" cy="3487738"/>
          </a:xfrm>
          <a:prstGeom prst="rect">
            <a:avLst/>
          </a:prstGeom>
          <a:noFill/>
          <a:ln w="9525">
            <a:noFill/>
            <a:miter lim="800000"/>
            <a:headEnd/>
            <a:tailEnd/>
          </a:ln>
        </p:spPr>
        <p:txBody>
          <a:bodyPr>
            <a:spAutoFit/>
          </a:bodyPr>
          <a:lstStyle/>
          <a:p>
            <a:pPr>
              <a:lnSpc>
                <a:spcPct val="90000"/>
              </a:lnSpc>
              <a:spcBef>
                <a:spcPct val="20000"/>
              </a:spcBef>
              <a:buFontTx/>
              <a:buChar char="•"/>
            </a:pPr>
            <a:r>
              <a:rPr lang="en-GB" altLang="en-US" sz="2400" dirty="0"/>
              <a:t>Real projects rarely follow the sequential flow and changes can cause confusion.</a:t>
            </a:r>
            <a:endParaRPr lang="en-IE" altLang="en-US" sz="2400" dirty="0"/>
          </a:p>
          <a:p>
            <a:pPr>
              <a:lnSpc>
                <a:spcPct val="90000"/>
              </a:lnSpc>
              <a:spcBef>
                <a:spcPct val="20000"/>
              </a:spcBef>
              <a:buFontTx/>
              <a:buChar char="•"/>
            </a:pPr>
            <a:r>
              <a:rPr lang="en-GB" altLang="en-US" sz="2400" dirty="0"/>
              <a:t>This model has difficulty accommodating requirements change</a:t>
            </a:r>
            <a:endParaRPr lang="en-IE" altLang="en-US" sz="2400" dirty="0"/>
          </a:p>
          <a:p>
            <a:pPr>
              <a:lnSpc>
                <a:spcPct val="90000"/>
              </a:lnSpc>
              <a:spcBef>
                <a:spcPct val="20000"/>
              </a:spcBef>
              <a:buFontTx/>
              <a:buChar char="•"/>
            </a:pPr>
            <a:r>
              <a:rPr lang="en-GB" altLang="en-US" sz="2400" dirty="0"/>
              <a:t>The customer will not see a working version until the project is nearly complete</a:t>
            </a:r>
            <a:endParaRPr lang="en-IE" altLang="en-US" sz="2400" dirty="0"/>
          </a:p>
          <a:p>
            <a:pPr>
              <a:lnSpc>
                <a:spcPct val="90000"/>
              </a:lnSpc>
              <a:spcBef>
                <a:spcPct val="20000"/>
              </a:spcBef>
              <a:buFontTx/>
              <a:buChar char="•"/>
            </a:pPr>
            <a:r>
              <a:rPr lang="en-GB" altLang="en-US" sz="2400" dirty="0"/>
              <a:t>Developers are often blocked unnecessarily, due to previous tasks not being done</a:t>
            </a:r>
          </a:p>
          <a:p>
            <a:pPr>
              <a:spcBef>
                <a:spcPct val="50000"/>
              </a:spcBef>
            </a:pPr>
            <a:endParaRPr lang="en-US" altLang="en-US" dirty="0"/>
          </a:p>
        </p:txBody>
      </p:sp>
      <p:sp>
        <p:nvSpPr>
          <p:cNvPr id="43012" name="Rectangle 4"/>
          <p:cNvSpPr>
            <a:spLocks noGrp="1" noChangeArrowheads="1"/>
          </p:cNvSpPr>
          <p:nvPr>
            <p:ph type="body" idx="1"/>
          </p:nvPr>
        </p:nvSpPr>
        <p:spPr>
          <a:xfrm>
            <a:off x="457200" y="1600201"/>
            <a:ext cx="8229600" cy="838200"/>
          </a:xfrm>
        </p:spPr>
        <p:txBody>
          <a:bodyPr/>
          <a:lstStyle/>
          <a:p>
            <a:pPr>
              <a:buFontTx/>
              <a:buNone/>
            </a:pPr>
            <a:endParaRPr lang="en-US" altLang="en-US" dirty="0" smtClean="0"/>
          </a:p>
          <a:p>
            <a:pPr>
              <a:buFontTx/>
              <a:buNone/>
            </a:pPr>
            <a:endParaRPr lang="en-US" altLang="en-US" dirty="0" smtClean="0"/>
          </a:p>
        </p:txBody>
      </p:sp>
      <p:sp>
        <p:nvSpPr>
          <p:cNvPr id="43013" name="Text Box 5"/>
          <p:cNvSpPr txBox="1">
            <a:spLocks noChangeArrowheads="1"/>
          </p:cNvSpPr>
          <p:nvPr/>
        </p:nvSpPr>
        <p:spPr bwMode="auto">
          <a:xfrm>
            <a:off x="2438400" y="1752600"/>
            <a:ext cx="4419600" cy="579438"/>
          </a:xfrm>
          <a:prstGeom prst="rect">
            <a:avLst/>
          </a:prstGeom>
          <a:noFill/>
          <a:ln w="9525">
            <a:noFill/>
            <a:miter lim="800000"/>
            <a:headEnd/>
            <a:tailEnd/>
          </a:ln>
        </p:spPr>
        <p:txBody>
          <a:bodyPr>
            <a:spAutoFit/>
          </a:bodyPr>
          <a:lstStyle/>
          <a:p>
            <a:pPr algn="ctr">
              <a:spcBef>
                <a:spcPct val="50000"/>
              </a:spcBef>
            </a:pPr>
            <a:r>
              <a:rPr lang="en-US" altLang="en-US" sz="3200" b="1"/>
              <a:t>Limitations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 calcmode="lin" valueType="num">
                                      <p:cBhvr>
                                        <p:cTn id="7" dur="500" fill="hold"/>
                                        <p:tgtEl>
                                          <p:spTgt spid="28675"/>
                                        </p:tgtEl>
                                        <p:attrNameLst>
                                          <p:attrName>ppt_w</p:attrName>
                                        </p:attrNameLst>
                                      </p:cBhvr>
                                      <p:tavLst>
                                        <p:tav tm="0">
                                          <p:val>
                                            <p:fltVal val="0"/>
                                          </p:val>
                                        </p:tav>
                                        <p:tav tm="100000">
                                          <p:val>
                                            <p:strVal val="#ppt_w"/>
                                          </p:val>
                                        </p:tav>
                                      </p:tavLst>
                                    </p:anim>
                                    <p:anim calcmode="lin" valueType="num">
                                      <p:cBhvr>
                                        <p:cTn id="8" dur="500" fill="hold"/>
                                        <p:tgtEl>
                                          <p:spTgt spid="2867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ltLang="en-US" b="1" smtClean="0">
                <a:latin typeface="Arial" charset="0"/>
              </a:rPr>
              <a:t> </a:t>
            </a:r>
            <a:r>
              <a:rPr lang="en-GB" altLang="en-US" smtClean="0"/>
              <a:t>Prototyping</a:t>
            </a:r>
          </a:p>
        </p:txBody>
      </p:sp>
      <p:sp>
        <p:nvSpPr>
          <p:cNvPr id="44035" name="Rectangle 3"/>
          <p:cNvSpPr>
            <a:spLocks noGrp="1" noChangeArrowheads="1"/>
          </p:cNvSpPr>
          <p:nvPr>
            <p:ph type="body" idx="1"/>
          </p:nvPr>
        </p:nvSpPr>
        <p:spPr>
          <a:xfrm>
            <a:off x="381000" y="990600"/>
            <a:ext cx="8229600" cy="4800600"/>
          </a:xfrm>
        </p:spPr>
        <p:txBody>
          <a:bodyPr/>
          <a:lstStyle/>
          <a:p>
            <a:r>
              <a:rPr lang="en-US" altLang="en-US" sz="2400" noProof="1" smtClean="0"/>
              <a:t>The developer and customer define the overall </a:t>
            </a:r>
            <a:r>
              <a:rPr lang="en-US" altLang="en-US" sz="2400" b="1" noProof="1" smtClean="0"/>
              <a:t>objectives for the software</a:t>
            </a:r>
            <a:r>
              <a:rPr lang="en-US" altLang="en-US" sz="2400" noProof="1" smtClean="0"/>
              <a:t>. A quick design focuses on what the customer will see.  From this, a prototype is constructed.  The user evaluates it and improvements are made.  This continues in an iterative fashion until a satisfactory product is achieved.</a:t>
            </a:r>
          </a:p>
          <a:p>
            <a:r>
              <a:rPr lang="en-US" altLang="en-US" sz="2400" noProof="1" smtClean="0"/>
              <a:t>Usually used to collect the requirements </a:t>
            </a:r>
          </a:p>
          <a:p>
            <a:r>
              <a:rPr lang="en-US" altLang="en-US" sz="2400" noProof="1" smtClean="0"/>
              <a:t>Ususally used with </a:t>
            </a:r>
            <a:r>
              <a:rPr lang="en-US" sz="2400" dirty="0" smtClean="0"/>
              <a:t>aspects of the software that will be visible to end users (interface layout or output display format)</a:t>
            </a:r>
            <a:endParaRPr lang="en-US" altLang="en-US" sz="2400" noProof="1" smtClean="0"/>
          </a:p>
          <a:p>
            <a:r>
              <a:rPr lang="en-US" altLang="en-US" sz="2400" noProof="1" smtClean="0">
                <a:solidFill>
                  <a:srgbClr val="FF0000"/>
                </a:solidFill>
              </a:rPr>
              <a:t>What to do after prototype serves  the purpose</a:t>
            </a:r>
            <a:r>
              <a:rPr lang="en-US" altLang="en-US" sz="2400" noProof="1" smtClean="0"/>
              <a:t>?</a:t>
            </a:r>
          </a:p>
          <a:p>
            <a:pPr lvl="1"/>
            <a:r>
              <a:rPr lang="en-US" altLang="en-US" sz="2000" b="1" i="1" noProof="1" smtClean="0"/>
              <a:t>“Throwaway” or</a:t>
            </a:r>
          </a:p>
          <a:p>
            <a:pPr lvl="1"/>
            <a:r>
              <a:rPr lang="en-US" altLang="en-US" sz="2000" b="1" i="1" noProof="1" smtClean="0"/>
              <a:t>Use as “the first system”</a:t>
            </a:r>
          </a:p>
          <a:p>
            <a:pPr lvl="1"/>
            <a:endParaRPr lang="en-US" altLang="en-US" sz="2000" noProof="1"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p:cNvSpPr>
            <a:spLocks noChangeArrowheads="1"/>
          </p:cNvSpPr>
          <p:nvPr/>
        </p:nvSpPr>
        <p:spPr bwMode="auto">
          <a:xfrm>
            <a:off x="4343400" y="1828800"/>
            <a:ext cx="2057400" cy="685800"/>
          </a:xfrm>
          <a:prstGeom prst="roundRect">
            <a:avLst>
              <a:gd name="adj" fmla="val 16667"/>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Requirements</a:t>
            </a:r>
          </a:p>
        </p:txBody>
      </p:sp>
      <p:sp>
        <p:nvSpPr>
          <p:cNvPr id="12291" name="AutoShape 3"/>
          <p:cNvSpPr>
            <a:spLocks noChangeArrowheads="1"/>
          </p:cNvSpPr>
          <p:nvPr/>
        </p:nvSpPr>
        <p:spPr bwMode="auto">
          <a:xfrm>
            <a:off x="1143000" y="1905000"/>
            <a:ext cx="2057400" cy="762000"/>
          </a:xfrm>
          <a:prstGeom prst="roundRect">
            <a:avLst>
              <a:gd name="adj" fmla="val 16667"/>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Engineer</a:t>
            </a:r>
          </a:p>
          <a:p>
            <a:pPr algn="ctr"/>
            <a:r>
              <a:rPr lang="en-US">
                <a:latin typeface="Tahoma" pitchFamily="34" charset="0"/>
              </a:rPr>
              <a:t>Product</a:t>
            </a:r>
          </a:p>
        </p:txBody>
      </p:sp>
      <p:sp>
        <p:nvSpPr>
          <p:cNvPr id="12292" name="AutoShape 4"/>
          <p:cNvSpPr>
            <a:spLocks noChangeArrowheads="1"/>
          </p:cNvSpPr>
          <p:nvPr/>
        </p:nvSpPr>
        <p:spPr bwMode="auto">
          <a:xfrm>
            <a:off x="5867400" y="2743200"/>
            <a:ext cx="2057400" cy="762000"/>
          </a:xfrm>
          <a:prstGeom prst="roundRect">
            <a:avLst>
              <a:gd name="adj" fmla="val 16667"/>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Quick</a:t>
            </a:r>
          </a:p>
          <a:p>
            <a:pPr algn="ctr"/>
            <a:r>
              <a:rPr lang="en-US">
                <a:latin typeface="Tahoma" pitchFamily="34" charset="0"/>
              </a:rPr>
              <a:t>Design</a:t>
            </a:r>
          </a:p>
        </p:txBody>
      </p:sp>
      <p:sp>
        <p:nvSpPr>
          <p:cNvPr id="12293" name="AutoShape 5"/>
          <p:cNvSpPr>
            <a:spLocks noChangeArrowheads="1"/>
          </p:cNvSpPr>
          <p:nvPr/>
        </p:nvSpPr>
        <p:spPr bwMode="auto">
          <a:xfrm>
            <a:off x="5791200" y="4038600"/>
            <a:ext cx="2133600" cy="762000"/>
          </a:xfrm>
          <a:prstGeom prst="roundRect">
            <a:avLst>
              <a:gd name="adj" fmla="val 16667"/>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Build</a:t>
            </a:r>
          </a:p>
          <a:p>
            <a:pPr algn="ctr"/>
            <a:r>
              <a:rPr lang="en-US">
                <a:latin typeface="Tahoma" pitchFamily="34" charset="0"/>
              </a:rPr>
              <a:t>Prototype</a:t>
            </a:r>
          </a:p>
        </p:txBody>
      </p:sp>
      <p:sp>
        <p:nvSpPr>
          <p:cNvPr id="12294" name="AutoShape 6"/>
          <p:cNvSpPr>
            <a:spLocks noChangeArrowheads="1"/>
          </p:cNvSpPr>
          <p:nvPr/>
        </p:nvSpPr>
        <p:spPr bwMode="auto">
          <a:xfrm>
            <a:off x="3657600" y="5257800"/>
            <a:ext cx="2057400" cy="762000"/>
          </a:xfrm>
          <a:prstGeom prst="roundRect">
            <a:avLst>
              <a:gd name="adj" fmla="val 16667"/>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Evaluate</a:t>
            </a:r>
          </a:p>
          <a:p>
            <a:pPr algn="ctr"/>
            <a:r>
              <a:rPr lang="en-US">
                <a:latin typeface="Tahoma" pitchFamily="34" charset="0"/>
              </a:rPr>
              <a:t>Prototype</a:t>
            </a:r>
          </a:p>
        </p:txBody>
      </p:sp>
      <p:sp>
        <p:nvSpPr>
          <p:cNvPr id="12295" name="AutoShape 7"/>
          <p:cNvSpPr>
            <a:spLocks noChangeArrowheads="1"/>
          </p:cNvSpPr>
          <p:nvPr/>
        </p:nvSpPr>
        <p:spPr bwMode="auto">
          <a:xfrm>
            <a:off x="1219200" y="4495800"/>
            <a:ext cx="2057400" cy="762000"/>
          </a:xfrm>
          <a:prstGeom prst="roundRect">
            <a:avLst>
              <a:gd name="adj" fmla="val 16667"/>
            </a:avLst>
          </a:prstGeom>
          <a:solidFill>
            <a:schemeClr val="accent1"/>
          </a:solidFill>
          <a:ln w="9525">
            <a:solidFill>
              <a:schemeClr val="tx1"/>
            </a:solidFill>
            <a:miter lim="800000"/>
            <a:headEnd/>
            <a:tailEnd/>
          </a:ln>
        </p:spPr>
        <p:txBody>
          <a:bodyPr wrap="none" anchor="ctr"/>
          <a:lstStyle/>
          <a:p>
            <a:pPr algn="ctr"/>
            <a:r>
              <a:rPr lang="en-US">
                <a:latin typeface="Tahoma" pitchFamily="34" charset="0"/>
              </a:rPr>
              <a:t>Refine</a:t>
            </a:r>
          </a:p>
          <a:p>
            <a:pPr algn="ctr"/>
            <a:r>
              <a:rPr lang="en-US">
                <a:latin typeface="Tahoma" pitchFamily="34" charset="0"/>
              </a:rPr>
              <a:t>Prototype</a:t>
            </a:r>
          </a:p>
        </p:txBody>
      </p:sp>
      <p:cxnSp>
        <p:nvCxnSpPr>
          <p:cNvPr id="12296" name="AutoShape 8"/>
          <p:cNvCxnSpPr>
            <a:cxnSpLocks noChangeShapeType="1"/>
            <a:stCxn id="12290" idx="3"/>
            <a:endCxn id="12292" idx="0"/>
          </p:cNvCxnSpPr>
          <p:nvPr/>
        </p:nvCxnSpPr>
        <p:spPr bwMode="auto">
          <a:xfrm>
            <a:off x="6400800" y="2171700"/>
            <a:ext cx="495300" cy="571500"/>
          </a:xfrm>
          <a:prstGeom prst="bentConnector2">
            <a:avLst/>
          </a:prstGeom>
          <a:noFill/>
          <a:ln w="9525">
            <a:solidFill>
              <a:schemeClr val="tx1"/>
            </a:solidFill>
            <a:miter lim="800000"/>
            <a:headEnd/>
            <a:tailEnd type="stealth" w="lg" len="lg"/>
          </a:ln>
        </p:spPr>
      </p:cxnSp>
      <p:cxnSp>
        <p:nvCxnSpPr>
          <p:cNvPr id="12297" name="AutoShape 9"/>
          <p:cNvCxnSpPr>
            <a:cxnSpLocks noChangeShapeType="1"/>
            <a:stCxn id="12292" idx="2"/>
            <a:endCxn id="12293" idx="0"/>
          </p:cNvCxnSpPr>
          <p:nvPr/>
        </p:nvCxnSpPr>
        <p:spPr bwMode="auto">
          <a:xfrm flipH="1">
            <a:off x="6858000" y="3505200"/>
            <a:ext cx="38100" cy="533400"/>
          </a:xfrm>
          <a:prstGeom prst="straightConnector1">
            <a:avLst/>
          </a:prstGeom>
          <a:noFill/>
          <a:ln w="9525">
            <a:solidFill>
              <a:schemeClr val="tx1"/>
            </a:solidFill>
            <a:miter lim="800000"/>
            <a:headEnd/>
            <a:tailEnd type="stealth" w="lg" len="lg"/>
          </a:ln>
        </p:spPr>
      </p:cxnSp>
      <p:cxnSp>
        <p:nvCxnSpPr>
          <p:cNvPr id="12298" name="AutoShape 10"/>
          <p:cNvCxnSpPr>
            <a:cxnSpLocks noChangeShapeType="1"/>
            <a:stCxn id="12293" idx="2"/>
            <a:endCxn id="12294" idx="3"/>
          </p:cNvCxnSpPr>
          <p:nvPr/>
        </p:nvCxnSpPr>
        <p:spPr bwMode="auto">
          <a:xfrm rot="5400000">
            <a:off x="5867400" y="4648200"/>
            <a:ext cx="838200" cy="1143000"/>
          </a:xfrm>
          <a:prstGeom prst="bentConnector2">
            <a:avLst/>
          </a:prstGeom>
          <a:noFill/>
          <a:ln w="9525">
            <a:solidFill>
              <a:schemeClr val="tx1"/>
            </a:solidFill>
            <a:miter lim="800000"/>
            <a:headEnd/>
            <a:tailEnd type="stealth" w="lg" len="lg"/>
          </a:ln>
        </p:spPr>
      </p:cxnSp>
      <p:cxnSp>
        <p:nvCxnSpPr>
          <p:cNvPr id="12299" name="AutoShape 11"/>
          <p:cNvCxnSpPr>
            <a:cxnSpLocks noChangeShapeType="1"/>
            <a:stCxn id="12294" idx="1"/>
            <a:endCxn id="12295" idx="2"/>
          </p:cNvCxnSpPr>
          <p:nvPr/>
        </p:nvCxnSpPr>
        <p:spPr bwMode="auto">
          <a:xfrm rot="10800000">
            <a:off x="2247900" y="5257800"/>
            <a:ext cx="1409700" cy="381000"/>
          </a:xfrm>
          <a:prstGeom prst="bentConnector2">
            <a:avLst/>
          </a:prstGeom>
          <a:noFill/>
          <a:ln w="9525">
            <a:solidFill>
              <a:schemeClr val="tx1"/>
            </a:solidFill>
            <a:miter lim="800000"/>
            <a:headEnd/>
            <a:tailEnd type="stealth" w="lg" len="lg"/>
          </a:ln>
        </p:spPr>
      </p:cxnSp>
      <p:sp>
        <p:nvSpPr>
          <p:cNvPr id="12300" name="AutoShape 12"/>
          <p:cNvSpPr>
            <a:spLocks noChangeArrowheads="1"/>
          </p:cNvSpPr>
          <p:nvPr/>
        </p:nvSpPr>
        <p:spPr bwMode="auto">
          <a:xfrm>
            <a:off x="1143000" y="3276600"/>
            <a:ext cx="2133600" cy="762000"/>
          </a:xfrm>
          <a:prstGeom prst="flowChartDecision">
            <a:avLst/>
          </a:prstGeom>
          <a:solidFill>
            <a:srgbClr val="FFFFCC"/>
          </a:solidFill>
          <a:ln w="9525">
            <a:solidFill>
              <a:schemeClr val="bg2"/>
            </a:solidFill>
            <a:miter lim="800000"/>
            <a:headEnd/>
            <a:tailEnd type="none" w="lg" len="lg"/>
          </a:ln>
        </p:spPr>
        <p:txBody>
          <a:bodyPr wrap="none" anchor="ctr"/>
          <a:lstStyle/>
          <a:p>
            <a:pPr algn="ctr"/>
            <a:r>
              <a:rPr lang="en-US" sz="2000">
                <a:solidFill>
                  <a:schemeClr val="bg2"/>
                </a:solidFill>
                <a:latin typeface="Tahoma" pitchFamily="34" charset="0"/>
              </a:rPr>
              <a:t>Changes</a:t>
            </a:r>
            <a:r>
              <a:rPr lang="en-US" sz="2800">
                <a:latin typeface="Tahoma" pitchFamily="34" charset="0"/>
              </a:rPr>
              <a:t>?</a:t>
            </a:r>
          </a:p>
        </p:txBody>
      </p:sp>
      <p:cxnSp>
        <p:nvCxnSpPr>
          <p:cNvPr id="12301" name="AutoShape 13"/>
          <p:cNvCxnSpPr>
            <a:cxnSpLocks noChangeShapeType="1"/>
            <a:stCxn id="12295" idx="0"/>
            <a:endCxn id="12300" idx="2"/>
          </p:cNvCxnSpPr>
          <p:nvPr/>
        </p:nvCxnSpPr>
        <p:spPr bwMode="auto">
          <a:xfrm flipH="1" flipV="1">
            <a:off x="2209800" y="4038600"/>
            <a:ext cx="38100" cy="457200"/>
          </a:xfrm>
          <a:prstGeom prst="straightConnector1">
            <a:avLst/>
          </a:prstGeom>
          <a:noFill/>
          <a:ln w="9525">
            <a:solidFill>
              <a:schemeClr val="tx1"/>
            </a:solidFill>
            <a:miter lim="800000"/>
            <a:headEnd/>
            <a:tailEnd type="stealth" w="lg" len="lg"/>
          </a:ln>
        </p:spPr>
      </p:cxnSp>
      <p:cxnSp>
        <p:nvCxnSpPr>
          <p:cNvPr id="12302" name="AutoShape 14"/>
          <p:cNvCxnSpPr>
            <a:cxnSpLocks noChangeShapeType="1"/>
            <a:stCxn id="12300" idx="0"/>
            <a:endCxn id="12291" idx="2"/>
          </p:cNvCxnSpPr>
          <p:nvPr/>
        </p:nvCxnSpPr>
        <p:spPr bwMode="auto">
          <a:xfrm flipH="1" flipV="1">
            <a:off x="2171700" y="2667000"/>
            <a:ext cx="38100" cy="609600"/>
          </a:xfrm>
          <a:prstGeom prst="straightConnector1">
            <a:avLst/>
          </a:prstGeom>
          <a:noFill/>
          <a:ln w="9525">
            <a:solidFill>
              <a:schemeClr val="tx1"/>
            </a:solidFill>
            <a:miter lim="800000"/>
            <a:headEnd/>
            <a:tailEnd type="stealth" w="lg" len="lg"/>
          </a:ln>
        </p:spPr>
      </p:cxnSp>
      <p:cxnSp>
        <p:nvCxnSpPr>
          <p:cNvPr id="12303" name="AutoShape 15"/>
          <p:cNvCxnSpPr>
            <a:cxnSpLocks noChangeShapeType="1"/>
            <a:stCxn id="12300" idx="3"/>
            <a:endCxn id="12292" idx="1"/>
          </p:cNvCxnSpPr>
          <p:nvPr/>
        </p:nvCxnSpPr>
        <p:spPr bwMode="auto">
          <a:xfrm flipV="1">
            <a:off x="3276600" y="3124200"/>
            <a:ext cx="2590800" cy="533400"/>
          </a:xfrm>
          <a:prstGeom prst="straightConnector1">
            <a:avLst/>
          </a:prstGeom>
          <a:noFill/>
          <a:ln w="9525">
            <a:solidFill>
              <a:schemeClr val="tx1"/>
            </a:solidFill>
            <a:miter lim="800000"/>
            <a:headEnd/>
            <a:tailEnd type="stealth" w="lg" len="lg"/>
          </a:ln>
        </p:spPr>
      </p:cxnSp>
      <p:sp>
        <p:nvSpPr>
          <p:cNvPr id="12304" name="Text Box 16"/>
          <p:cNvSpPr txBox="1">
            <a:spLocks noChangeArrowheads="1"/>
          </p:cNvSpPr>
          <p:nvPr/>
        </p:nvSpPr>
        <p:spPr bwMode="auto">
          <a:xfrm>
            <a:off x="3810000" y="3048000"/>
            <a:ext cx="657225" cy="457200"/>
          </a:xfrm>
          <a:prstGeom prst="rect">
            <a:avLst/>
          </a:prstGeom>
          <a:noFill/>
          <a:ln w="9525">
            <a:noFill/>
            <a:miter lim="800000"/>
            <a:headEnd/>
            <a:tailEnd type="none" w="lg" len="lg"/>
          </a:ln>
        </p:spPr>
        <p:txBody>
          <a:bodyPr wrap="none">
            <a:spAutoFit/>
          </a:bodyPr>
          <a:lstStyle/>
          <a:p>
            <a:r>
              <a:rPr lang="en-US">
                <a:latin typeface="Tahoma" pitchFamily="34" charset="0"/>
              </a:rPr>
              <a:t>Yes</a:t>
            </a:r>
          </a:p>
        </p:txBody>
      </p:sp>
      <p:sp>
        <p:nvSpPr>
          <p:cNvPr id="12305" name="Text Box 17"/>
          <p:cNvSpPr txBox="1">
            <a:spLocks noChangeArrowheads="1"/>
          </p:cNvSpPr>
          <p:nvPr/>
        </p:nvSpPr>
        <p:spPr bwMode="auto">
          <a:xfrm>
            <a:off x="2286000" y="2743200"/>
            <a:ext cx="552450" cy="457200"/>
          </a:xfrm>
          <a:prstGeom prst="rect">
            <a:avLst/>
          </a:prstGeom>
          <a:noFill/>
          <a:ln w="9525">
            <a:noFill/>
            <a:miter lim="800000"/>
            <a:headEnd/>
            <a:tailEnd type="none" w="lg" len="lg"/>
          </a:ln>
        </p:spPr>
        <p:txBody>
          <a:bodyPr wrap="none">
            <a:spAutoFit/>
          </a:bodyPr>
          <a:lstStyle/>
          <a:p>
            <a:r>
              <a:rPr lang="en-US">
                <a:latin typeface="Tahoma" pitchFamily="34" charset="0"/>
              </a:rPr>
              <a:t>No</a:t>
            </a:r>
          </a:p>
        </p:txBody>
      </p:sp>
      <p:sp>
        <p:nvSpPr>
          <p:cNvPr id="12306" name="Text Box 18"/>
          <p:cNvSpPr txBox="1">
            <a:spLocks noChangeArrowheads="1"/>
          </p:cNvSpPr>
          <p:nvPr/>
        </p:nvSpPr>
        <p:spPr bwMode="auto">
          <a:xfrm>
            <a:off x="6019800" y="5715000"/>
            <a:ext cx="2163763" cy="396875"/>
          </a:xfrm>
          <a:prstGeom prst="rect">
            <a:avLst/>
          </a:prstGeom>
          <a:noFill/>
          <a:ln w="9525">
            <a:noFill/>
            <a:miter lim="800000"/>
            <a:headEnd/>
            <a:tailEnd type="none" w="lg" len="lg"/>
          </a:ln>
        </p:spPr>
        <p:txBody>
          <a:bodyPr wrap="none">
            <a:spAutoFit/>
          </a:bodyPr>
          <a:lstStyle/>
          <a:p>
            <a:r>
              <a:rPr lang="en-US" sz="2000">
                <a:latin typeface="Tahoma" pitchFamily="34" charset="0"/>
              </a:rPr>
              <a:t>(Pressman, 1996)</a:t>
            </a:r>
          </a:p>
        </p:txBody>
      </p:sp>
      <p:sp>
        <p:nvSpPr>
          <p:cNvPr id="31763" name="Rectangle 19"/>
          <p:cNvSpPr>
            <a:spLocks noChangeArrowheads="1"/>
          </p:cNvSpPr>
          <p:nvPr/>
        </p:nvSpPr>
        <p:spPr bwMode="auto">
          <a:xfrm>
            <a:off x="4724400" y="609600"/>
            <a:ext cx="3733800" cy="762000"/>
          </a:xfrm>
          <a:prstGeom prst="rect">
            <a:avLst/>
          </a:prstGeom>
          <a:noFill/>
          <a:ln w="9525">
            <a:noFill/>
            <a:miter lim="800000"/>
            <a:headEnd/>
            <a:tailEnd/>
          </a:ln>
          <a:effectLst/>
        </p:spPr>
        <p:txBody>
          <a:bodyPr anchor="ctr"/>
          <a:lstStyle/>
          <a:p>
            <a:pPr algn="ctr" eaLnBrk="0" hangingPunct="0">
              <a:defRPr/>
            </a:pPr>
            <a:r>
              <a:rPr lang="en-GB" sz="4200" dirty="0">
                <a:solidFill>
                  <a:schemeClr val="tx2"/>
                </a:solidFill>
                <a:latin typeface="+mj-lt"/>
                <a:ea typeface="+mj-ea"/>
                <a:cs typeface="+mj-cs"/>
              </a:rPr>
              <a:t>Prototyping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p>
            <a:fld id="{2545FB81-8031-4A22-B14B-312FD4424D26}" type="slidenum">
              <a:rPr lang="sv-SE" altLang="en-US"/>
              <a:pPr/>
              <a:t>5</a:t>
            </a:fld>
            <a:endParaRPr lang="sv-SE" altLang="en-US"/>
          </a:p>
        </p:txBody>
      </p:sp>
      <p:sp>
        <p:nvSpPr>
          <p:cNvPr id="8195" name="Rectangle 2"/>
          <p:cNvSpPr>
            <a:spLocks noGrp="1" noChangeArrowheads="1"/>
          </p:cNvSpPr>
          <p:nvPr>
            <p:ph type="title"/>
          </p:nvPr>
        </p:nvSpPr>
        <p:spPr/>
        <p:txBody>
          <a:bodyPr/>
          <a:lstStyle/>
          <a:p>
            <a:pPr eaLnBrk="1" hangingPunct="1"/>
            <a:r>
              <a:rPr lang="en-US" altLang="en-US" smtClean="0"/>
              <a:t>Course Evaluation</a:t>
            </a:r>
            <a:endParaRPr lang="sv-SE" altLang="en-US" smtClean="0"/>
          </a:p>
        </p:txBody>
      </p:sp>
      <p:sp>
        <p:nvSpPr>
          <p:cNvPr id="8196" name="Rectangle 3"/>
          <p:cNvSpPr>
            <a:spLocks noGrp="1" noChangeArrowheads="1"/>
          </p:cNvSpPr>
          <p:nvPr>
            <p:ph type="body" idx="1"/>
          </p:nvPr>
        </p:nvSpPr>
        <p:spPr/>
        <p:txBody>
          <a:bodyPr/>
          <a:lstStyle/>
          <a:p>
            <a:pPr eaLnBrk="1" hangingPunct="1">
              <a:lnSpc>
                <a:spcPct val="90000"/>
              </a:lnSpc>
            </a:pPr>
            <a:r>
              <a:rPr lang="en-US" altLang="en-US" sz="2400" dirty="0" err="1" smtClean="0"/>
              <a:t>Sessional</a:t>
            </a:r>
            <a:r>
              <a:rPr lang="en-US" altLang="en-US" sz="2400" dirty="0" smtClean="0"/>
              <a:t> (25)</a:t>
            </a:r>
          </a:p>
          <a:p>
            <a:pPr lvl="1" eaLnBrk="1" hangingPunct="1">
              <a:lnSpc>
                <a:spcPct val="90000"/>
              </a:lnSpc>
            </a:pPr>
            <a:r>
              <a:rPr lang="en-US" altLang="en-US" sz="2400" dirty="0" smtClean="0"/>
              <a:t>Assignments (5 marks)</a:t>
            </a:r>
          </a:p>
          <a:p>
            <a:pPr lvl="1" eaLnBrk="1" hangingPunct="1">
              <a:lnSpc>
                <a:spcPct val="90000"/>
              </a:lnSpc>
            </a:pPr>
            <a:r>
              <a:rPr lang="en-US" altLang="en-US" sz="2400" dirty="0" err="1" smtClean="0"/>
              <a:t>Quizes</a:t>
            </a:r>
            <a:r>
              <a:rPr lang="en-US" altLang="en-US" sz="2400" dirty="0" smtClean="0"/>
              <a:t> (10 marks)</a:t>
            </a:r>
          </a:p>
          <a:p>
            <a:pPr lvl="1" eaLnBrk="1" hangingPunct="1">
              <a:lnSpc>
                <a:spcPct val="90000"/>
              </a:lnSpc>
            </a:pPr>
            <a:r>
              <a:rPr lang="en-US" altLang="en-US" sz="2400" dirty="0" smtClean="0"/>
              <a:t>Project (10 marks)</a:t>
            </a:r>
          </a:p>
          <a:p>
            <a:pPr eaLnBrk="1" hangingPunct="1">
              <a:lnSpc>
                <a:spcPct val="90000"/>
              </a:lnSpc>
            </a:pPr>
            <a:r>
              <a:rPr lang="en-US" altLang="en-US" sz="2400" dirty="0" smtClean="0"/>
              <a:t>Mid Term </a:t>
            </a:r>
            <a:r>
              <a:rPr lang="en-US" altLang="en-US" sz="2400" dirty="0" smtClean="0"/>
              <a:t>(</a:t>
            </a:r>
            <a:r>
              <a:rPr lang="en-US" altLang="en-US" sz="2400" dirty="0" smtClean="0"/>
              <a:t>35</a:t>
            </a:r>
            <a:r>
              <a:rPr lang="en-US" altLang="en-US" sz="2400" dirty="0" smtClean="0"/>
              <a:t> </a:t>
            </a:r>
            <a:r>
              <a:rPr lang="en-US" altLang="en-US" sz="2400" dirty="0" smtClean="0"/>
              <a:t>marks)</a:t>
            </a:r>
          </a:p>
          <a:p>
            <a:pPr eaLnBrk="1" hangingPunct="1">
              <a:lnSpc>
                <a:spcPct val="90000"/>
              </a:lnSpc>
            </a:pPr>
            <a:r>
              <a:rPr lang="en-US" altLang="en-US" sz="2400" dirty="0" smtClean="0"/>
              <a:t>Final </a:t>
            </a:r>
            <a:r>
              <a:rPr lang="en-US" altLang="en-US" sz="2400" smtClean="0"/>
              <a:t>Term </a:t>
            </a:r>
            <a:r>
              <a:rPr lang="en-US" altLang="en-US" sz="2400" smtClean="0"/>
              <a:t>(40 </a:t>
            </a:r>
            <a:r>
              <a:rPr lang="en-US" altLang="en-US" sz="2400" dirty="0" smtClean="0"/>
              <a:t>marks)</a:t>
            </a:r>
          </a:p>
          <a:p>
            <a:pPr lvl="1" eaLnBrk="1" hangingPunct="1">
              <a:lnSpc>
                <a:spcPct val="90000"/>
              </a:lnSpc>
            </a:pPr>
            <a:endParaRPr lang="en-US" altLang="en-US" sz="2000"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B6C9549D-9402-4A7E-8687-B7D4B3C85803}" type="slidenum">
              <a:rPr lang="sv-SE" altLang="en-US" smtClean="0"/>
              <a:pPr>
                <a:defRPr/>
              </a:pPr>
              <a:t>50</a:t>
            </a:fld>
            <a:endParaRPr lang="sv-SE" altLang="en-US"/>
          </a:p>
        </p:txBody>
      </p:sp>
      <p:pic>
        <p:nvPicPr>
          <p:cNvPr id="13315" name="Picture 2"/>
          <p:cNvPicPr>
            <a:picLocks noChangeAspect="1" noChangeArrowheads="1"/>
          </p:cNvPicPr>
          <p:nvPr/>
        </p:nvPicPr>
        <p:blipFill>
          <a:blip r:embed="rId2"/>
          <a:srcRect/>
          <a:stretch>
            <a:fillRect/>
          </a:stretch>
        </p:blipFill>
        <p:spPr bwMode="auto">
          <a:xfrm>
            <a:off x="1600200" y="685800"/>
            <a:ext cx="5589588" cy="48053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7C19824C-30C6-4CE2-9CD7-A47E0090695E}" type="slidenum">
              <a:rPr lang="sv-SE" altLang="en-US"/>
              <a:pPr>
                <a:defRPr/>
              </a:pPr>
              <a:t>51</a:t>
            </a:fld>
            <a:endParaRPr lang="sv-SE" altLang="en-US"/>
          </a:p>
        </p:txBody>
      </p:sp>
      <p:sp>
        <p:nvSpPr>
          <p:cNvPr id="14339" name="Rectangle 2"/>
          <p:cNvSpPr>
            <a:spLocks noGrp="1" noChangeArrowheads="1"/>
          </p:cNvSpPr>
          <p:nvPr>
            <p:ph type="title"/>
          </p:nvPr>
        </p:nvSpPr>
        <p:spPr/>
        <p:txBody>
          <a:bodyPr/>
          <a:lstStyle/>
          <a:p>
            <a:pPr eaLnBrk="1" hangingPunct="1"/>
            <a:r>
              <a:rPr lang="en-US" sz="4000" smtClean="0"/>
              <a:t>Prototyping – When useful</a:t>
            </a:r>
            <a:endParaRPr lang="sv-SE" sz="4000" smtClean="0"/>
          </a:p>
        </p:txBody>
      </p:sp>
      <p:sp>
        <p:nvSpPr>
          <p:cNvPr id="6" name="Rectangle 3"/>
          <p:cNvSpPr txBox="1">
            <a:spLocks noChangeArrowheads="1"/>
          </p:cNvSpPr>
          <p:nvPr/>
        </p:nvSpPr>
        <p:spPr bwMode="auto">
          <a:xfrm>
            <a:off x="533400" y="1447800"/>
            <a:ext cx="8229600" cy="4114800"/>
          </a:xfrm>
          <a:prstGeom prst="rect">
            <a:avLst/>
          </a:prstGeom>
          <a:noFill/>
          <a:ln w="9525">
            <a:noFill/>
            <a:miter lim="800000"/>
            <a:headEnd/>
            <a:tailEnd/>
          </a:ln>
          <a:effectLst/>
        </p:spPr>
        <p:txBody>
          <a:bodyPr/>
          <a:lstStyle/>
          <a:p>
            <a:pPr marL="342900" indent="-342900">
              <a:spcBef>
                <a:spcPct val="20000"/>
              </a:spcBef>
              <a:buClr>
                <a:schemeClr val="accent1"/>
              </a:buClr>
              <a:buSzPct val="65000"/>
              <a:buFont typeface="Wingdings" pitchFamily="2" charset="2"/>
              <a:buChar char="n"/>
              <a:defRPr/>
            </a:pPr>
            <a:r>
              <a:rPr lang="en-US" sz="2800" kern="0" dirty="0"/>
              <a:t>Often customer define general objectives i.e. no detailed requirements for functions &amp; features</a:t>
            </a:r>
          </a:p>
          <a:p>
            <a:pPr marL="342900" indent="-342900">
              <a:spcBef>
                <a:spcPct val="20000"/>
              </a:spcBef>
              <a:buClr>
                <a:schemeClr val="accent1"/>
              </a:buClr>
              <a:buSzPct val="65000"/>
              <a:buFont typeface="Wingdings" pitchFamily="2" charset="2"/>
              <a:buChar char="n"/>
              <a:defRPr/>
            </a:pPr>
            <a:r>
              <a:rPr lang="en-US" sz="2800" kern="0" dirty="0"/>
              <a:t>Other case: developer may be unsure of efficiency of </a:t>
            </a:r>
            <a:r>
              <a:rPr lang="en-US" sz="2800" kern="0" dirty="0" err="1"/>
              <a:t>algo</a:t>
            </a:r>
            <a:r>
              <a:rPr lang="en-US" sz="2800" kern="0" dirty="0"/>
              <a:t>., or the form for human-machine interaction should take</a:t>
            </a:r>
          </a:p>
          <a:p>
            <a:pPr marL="342900" indent="-342900">
              <a:spcBef>
                <a:spcPct val="20000"/>
              </a:spcBef>
              <a:buClr>
                <a:schemeClr val="accent1"/>
              </a:buClr>
              <a:buSzPct val="65000"/>
              <a:buFont typeface="Wingdings" pitchFamily="2" charset="2"/>
              <a:buChar char="n"/>
              <a:defRPr/>
            </a:pPr>
            <a:r>
              <a:rPr lang="en-US" sz="2800" kern="0" dirty="0"/>
              <a:t>In addition, there may be a compelling need to provide a limited set of software functionality to users quickly and then refine and expand on that functionality in later software release</a:t>
            </a:r>
          </a:p>
          <a:p>
            <a:pPr marL="342900" indent="-342900">
              <a:spcBef>
                <a:spcPct val="20000"/>
              </a:spcBef>
              <a:buClr>
                <a:schemeClr val="accent1"/>
              </a:buClr>
              <a:buSzPct val="65000"/>
              <a:buFont typeface="Wingdings" pitchFamily="2" charset="2"/>
              <a:buChar char="n"/>
              <a:defRPr/>
            </a:pPr>
            <a:r>
              <a:rPr lang="en-US" sz="2800" kern="0" dirty="0"/>
              <a:t>Prototyping offers the best approach</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z="3600" noProof="1" smtClean="0"/>
              <a:t>Prototyping - Limitations</a:t>
            </a:r>
          </a:p>
        </p:txBody>
      </p:sp>
      <p:sp>
        <p:nvSpPr>
          <p:cNvPr id="15363" name="Rectangle 3"/>
          <p:cNvSpPr>
            <a:spLocks noGrp="1" noChangeArrowheads="1"/>
          </p:cNvSpPr>
          <p:nvPr>
            <p:ph type="body" idx="1"/>
          </p:nvPr>
        </p:nvSpPr>
        <p:spPr/>
        <p:txBody>
          <a:bodyPr/>
          <a:lstStyle/>
          <a:p>
            <a:r>
              <a:rPr lang="en-GB" sz="2400" smtClean="0"/>
              <a:t>The customer sees a working version and expects the finished product to be available in a short time.  This puts pressure on the developer to take short cuts</a:t>
            </a:r>
          </a:p>
          <a:p>
            <a:r>
              <a:rPr lang="en-GB" sz="2400" smtClean="0"/>
              <a:t>The developer may make compromises for speed</a:t>
            </a:r>
          </a:p>
          <a:p>
            <a:r>
              <a:rPr lang="en-GB" sz="2400" smtClean="0"/>
              <a:t>Inappropriate tools may be used or inefficient algorithms may be used, which then become integral parts of the system.</a:t>
            </a:r>
            <a:endParaRPr lang="en-IE" sz="2400" smtClean="0"/>
          </a:p>
          <a:p>
            <a:r>
              <a:rPr lang="en-IE" sz="2400" smtClean="0"/>
              <a:t>If the user isn’t focused on what they want, the system may never be completed.</a:t>
            </a:r>
            <a:endParaRPr lang="en-GB" sz="240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0" y="685800"/>
            <a:ext cx="8839200" cy="762000"/>
          </a:xfrm>
          <a:prstGeom prst="rect">
            <a:avLst/>
          </a:prstGeom>
          <a:noFill/>
          <a:ln w="9525">
            <a:noFill/>
            <a:miter lim="800000"/>
            <a:headEnd/>
            <a:tailEnd/>
          </a:ln>
          <a:effectLst/>
        </p:spPr>
        <p:txBody>
          <a:bodyPr anchor="ctr"/>
          <a:lstStyle/>
          <a:p>
            <a:pPr algn="ctr" eaLnBrk="0" hangingPunct="0">
              <a:defRPr/>
            </a:pPr>
            <a:r>
              <a:rPr lang="en-US" sz="4200" dirty="0">
                <a:solidFill>
                  <a:schemeClr val="tx2"/>
                </a:solidFill>
                <a:latin typeface="+mj-lt"/>
                <a:ea typeface="+mj-ea"/>
                <a:cs typeface="+mj-cs"/>
              </a:rPr>
              <a:t>Ground Realities</a:t>
            </a:r>
          </a:p>
          <a:p>
            <a:pPr algn="ctr" eaLnBrk="0" hangingPunct="0">
              <a:defRPr/>
            </a:pPr>
            <a:endParaRPr lang="en-US" sz="4000" b="1" noProof="1">
              <a:solidFill>
                <a:schemeClr val="tx2"/>
              </a:solidFill>
            </a:endParaRPr>
          </a:p>
        </p:txBody>
      </p:sp>
      <p:sp>
        <p:nvSpPr>
          <p:cNvPr id="8" name="Rectangle 3"/>
          <p:cNvSpPr txBox="1">
            <a:spLocks noChangeArrowheads="1"/>
          </p:cNvSpPr>
          <p:nvPr/>
        </p:nvSpPr>
        <p:spPr>
          <a:xfrm>
            <a:off x="457200" y="1219200"/>
            <a:ext cx="8229600" cy="4530725"/>
          </a:xfrm>
          <a:prstGeom prst="rect">
            <a:avLst/>
          </a:prstGeom>
        </p:spPr>
        <p:txBody>
          <a:bodyPr/>
          <a:lstStyle/>
          <a:p>
            <a:pPr marL="342900" indent="-342900" eaLnBrk="0" hangingPunct="0">
              <a:spcBef>
                <a:spcPct val="20000"/>
              </a:spcBef>
              <a:buClr>
                <a:schemeClr val="accent1"/>
              </a:buClr>
              <a:buSzPct val="65000"/>
              <a:buFont typeface="Wingdings" pitchFamily="2" charset="2"/>
              <a:buChar char="n"/>
              <a:defRPr/>
            </a:pPr>
            <a:r>
              <a:rPr lang="en-GB" sz="2400" kern="0" dirty="0">
                <a:latin typeface="+mn-lt"/>
                <a:cs typeface="+mn-cs"/>
              </a:rPr>
              <a:t>Software evolves</a:t>
            </a:r>
          </a:p>
          <a:p>
            <a:pPr marL="342900" indent="-342900" eaLnBrk="0" hangingPunct="0">
              <a:spcBef>
                <a:spcPct val="20000"/>
              </a:spcBef>
              <a:buClr>
                <a:schemeClr val="accent1"/>
              </a:buClr>
              <a:buSzPct val="65000"/>
              <a:buFont typeface="Wingdings" pitchFamily="2" charset="2"/>
              <a:buChar char="n"/>
              <a:defRPr/>
            </a:pPr>
            <a:r>
              <a:rPr lang="en-GB" sz="2400" kern="0" dirty="0">
                <a:latin typeface="+mn-lt"/>
                <a:cs typeface="+mn-cs"/>
              </a:rPr>
              <a:t>Business and product requirements change – creeping requirements</a:t>
            </a:r>
          </a:p>
          <a:p>
            <a:pPr marL="342900" indent="-342900" eaLnBrk="0" hangingPunct="0">
              <a:spcBef>
                <a:spcPct val="20000"/>
              </a:spcBef>
              <a:buClr>
                <a:schemeClr val="accent1"/>
              </a:buClr>
              <a:buSzPct val="65000"/>
              <a:buFont typeface="Wingdings" pitchFamily="2" charset="2"/>
              <a:buChar char="n"/>
              <a:defRPr/>
            </a:pPr>
            <a:r>
              <a:rPr lang="en-GB" sz="2400" kern="0" dirty="0">
                <a:latin typeface="+mn-lt"/>
                <a:cs typeface="+mn-cs"/>
              </a:rPr>
              <a:t>Tight market deadlines compels for a limited version</a:t>
            </a:r>
          </a:p>
          <a:p>
            <a:pPr marL="342900" indent="-342900" eaLnBrk="0" hangingPunct="0">
              <a:spcBef>
                <a:spcPct val="20000"/>
              </a:spcBef>
              <a:buClr>
                <a:schemeClr val="accent1"/>
              </a:buClr>
              <a:buSzPct val="65000"/>
              <a:buFont typeface="Wingdings" pitchFamily="2" charset="2"/>
              <a:buChar char="n"/>
              <a:defRPr/>
            </a:pPr>
            <a:endParaRPr lang="en-GB" sz="2400" kern="0" dirty="0">
              <a:latin typeface="+mn-lt"/>
              <a:cs typeface="+mn-cs"/>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5800" y="800100"/>
            <a:ext cx="7772400" cy="762000"/>
          </a:xfrm>
        </p:spPr>
        <p:txBody>
          <a:bodyPr/>
          <a:lstStyle/>
          <a:p>
            <a:r>
              <a:rPr lang="en-GB" altLang="en-US" smtClean="0"/>
              <a:t>The</a:t>
            </a:r>
            <a:r>
              <a:rPr lang="en-GB" altLang="en-US" b="1" smtClean="0">
                <a:latin typeface="Arial" charset="0"/>
              </a:rPr>
              <a:t> </a:t>
            </a:r>
            <a:r>
              <a:rPr lang="en-GB" altLang="en-US" smtClean="0"/>
              <a:t>RAD</a:t>
            </a:r>
            <a:r>
              <a:rPr lang="en-GB" altLang="en-US" b="1" smtClean="0">
                <a:latin typeface="Arial" charset="0"/>
              </a:rPr>
              <a:t> </a:t>
            </a:r>
            <a:r>
              <a:rPr lang="en-GB" altLang="en-US" smtClean="0"/>
              <a:t>model</a:t>
            </a:r>
          </a:p>
        </p:txBody>
      </p:sp>
      <p:sp>
        <p:nvSpPr>
          <p:cNvPr id="48131" name="Rectangle 3"/>
          <p:cNvSpPr>
            <a:spLocks noGrp="1" noChangeArrowheads="1"/>
          </p:cNvSpPr>
          <p:nvPr>
            <p:ph type="body" idx="1"/>
          </p:nvPr>
        </p:nvSpPr>
        <p:spPr>
          <a:xfrm>
            <a:off x="685800" y="1676400"/>
            <a:ext cx="7772400" cy="4419600"/>
          </a:xfrm>
        </p:spPr>
        <p:txBody>
          <a:bodyPr/>
          <a:lstStyle/>
          <a:p>
            <a:r>
              <a:rPr lang="en-US" altLang="en-US" sz="2400" noProof="1" smtClean="0"/>
              <a:t>Rapid Application Development is a linear sequential software development process model that emphasises an extremely short development cycle.</a:t>
            </a:r>
          </a:p>
          <a:p>
            <a:r>
              <a:rPr lang="en-US" altLang="en-US" sz="2400" noProof="1" smtClean="0"/>
              <a:t>A component-based construction approach is used.  </a:t>
            </a:r>
          </a:p>
          <a:p>
            <a:r>
              <a:rPr lang="en-US" altLang="en-US" sz="2400" noProof="1" smtClean="0"/>
              <a:t>To use this approach, the project scope must be constrained and the requirements should be well understood.  </a:t>
            </a:r>
          </a:p>
          <a:p>
            <a:r>
              <a:rPr lang="en-US" altLang="en-US" sz="2400" noProof="1" smtClean="0"/>
              <a:t>A task that should take no more than ninety days to complete is modelled, generated and implemented.  </a:t>
            </a:r>
          </a:p>
          <a:p>
            <a:r>
              <a:rPr lang="en-US" altLang="en-US" sz="2400" noProof="1" smtClean="0"/>
              <a:t>There can be several teams working on different components during this ninety day time-box.</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85800" y="381000"/>
            <a:ext cx="7772400" cy="990600"/>
          </a:xfrm>
        </p:spPr>
        <p:txBody>
          <a:bodyPr/>
          <a:lstStyle/>
          <a:p>
            <a:r>
              <a:rPr lang="en-GB" altLang="en-US" smtClean="0"/>
              <a:t>The RAD model</a:t>
            </a:r>
          </a:p>
        </p:txBody>
      </p:sp>
      <p:sp>
        <p:nvSpPr>
          <p:cNvPr id="49155" name="Text Box 3"/>
          <p:cNvSpPr txBox="1">
            <a:spLocks noChangeArrowheads="1"/>
          </p:cNvSpPr>
          <p:nvPr/>
        </p:nvSpPr>
        <p:spPr bwMode="auto">
          <a:xfrm>
            <a:off x="228600" y="6172200"/>
            <a:ext cx="8480425" cy="428625"/>
          </a:xfrm>
          <a:prstGeom prst="rect">
            <a:avLst/>
          </a:prstGeom>
          <a:solidFill>
            <a:srgbClr val="FFFFFF"/>
          </a:solidFill>
          <a:ln w="9525">
            <a:solidFill>
              <a:srgbClr val="000000"/>
            </a:solidFill>
            <a:miter lim="800000"/>
            <a:headEnd/>
            <a:tailEnd/>
          </a:ln>
        </p:spPr>
        <p:txBody>
          <a:bodyPr/>
          <a:lstStyle/>
          <a:p>
            <a:pPr algn="ctr">
              <a:buSzPts val="800"/>
            </a:pPr>
            <a:r>
              <a:rPr lang="en-GB" altLang="en-US" sz="1600">
                <a:solidFill>
                  <a:schemeClr val="bg2"/>
                </a:solidFill>
              </a:rPr>
              <a:t>.</a:t>
            </a:r>
            <a:r>
              <a:rPr lang="en-GB" altLang="en-US" sz="1600" b="1">
                <a:solidFill>
                  <a:schemeClr val="bg2"/>
                </a:solidFill>
              </a:rPr>
              <a:t>The RAD model (Pressman 1997)</a:t>
            </a:r>
          </a:p>
        </p:txBody>
      </p:sp>
      <p:grpSp>
        <p:nvGrpSpPr>
          <p:cNvPr id="49156" name="Group 4"/>
          <p:cNvGrpSpPr>
            <a:grpSpLocks/>
          </p:cNvGrpSpPr>
          <p:nvPr/>
        </p:nvGrpSpPr>
        <p:grpSpPr bwMode="auto">
          <a:xfrm>
            <a:off x="1371600" y="1143000"/>
            <a:ext cx="6629400" cy="4800600"/>
            <a:chOff x="3302" y="7710"/>
            <a:chExt cx="6058" cy="5904"/>
          </a:xfrm>
        </p:grpSpPr>
        <p:sp>
          <p:nvSpPr>
            <p:cNvPr id="49157" name="Line 5"/>
            <p:cNvSpPr>
              <a:spLocks noChangeShapeType="1"/>
            </p:cNvSpPr>
            <p:nvPr/>
          </p:nvSpPr>
          <p:spPr bwMode="auto">
            <a:xfrm>
              <a:off x="9072" y="8286"/>
              <a:ext cx="0" cy="5328"/>
            </a:xfrm>
            <a:prstGeom prst="line">
              <a:avLst/>
            </a:prstGeom>
            <a:noFill/>
            <a:ln w="15875">
              <a:solidFill>
                <a:srgbClr val="000000"/>
              </a:solidFill>
              <a:round/>
              <a:headEnd type="triangle" w="med" len="med"/>
              <a:tailEnd type="triangle" w="med" len="med"/>
            </a:ln>
          </p:spPr>
          <p:txBody>
            <a:bodyPr/>
            <a:lstStyle/>
            <a:p>
              <a:endParaRPr lang="en-US"/>
            </a:p>
          </p:txBody>
        </p:sp>
        <p:sp>
          <p:nvSpPr>
            <p:cNvPr id="49158" name="Text Box 6"/>
            <p:cNvSpPr txBox="1">
              <a:spLocks noChangeArrowheads="1"/>
            </p:cNvSpPr>
            <p:nvPr/>
          </p:nvSpPr>
          <p:spPr bwMode="auto">
            <a:xfrm>
              <a:off x="8784" y="10734"/>
              <a:ext cx="576" cy="1008"/>
            </a:xfrm>
            <a:prstGeom prst="rect">
              <a:avLst/>
            </a:prstGeom>
            <a:solidFill>
              <a:srgbClr val="FFFFFF"/>
            </a:solidFill>
            <a:ln w="15875">
              <a:noFill/>
              <a:miter lim="800000"/>
              <a:headEnd/>
              <a:tailEnd/>
            </a:ln>
          </p:spPr>
          <p:txBody>
            <a:bodyPr/>
            <a:lstStyle/>
            <a:p>
              <a:pPr algn="ctr"/>
              <a:r>
                <a:rPr lang="en-IE" altLang="en-US" b="1">
                  <a:solidFill>
                    <a:schemeClr val="bg2"/>
                  </a:solidFill>
                </a:rPr>
                <a:t>90 days</a:t>
              </a:r>
            </a:p>
          </p:txBody>
        </p:sp>
        <p:grpSp>
          <p:nvGrpSpPr>
            <p:cNvPr id="49159" name="Group 7"/>
            <p:cNvGrpSpPr>
              <a:grpSpLocks/>
            </p:cNvGrpSpPr>
            <p:nvPr/>
          </p:nvGrpSpPr>
          <p:grpSpPr bwMode="auto">
            <a:xfrm>
              <a:off x="3302" y="7720"/>
              <a:ext cx="1440" cy="5884"/>
              <a:chOff x="3302" y="7720"/>
              <a:chExt cx="1440" cy="5884"/>
            </a:xfrm>
          </p:grpSpPr>
          <p:sp>
            <p:nvSpPr>
              <p:cNvPr id="49182" name="Text Box 8"/>
              <p:cNvSpPr txBox="1">
                <a:spLocks noChangeArrowheads="1"/>
              </p:cNvSpPr>
              <p:nvPr/>
            </p:nvSpPr>
            <p:spPr bwMode="auto">
              <a:xfrm>
                <a:off x="3404" y="7720"/>
                <a:ext cx="1338" cy="432"/>
              </a:xfrm>
              <a:prstGeom prst="rect">
                <a:avLst/>
              </a:prstGeom>
              <a:solidFill>
                <a:srgbClr val="FFFFFF"/>
              </a:solidFill>
              <a:ln w="9525">
                <a:noFill/>
                <a:miter lim="800000"/>
                <a:headEnd/>
                <a:tailEnd/>
              </a:ln>
            </p:spPr>
            <p:txBody>
              <a:bodyPr/>
              <a:lstStyle/>
              <a:p>
                <a:pPr algn="ctr"/>
                <a:r>
                  <a:rPr lang="en-GB" altLang="en-US" b="1">
                    <a:solidFill>
                      <a:schemeClr val="bg2"/>
                    </a:solidFill>
                  </a:rPr>
                  <a:t>Team 1</a:t>
                </a:r>
              </a:p>
            </p:txBody>
          </p:sp>
          <p:sp>
            <p:nvSpPr>
              <p:cNvPr id="49183" name="Text Box 9"/>
              <p:cNvSpPr txBox="1">
                <a:spLocks noChangeArrowheads="1"/>
              </p:cNvSpPr>
              <p:nvPr/>
            </p:nvSpPr>
            <p:spPr bwMode="auto">
              <a:xfrm>
                <a:off x="3302" y="12904"/>
                <a:ext cx="1440" cy="700"/>
              </a:xfrm>
              <a:prstGeom prst="rect">
                <a:avLst/>
              </a:prstGeom>
              <a:solidFill>
                <a:srgbClr val="FFFFFF"/>
              </a:solidFill>
              <a:ln w="9525">
                <a:solidFill>
                  <a:srgbClr val="000000"/>
                </a:solidFill>
                <a:miter lim="800000"/>
                <a:headEnd/>
                <a:tailEnd/>
              </a:ln>
            </p:spPr>
            <p:txBody>
              <a:bodyPr/>
              <a:lstStyle/>
              <a:p>
                <a:pPr algn="ctr"/>
                <a:r>
                  <a:rPr lang="en-GB" altLang="en-US" b="1">
                    <a:solidFill>
                      <a:schemeClr val="bg2"/>
                    </a:solidFill>
                  </a:rPr>
                  <a:t>Testing &amp; Turnover</a:t>
                </a:r>
              </a:p>
            </p:txBody>
          </p:sp>
          <p:sp>
            <p:nvSpPr>
              <p:cNvPr id="49184" name="Text Box 10"/>
              <p:cNvSpPr txBox="1">
                <a:spLocks noChangeArrowheads="1"/>
              </p:cNvSpPr>
              <p:nvPr/>
            </p:nvSpPr>
            <p:spPr bwMode="auto">
              <a:xfrm>
                <a:off x="3302" y="11752"/>
                <a:ext cx="1417" cy="720"/>
              </a:xfrm>
              <a:prstGeom prst="rect">
                <a:avLst/>
              </a:prstGeom>
              <a:solidFill>
                <a:srgbClr val="FFFFFF"/>
              </a:solidFill>
              <a:ln w="9525">
                <a:solidFill>
                  <a:srgbClr val="000000"/>
                </a:solidFill>
                <a:miter lim="800000"/>
                <a:headEnd/>
                <a:tailEnd/>
              </a:ln>
            </p:spPr>
            <p:txBody>
              <a:bodyPr/>
              <a:lstStyle/>
              <a:p>
                <a:pPr algn="ctr"/>
                <a:r>
                  <a:rPr lang="en-GB" altLang="en-US" b="1">
                    <a:solidFill>
                      <a:schemeClr val="bg2"/>
                    </a:solidFill>
                  </a:rPr>
                  <a:t>Application</a:t>
                </a:r>
              </a:p>
              <a:p>
                <a:pPr algn="ctr"/>
                <a:r>
                  <a:rPr lang="en-GB" altLang="en-US" b="1">
                    <a:solidFill>
                      <a:schemeClr val="bg2"/>
                    </a:solidFill>
                  </a:rPr>
                  <a:t>Generation</a:t>
                </a:r>
              </a:p>
            </p:txBody>
          </p:sp>
          <p:sp>
            <p:nvSpPr>
              <p:cNvPr id="49185" name="Text Box 11"/>
              <p:cNvSpPr txBox="1">
                <a:spLocks noChangeArrowheads="1"/>
              </p:cNvSpPr>
              <p:nvPr/>
            </p:nvSpPr>
            <p:spPr bwMode="auto">
              <a:xfrm>
                <a:off x="3302" y="8296"/>
                <a:ext cx="1440" cy="720"/>
              </a:xfrm>
              <a:prstGeom prst="rect">
                <a:avLst/>
              </a:prstGeom>
              <a:solidFill>
                <a:srgbClr val="FFFFFF"/>
              </a:solidFill>
              <a:ln w="9525">
                <a:solidFill>
                  <a:srgbClr val="000000"/>
                </a:solidFill>
                <a:miter lim="800000"/>
                <a:headEnd/>
                <a:tailEnd/>
              </a:ln>
            </p:spPr>
            <p:txBody>
              <a:bodyPr/>
              <a:lstStyle/>
              <a:p>
                <a:pPr algn="ctr"/>
                <a:r>
                  <a:rPr lang="en-IE" altLang="en-US" b="1">
                    <a:solidFill>
                      <a:schemeClr val="bg2"/>
                    </a:solidFill>
                  </a:rPr>
                  <a:t>Business modelling</a:t>
                </a:r>
              </a:p>
            </p:txBody>
          </p:sp>
          <p:sp>
            <p:nvSpPr>
              <p:cNvPr id="49186" name="Text Box 12"/>
              <p:cNvSpPr txBox="1">
                <a:spLocks noChangeArrowheads="1"/>
              </p:cNvSpPr>
              <p:nvPr/>
            </p:nvSpPr>
            <p:spPr bwMode="auto">
              <a:xfrm>
                <a:off x="3302" y="9448"/>
                <a:ext cx="1440" cy="720"/>
              </a:xfrm>
              <a:prstGeom prst="rect">
                <a:avLst/>
              </a:prstGeom>
              <a:solidFill>
                <a:srgbClr val="FFFFFF"/>
              </a:solidFill>
              <a:ln w="9525">
                <a:solidFill>
                  <a:srgbClr val="000000"/>
                </a:solidFill>
                <a:miter lim="800000"/>
                <a:headEnd/>
                <a:tailEnd/>
              </a:ln>
            </p:spPr>
            <p:txBody>
              <a:bodyPr/>
              <a:lstStyle/>
              <a:p>
                <a:pPr algn="ctr"/>
                <a:r>
                  <a:rPr lang="en-GB" altLang="en-US" b="1">
                    <a:solidFill>
                      <a:schemeClr val="bg2"/>
                    </a:solidFill>
                  </a:rPr>
                  <a:t>Data modelling</a:t>
                </a:r>
              </a:p>
            </p:txBody>
          </p:sp>
          <p:sp>
            <p:nvSpPr>
              <p:cNvPr id="49187" name="Text Box 13"/>
              <p:cNvSpPr txBox="1">
                <a:spLocks noChangeArrowheads="1"/>
              </p:cNvSpPr>
              <p:nvPr/>
            </p:nvSpPr>
            <p:spPr bwMode="auto">
              <a:xfrm>
                <a:off x="3302" y="10600"/>
                <a:ext cx="1440" cy="720"/>
              </a:xfrm>
              <a:prstGeom prst="rect">
                <a:avLst/>
              </a:prstGeom>
              <a:solidFill>
                <a:srgbClr val="FFFFFF"/>
              </a:solidFill>
              <a:ln w="9525">
                <a:solidFill>
                  <a:srgbClr val="000000"/>
                </a:solidFill>
                <a:miter lim="800000"/>
                <a:headEnd/>
                <a:tailEnd/>
              </a:ln>
            </p:spPr>
            <p:txBody>
              <a:bodyPr/>
              <a:lstStyle/>
              <a:p>
                <a:pPr algn="ctr"/>
                <a:r>
                  <a:rPr lang="en-GB" altLang="en-US" b="1">
                    <a:solidFill>
                      <a:schemeClr val="bg2"/>
                    </a:solidFill>
                  </a:rPr>
                  <a:t>Process modelling</a:t>
                </a:r>
              </a:p>
            </p:txBody>
          </p:sp>
          <p:sp>
            <p:nvSpPr>
              <p:cNvPr id="49188" name="Line 14"/>
              <p:cNvSpPr>
                <a:spLocks noChangeShapeType="1"/>
              </p:cNvSpPr>
              <p:nvPr/>
            </p:nvSpPr>
            <p:spPr bwMode="auto">
              <a:xfrm>
                <a:off x="3988" y="9016"/>
                <a:ext cx="0" cy="432"/>
              </a:xfrm>
              <a:prstGeom prst="line">
                <a:avLst/>
              </a:prstGeom>
              <a:noFill/>
              <a:ln w="15875">
                <a:solidFill>
                  <a:srgbClr val="000000"/>
                </a:solidFill>
                <a:round/>
                <a:headEnd/>
                <a:tailEnd type="triangle" w="med" len="med"/>
              </a:ln>
            </p:spPr>
            <p:txBody>
              <a:bodyPr/>
              <a:lstStyle/>
              <a:p>
                <a:endParaRPr lang="en-US"/>
              </a:p>
            </p:txBody>
          </p:sp>
          <p:sp>
            <p:nvSpPr>
              <p:cNvPr id="49189" name="Line 15"/>
              <p:cNvSpPr>
                <a:spLocks noChangeShapeType="1"/>
              </p:cNvSpPr>
              <p:nvPr/>
            </p:nvSpPr>
            <p:spPr bwMode="auto">
              <a:xfrm>
                <a:off x="4038" y="12482"/>
                <a:ext cx="0" cy="432"/>
              </a:xfrm>
              <a:prstGeom prst="line">
                <a:avLst/>
              </a:prstGeom>
              <a:noFill/>
              <a:ln w="15875">
                <a:solidFill>
                  <a:srgbClr val="000000"/>
                </a:solidFill>
                <a:round/>
                <a:headEnd/>
                <a:tailEnd type="triangle" w="med" len="med"/>
              </a:ln>
            </p:spPr>
            <p:txBody>
              <a:bodyPr/>
              <a:lstStyle/>
              <a:p>
                <a:endParaRPr lang="en-US"/>
              </a:p>
            </p:txBody>
          </p:sp>
          <p:sp>
            <p:nvSpPr>
              <p:cNvPr id="49190" name="Line 16"/>
              <p:cNvSpPr>
                <a:spLocks noChangeShapeType="1"/>
              </p:cNvSpPr>
              <p:nvPr/>
            </p:nvSpPr>
            <p:spPr bwMode="auto">
              <a:xfrm>
                <a:off x="3998" y="11340"/>
                <a:ext cx="0" cy="432"/>
              </a:xfrm>
              <a:prstGeom prst="line">
                <a:avLst/>
              </a:prstGeom>
              <a:noFill/>
              <a:ln w="15875">
                <a:solidFill>
                  <a:srgbClr val="000000"/>
                </a:solidFill>
                <a:round/>
                <a:headEnd/>
                <a:tailEnd type="triangle" w="med" len="med"/>
              </a:ln>
            </p:spPr>
            <p:txBody>
              <a:bodyPr/>
              <a:lstStyle/>
              <a:p>
                <a:endParaRPr lang="en-US"/>
              </a:p>
            </p:txBody>
          </p:sp>
          <p:sp>
            <p:nvSpPr>
              <p:cNvPr id="49191" name="Line 17"/>
              <p:cNvSpPr>
                <a:spLocks noChangeShapeType="1"/>
              </p:cNvSpPr>
              <p:nvPr/>
            </p:nvSpPr>
            <p:spPr bwMode="auto">
              <a:xfrm>
                <a:off x="3998" y="10168"/>
                <a:ext cx="0" cy="432"/>
              </a:xfrm>
              <a:prstGeom prst="line">
                <a:avLst/>
              </a:prstGeom>
              <a:noFill/>
              <a:ln w="15875">
                <a:solidFill>
                  <a:srgbClr val="000000"/>
                </a:solidFill>
                <a:round/>
                <a:headEnd/>
                <a:tailEnd type="triangle" w="med" len="med"/>
              </a:ln>
            </p:spPr>
            <p:txBody>
              <a:bodyPr/>
              <a:lstStyle/>
              <a:p>
                <a:endParaRPr lang="en-US"/>
              </a:p>
            </p:txBody>
          </p:sp>
        </p:grpSp>
        <p:grpSp>
          <p:nvGrpSpPr>
            <p:cNvPr id="49160" name="Group 18"/>
            <p:cNvGrpSpPr>
              <a:grpSpLocks/>
            </p:cNvGrpSpPr>
            <p:nvPr/>
          </p:nvGrpSpPr>
          <p:grpSpPr bwMode="auto">
            <a:xfrm>
              <a:off x="5272" y="7710"/>
              <a:ext cx="1440" cy="5884"/>
              <a:chOff x="3302" y="7720"/>
              <a:chExt cx="1440" cy="5884"/>
            </a:xfrm>
          </p:grpSpPr>
          <p:sp>
            <p:nvSpPr>
              <p:cNvPr id="49172" name="Text Box 19"/>
              <p:cNvSpPr txBox="1">
                <a:spLocks noChangeArrowheads="1"/>
              </p:cNvSpPr>
              <p:nvPr/>
            </p:nvSpPr>
            <p:spPr bwMode="auto">
              <a:xfrm>
                <a:off x="3404" y="7720"/>
                <a:ext cx="1338" cy="432"/>
              </a:xfrm>
              <a:prstGeom prst="rect">
                <a:avLst/>
              </a:prstGeom>
              <a:solidFill>
                <a:srgbClr val="FFFFFF"/>
              </a:solidFill>
              <a:ln w="9525">
                <a:noFill/>
                <a:miter lim="800000"/>
                <a:headEnd/>
                <a:tailEnd/>
              </a:ln>
            </p:spPr>
            <p:txBody>
              <a:bodyPr/>
              <a:lstStyle/>
              <a:p>
                <a:pPr algn="ctr"/>
                <a:r>
                  <a:rPr lang="en-GB" altLang="en-US" b="1">
                    <a:solidFill>
                      <a:schemeClr val="bg2"/>
                    </a:solidFill>
                  </a:rPr>
                  <a:t>Team 2</a:t>
                </a:r>
              </a:p>
            </p:txBody>
          </p:sp>
          <p:sp>
            <p:nvSpPr>
              <p:cNvPr id="49173" name="Text Box 20"/>
              <p:cNvSpPr txBox="1">
                <a:spLocks noChangeArrowheads="1"/>
              </p:cNvSpPr>
              <p:nvPr/>
            </p:nvSpPr>
            <p:spPr bwMode="auto">
              <a:xfrm>
                <a:off x="3302" y="12904"/>
                <a:ext cx="1440" cy="700"/>
              </a:xfrm>
              <a:prstGeom prst="rect">
                <a:avLst/>
              </a:prstGeom>
              <a:solidFill>
                <a:srgbClr val="FFFFFF"/>
              </a:solidFill>
              <a:ln w="9525">
                <a:solidFill>
                  <a:srgbClr val="000000"/>
                </a:solidFill>
                <a:miter lim="800000"/>
                <a:headEnd/>
                <a:tailEnd/>
              </a:ln>
            </p:spPr>
            <p:txBody>
              <a:bodyPr/>
              <a:lstStyle/>
              <a:p>
                <a:pPr algn="ctr"/>
                <a:r>
                  <a:rPr lang="en-GB" altLang="en-US" b="1">
                    <a:solidFill>
                      <a:schemeClr val="bg2"/>
                    </a:solidFill>
                  </a:rPr>
                  <a:t>Testing &amp; Turnover</a:t>
                </a:r>
              </a:p>
            </p:txBody>
          </p:sp>
          <p:sp>
            <p:nvSpPr>
              <p:cNvPr id="49174" name="Text Box 21"/>
              <p:cNvSpPr txBox="1">
                <a:spLocks noChangeArrowheads="1"/>
              </p:cNvSpPr>
              <p:nvPr/>
            </p:nvSpPr>
            <p:spPr bwMode="auto">
              <a:xfrm>
                <a:off x="3302" y="11752"/>
                <a:ext cx="1417" cy="720"/>
              </a:xfrm>
              <a:prstGeom prst="rect">
                <a:avLst/>
              </a:prstGeom>
              <a:solidFill>
                <a:srgbClr val="FFFFFF"/>
              </a:solidFill>
              <a:ln w="9525">
                <a:solidFill>
                  <a:srgbClr val="000000"/>
                </a:solidFill>
                <a:miter lim="800000"/>
                <a:headEnd/>
                <a:tailEnd/>
              </a:ln>
            </p:spPr>
            <p:txBody>
              <a:bodyPr/>
              <a:lstStyle/>
              <a:p>
                <a:pPr algn="ctr"/>
                <a:r>
                  <a:rPr lang="en-GB" altLang="en-US" b="1">
                    <a:solidFill>
                      <a:schemeClr val="bg2"/>
                    </a:solidFill>
                  </a:rPr>
                  <a:t>Application</a:t>
                </a:r>
              </a:p>
              <a:p>
                <a:pPr algn="ctr"/>
                <a:r>
                  <a:rPr lang="en-GB" altLang="en-US" b="1">
                    <a:solidFill>
                      <a:schemeClr val="bg2"/>
                    </a:solidFill>
                  </a:rPr>
                  <a:t>Generation</a:t>
                </a:r>
              </a:p>
            </p:txBody>
          </p:sp>
          <p:sp>
            <p:nvSpPr>
              <p:cNvPr id="49175" name="Text Box 22"/>
              <p:cNvSpPr txBox="1">
                <a:spLocks noChangeArrowheads="1"/>
              </p:cNvSpPr>
              <p:nvPr/>
            </p:nvSpPr>
            <p:spPr bwMode="auto">
              <a:xfrm>
                <a:off x="3302" y="8296"/>
                <a:ext cx="1440" cy="720"/>
              </a:xfrm>
              <a:prstGeom prst="rect">
                <a:avLst/>
              </a:prstGeom>
              <a:solidFill>
                <a:srgbClr val="FFFFFF"/>
              </a:solidFill>
              <a:ln w="9525">
                <a:solidFill>
                  <a:srgbClr val="000000"/>
                </a:solidFill>
                <a:miter lim="800000"/>
                <a:headEnd/>
                <a:tailEnd/>
              </a:ln>
            </p:spPr>
            <p:txBody>
              <a:bodyPr/>
              <a:lstStyle/>
              <a:p>
                <a:pPr algn="ctr"/>
                <a:r>
                  <a:rPr lang="en-IE" altLang="en-US" b="1">
                    <a:solidFill>
                      <a:schemeClr val="bg2"/>
                    </a:solidFill>
                  </a:rPr>
                  <a:t>Business modelling</a:t>
                </a:r>
              </a:p>
            </p:txBody>
          </p:sp>
          <p:sp>
            <p:nvSpPr>
              <p:cNvPr id="49176" name="Text Box 23"/>
              <p:cNvSpPr txBox="1">
                <a:spLocks noChangeArrowheads="1"/>
              </p:cNvSpPr>
              <p:nvPr/>
            </p:nvSpPr>
            <p:spPr bwMode="auto">
              <a:xfrm>
                <a:off x="3302" y="9448"/>
                <a:ext cx="1440" cy="720"/>
              </a:xfrm>
              <a:prstGeom prst="rect">
                <a:avLst/>
              </a:prstGeom>
              <a:solidFill>
                <a:srgbClr val="FFFFFF"/>
              </a:solidFill>
              <a:ln w="9525">
                <a:solidFill>
                  <a:srgbClr val="000000"/>
                </a:solidFill>
                <a:miter lim="800000"/>
                <a:headEnd/>
                <a:tailEnd/>
              </a:ln>
            </p:spPr>
            <p:txBody>
              <a:bodyPr/>
              <a:lstStyle/>
              <a:p>
                <a:pPr algn="ctr"/>
                <a:r>
                  <a:rPr lang="en-GB" altLang="en-US" b="1">
                    <a:solidFill>
                      <a:schemeClr val="bg2"/>
                    </a:solidFill>
                  </a:rPr>
                  <a:t>Data modelling</a:t>
                </a:r>
              </a:p>
            </p:txBody>
          </p:sp>
          <p:sp>
            <p:nvSpPr>
              <p:cNvPr id="49177" name="Text Box 24"/>
              <p:cNvSpPr txBox="1">
                <a:spLocks noChangeArrowheads="1"/>
              </p:cNvSpPr>
              <p:nvPr/>
            </p:nvSpPr>
            <p:spPr bwMode="auto">
              <a:xfrm>
                <a:off x="3302" y="10600"/>
                <a:ext cx="1440" cy="720"/>
              </a:xfrm>
              <a:prstGeom prst="rect">
                <a:avLst/>
              </a:prstGeom>
              <a:solidFill>
                <a:srgbClr val="FFFFFF"/>
              </a:solidFill>
              <a:ln w="9525">
                <a:solidFill>
                  <a:srgbClr val="000000"/>
                </a:solidFill>
                <a:miter lim="800000"/>
                <a:headEnd/>
                <a:tailEnd/>
              </a:ln>
            </p:spPr>
            <p:txBody>
              <a:bodyPr/>
              <a:lstStyle/>
              <a:p>
                <a:pPr algn="ctr"/>
                <a:r>
                  <a:rPr lang="en-GB" altLang="en-US" b="1">
                    <a:solidFill>
                      <a:schemeClr val="bg2"/>
                    </a:solidFill>
                  </a:rPr>
                  <a:t>Process modelling</a:t>
                </a:r>
              </a:p>
            </p:txBody>
          </p:sp>
          <p:sp>
            <p:nvSpPr>
              <p:cNvPr id="49178" name="Line 25"/>
              <p:cNvSpPr>
                <a:spLocks noChangeShapeType="1"/>
              </p:cNvSpPr>
              <p:nvPr/>
            </p:nvSpPr>
            <p:spPr bwMode="auto">
              <a:xfrm>
                <a:off x="3988" y="9016"/>
                <a:ext cx="0" cy="432"/>
              </a:xfrm>
              <a:prstGeom prst="line">
                <a:avLst/>
              </a:prstGeom>
              <a:noFill/>
              <a:ln w="15875">
                <a:solidFill>
                  <a:srgbClr val="000000"/>
                </a:solidFill>
                <a:round/>
                <a:headEnd/>
                <a:tailEnd type="triangle" w="med" len="med"/>
              </a:ln>
            </p:spPr>
            <p:txBody>
              <a:bodyPr/>
              <a:lstStyle/>
              <a:p>
                <a:endParaRPr lang="en-US"/>
              </a:p>
            </p:txBody>
          </p:sp>
          <p:sp>
            <p:nvSpPr>
              <p:cNvPr id="49179" name="Line 26"/>
              <p:cNvSpPr>
                <a:spLocks noChangeShapeType="1"/>
              </p:cNvSpPr>
              <p:nvPr/>
            </p:nvSpPr>
            <p:spPr bwMode="auto">
              <a:xfrm>
                <a:off x="4038" y="12482"/>
                <a:ext cx="0" cy="432"/>
              </a:xfrm>
              <a:prstGeom prst="line">
                <a:avLst/>
              </a:prstGeom>
              <a:noFill/>
              <a:ln w="15875">
                <a:solidFill>
                  <a:srgbClr val="000000"/>
                </a:solidFill>
                <a:round/>
                <a:headEnd/>
                <a:tailEnd type="triangle" w="med" len="med"/>
              </a:ln>
            </p:spPr>
            <p:txBody>
              <a:bodyPr/>
              <a:lstStyle/>
              <a:p>
                <a:endParaRPr lang="en-US"/>
              </a:p>
            </p:txBody>
          </p:sp>
          <p:sp>
            <p:nvSpPr>
              <p:cNvPr id="49180" name="Line 27"/>
              <p:cNvSpPr>
                <a:spLocks noChangeShapeType="1"/>
              </p:cNvSpPr>
              <p:nvPr/>
            </p:nvSpPr>
            <p:spPr bwMode="auto">
              <a:xfrm>
                <a:off x="3998" y="11340"/>
                <a:ext cx="0" cy="432"/>
              </a:xfrm>
              <a:prstGeom prst="line">
                <a:avLst/>
              </a:prstGeom>
              <a:noFill/>
              <a:ln w="15875">
                <a:solidFill>
                  <a:srgbClr val="000000"/>
                </a:solidFill>
                <a:round/>
                <a:headEnd/>
                <a:tailEnd type="triangle" w="med" len="med"/>
              </a:ln>
            </p:spPr>
            <p:txBody>
              <a:bodyPr/>
              <a:lstStyle/>
              <a:p>
                <a:endParaRPr lang="en-US"/>
              </a:p>
            </p:txBody>
          </p:sp>
          <p:sp>
            <p:nvSpPr>
              <p:cNvPr id="49181" name="Line 28"/>
              <p:cNvSpPr>
                <a:spLocks noChangeShapeType="1"/>
              </p:cNvSpPr>
              <p:nvPr/>
            </p:nvSpPr>
            <p:spPr bwMode="auto">
              <a:xfrm>
                <a:off x="3998" y="10168"/>
                <a:ext cx="0" cy="432"/>
              </a:xfrm>
              <a:prstGeom prst="line">
                <a:avLst/>
              </a:prstGeom>
              <a:noFill/>
              <a:ln w="15875">
                <a:solidFill>
                  <a:srgbClr val="000000"/>
                </a:solidFill>
                <a:round/>
                <a:headEnd/>
                <a:tailEnd type="triangle" w="med" len="med"/>
              </a:ln>
            </p:spPr>
            <p:txBody>
              <a:bodyPr/>
              <a:lstStyle/>
              <a:p>
                <a:endParaRPr lang="en-US"/>
              </a:p>
            </p:txBody>
          </p:sp>
        </p:grpSp>
        <p:grpSp>
          <p:nvGrpSpPr>
            <p:cNvPr id="49161" name="Group 29"/>
            <p:cNvGrpSpPr>
              <a:grpSpLocks/>
            </p:cNvGrpSpPr>
            <p:nvPr/>
          </p:nvGrpSpPr>
          <p:grpSpPr bwMode="auto">
            <a:xfrm>
              <a:off x="7282" y="7710"/>
              <a:ext cx="1440" cy="5884"/>
              <a:chOff x="3302" y="7720"/>
              <a:chExt cx="1440" cy="5884"/>
            </a:xfrm>
          </p:grpSpPr>
          <p:sp>
            <p:nvSpPr>
              <p:cNvPr id="49162" name="Text Box 30"/>
              <p:cNvSpPr txBox="1">
                <a:spLocks noChangeArrowheads="1"/>
              </p:cNvSpPr>
              <p:nvPr/>
            </p:nvSpPr>
            <p:spPr bwMode="auto">
              <a:xfrm>
                <a:off x="3404" y="7720"/>
                <a:ext cx="1338" cy="432"/>
              </a:xfrm>
              <a:prstGeom prst="rect">
                <a:avLst/>
              </a:prstGeom>
              <a:solidFill>
                <a:srgbClr val="FFFFFF"/>
              </a:solidFill>
              <a:ln w="9525">
                <a:noFill/>
                <a:miter lim="800000"/>
                <a:headEnd/>
                <a:tailEnd/>
              </a:ln>
            </p:spPr>
            <p:txBody>
              <a:bodyPr/>
              <a:lstStyle/>
              <a:p>
                <a:pPr algn="ctr"/>
                <a:r>
                  <a:rPr lang="en-GB" altLang="en-US" b="1">
                    <a:solidFill>
                      <a:schemeClr val="bg2"/>
                    </a:solidFill>
                  </a:rPr>
                  <a:t>Team 3</a:t>
                </a:r>
              </a:p>
            </p:txBody>
          </p:sp>
          <p:sp>
            <p:nvSpPr>
              <p:cNvPr id="49163" name="Text Box 31"/>
              <p:cNvSpPr txBox="1">
                <a:spLocks noChangeArrowheads="1"/>
              </p:cNvSpPr>
              <p:nvPr/>
            </p:nvSpPr>
            <p:spPr bwMode="auto">
              <a:xfrm>
                <a:off x="3302" y="12904"/>
                <a:ext cx="1440" cy="700"/>
              </a:xfrm>
              <a:prstGeom prst="rect">
                <a:avLst/>
              </a:prstGeom>
              <a:solidFill>
                <a:srgbClr val="FFFFFF"/>
              </a:solidFill>
              <a:ln w="9525">
                <a:solidFill>
                  <a:srgbClr val="000000"/>
                </a:solidFill>
                <a:miter lim="800000"/>
                <a:headEnd/>
                <a:tailEnd/>
              </a:ln>
            </p:spPr>
            <p:txBody>
              <a:bodyPr/>
              <a:lstStyle/>
              <a:p>
                <a:pPr algn="ctr"/>
                <a:r>
                  <a:rPr lang="en-GB" altLang="en-US" b="1">
                    <a:solidFill>
                      <a:schemeClr val="bg2"/>
                    </a:solidFill>
                  </a:rPr>
                  <a:t>Testing &amp; Turnover</a:t>
                </a:r>
              </a:p>
            </p:txBody>
          </p:sp>
          <p:sp>
            <p:nvSpPr>
              <p:cNvPr id="49164" name="Text Box 32"/>
              <p:cNvSpPr txBox="1">
                <a:spLocks noChangeArrowheads="1"/>
              </p:cNvSpPr>
              <p:nvPr/>
            </p:nvSpPr>
            <p:spPr bwMode="auto">
              <a:xfrm>
                <a:off x="3302" y="11752"/>
                <a:ext cx="1417" cy="720"/>
              </a:xfrm>
              <a:prstGeom prst="rect">
                <a:avLst/>
              </a:prstGeom>
              <a:solidFill>
                <a:srgbClr val="FFFFFF"/>
              </a:solidFill>
              <a:ln w="9525">
                <a:solidFill>
                  <a:srgbClr val="000000"/>
                </a:solidFill>
                <a:miter lim="800000"/>
                <a:headEnd/>
                <a:tailEnd/>
              </a:ln>
            </p:spPr>
            <p:txBody>
              <a:bodyPr/>
              <a:lstStyle/>
              <a:p>
                <a:pPr algn="ctr"/>
                <a:r>
                  <a:rPr lang="en-GB" altLang="en-US" b="1">
                    <a:solidFill>
                      <a:schemeClr val="bg2"/>
                    </a:solidFill>
                  </a:rPr>
                  <a:t>Application</a:t>
                </a:r>
              </a:p>
              <a:p>
                <a:pPr algn="ctr"/>
                <a:r>
                  <a:rPr lang="en-GB" altLang="en-US" b="1">
                    <a:solidFill>
                      <a:schemeClr val="bg2"/>
                    </a:solidFill>
                  </a:rPr>
                  <a:t>Generation</a:t>
                </a:r>
              </a:p>
            </p:txBody>
          </p:sp>
          <p:sp>
            <p:nvSpPr>
              <p:cNvPr id="49165" name="Text Box 33"/>
              <p:cNvSpPr txBox="1">
                <a:spLocks noChangeArrowheads="1"/>
              </p:cNvSpPr>
              <p:nvPr/>
            </p:nvSpPr>
            <p:spPr bwMode="auto">
              <a:xfrm>
                <a:off x="3302" y="8296"/>
                <a:ext cx="1440" cy="720"/>
              </a:xfrm>
              <a:prstGeom prst="rect">
                <a:avLst/>
              </a:prstGeom>
              <a:solidFill>
                <a:srgbClr val="FFFFFF"/>
              </a:solidFill>
              <a:ln w="9525">
                <a:solidFill>
                  <a:srgbClr val="000000"/>
                </a:solidFill>
                <a:miter lim="800000"/>
                <a:headEnd/>
                <a:tailEnd/>
              </a:ln>
            </p:spPr>
            <p:txBody>
              <a:bodyPr/>
              <a:lstStyle/>
              <a:p>
                <a:pPr algn="ctr"/>
                <a:r>
                  <a:rPr lang="en-IE" altLang="en-US" b="1">
                    <a:solidFill>
                      <a:schemeClr val="bg2"/>
                    </a:solidFill>
                  </a:rPr>
                  <a:t>Business modelling</a:t>
                </a:r>
              </a:p>
            </p:txBody>
          </p:sp>
          <p:sp>
            <p:nvSpPr>
              <p:cNvPr id="49166" name="Text Box 34"/>
              <p:cNvSpPr txBox="1">
                <a:spLocks noChangeArrowheads="1"/>
              </p:cNvSpPr>
              <p:nvPr/>
            </p:nvSpPr>
            <p:spPr bwMode="auto">
              <a:xfrm>
                <a:off x="3302" y="9448"/>
                <a:ext cx="1440" cy="720"/>
              </a:xfrm>
              <a:prstGeom prst="rect">
                <a:avLst/>
              </a:prstGeom>
              <a:solidFill>
                <a:srgbClr val="FFFFFF"/>
              </a:solidFill>
              <a:ln w="9525">
                <a:solidFill>
                  <a:srgbClr val="000000"/>
                </a:solidFill>
                <a:miter lim="800000"/>
                <a:headEnd/>
                <a:tailEnd/>
              </a:ln>
            </p:spPr>
            <p:txBody>
              <a:bodyPr/>
              <a:lstStyle/>
              <a:p>
                <a:pPr algn="ctr"/>
                <a:r>
                  <a:rPr lang="en-GB" altLang="en-US" b="1">
                    <a:solidFill>
                      <a:schemeClr val="bg2"/>
                    </a:solidFill>
                  </a:rPr>
                  <a:t>Data modelling</a:t>
                </a:r>
              </a:p>
            </p:txBody>
          </p:sp>
          <p:sp>
            <p:nvSpPr>
              <p:cNvPr id="49167" name="Text Box 35"/>
              <p:cNvSpPr txBox="1">
                <a:spLocks noChangeArrowheads="1"/>
              </p:cNvSpPr>
              <p:nvPr/>
            </p:nvSpPr>
            <p:spPr bwMode="auto">
              <a:xfrm>
                <a:off x="3302" y="10600"/>
                <a:ext cx="1440" cy="720"/>
              </a:xfrm>
              <a:prstGeom prst="rect">
                <a:avLst/>
              </a:prstGeom>
              <a:solidFill>
                <a:srgbClr val="FFFFFF"/>
              </a:solidFill>
              <a:ln w="9525">
                <a:solidFill>
                  <a:srgbClr val="000000"/>
                </a:solidFill>
                <a:miter lim="800000"/>
                <a:headEnd/>
                <a:tailEnd/>
              </a:ln>
            </p:spPr>
            <p:txBody>
              <a:bodyPr/>
              <a:lstStyle/>
              <a:p>
                <a:pPr algn="ctr"/>
                <a:r>
                  <a:rPr lang="en-GB" altLang="en-US" b="1">
                    <a:solidFill>
                      <a:schemeClr val="bg2"/>
                    </a:solidFill>
                  </a:rPr>
                  <a:t>Process modelling</a:t>
                </a:r>
              </a:p>
            </p:txBody>
          </p:sp>
          <p:sp>
            <p:nvSpPr>
              <p:cNvPr id="49168" name="Line 36"/>
              <p:cNvSpPr>
                <a:spLocks noChangeShapeType="1"/>
              </p:cNvSpPr>
              <p:nvPr/>
            </p:nvSpPr>
            <p:spPr bwMode="auto">
              <a:xfrm>
                <a:off x="3988" y="9016"/>
                <a:ext cx="0" cy="432"/>
              </a:xfrm>
              <a:prstGeom prst="line">
                <a:avLst/>
              </a:prstGeom>
              <a:noFill/>
              <a:ln w="15875">
                <a:solidFill>
                  <a:srgbClr val="000000"/>
                </a:solidFill>
                <a:round/>
                <a:headEnd/>
                <a:tailEnd type="triangle" w="med" len="med"/>
              </a:ln>
            </p:spPr>
            <p:txBody>
              <a:bodyPr/>
              <a:lstStyle/>
              <a:p>
                <a:endParaRPr lang="en-US"/>
              </a:p>
            </p:txBody>
          </p:sp>
          <p:sp>
            <p:nvSpPr>
              <p:cNvPr id="49169" name="Line 37"/>
              <p:cNvSpPr>
                <a:spLocks noChangeShapeType="1"/>
              </p:cNvSpPr>
              <p:nvPr/>
            </p:nvSpPr>
            <p:spPr bwMode="auto">
              <a:xfrm>
                <a:off x="4038" y="12482"/>
                <a:ext cx="0" cy="432"/>
              </a:xfrm>
              <a:prstGeom prst="line">
                <a:avLst/>
              </a:prstGeom>
              <a:noFill/>
              <a:ln w="15875">
                <a:solidFill>
                  <a:srgbClr val="000000"/>
                </a:solidFill>
                <a:round/>
                <a:headEnd/>
                <a:tailEnd type="triangle" w="med" len="med"/>
              </a:ln>
            </p:spPr>
            <p:txBody>
              <a:bodyPr/>
              <a:lstStyle/>
              <a:p>
                <a:endParaRPr lang="en-US"/>
              </a:p>
            </p:txBody>
          </p:sp>
          <p:sp>
            <p:nvSpPr>
              <p:cNvPr id="49170" name="Line 38"/>
              <p:cNvSpPr>
                <a:spLocks noChangeShapeType="1"/>
              </p:cNvSpPr>
              <p:nvPr/>
            </p:nvSpPr>
            <p:spPr bwMode="auto">
              <a:xfrm>
                <a:off x="3998" y="11340"/>
                <a:ext cx="0" cy="432"/>
              </a:xfrm>
              <a:prstGeom prst="line">
                <a:avLst/>
              </a:prstGeom>
              <a:noFill/>
              <a:ln w="15875">
                <a:solidFill>
                  <a:srgbClr val="000000"/>
                </a:solidFill>
                <a:round/>
                <a:headEnd/>
                <a:tailEnd type="triangle" w="med" len="med"/>
              </a:ln>
            </p:spPr>
            <p:txBody>
              <a:bodyPr/>
              <a:lstStyle/>
              <a:p>
                <a:endParaRPr lang="en-US"/>
              </a:p>
            </p:txBody>
          </p:sp>
          <p:sp>
            <p:nvSpPr>
              <p:cNvPr id="49171" name="Line 39"/>
              <p:cNvSpPr>
                <a:spLocks noChangeShapeType="1"/>
              </p:cNvSpPr>
              <p:nvPr/>
            </p:nvSpPr>
            <p:spPr bwMode="auto">
              <a:xfrm>
                <a:off x="3998" y="10168"/>
                <a:ext cx="0" cy="432"/>
              </a:xfrm>
              <a:prstGeom prst="line">
                <a:avLst/>
              </a:prstGeom>
              <a:noFill/>
              <a:ln w="15875">
                <a:solidFill>
                  <a:srgbClr val="000000"/>
                </a:solidFill>
                <a:round/>
                <a:headEnd/>
                <a:tailEnd type="triangle" w="med" len="med"/>
              </a:ln>
            </p:spPr>
            <p:txBody>
              <a:bodyPr/>
              <a:lstStyle/>
              <a:p>
                <a:endParaRPr lang="en-US"/>
              </a:p>
            </p:txBody>
          </p:sp>
        </p:gr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noProof="1" smtClean="0"/>
              <a:t>Problems with RAD</a:t>
            </a:r>
          </a:p>
        </p:txBody>
      </p:sp>
      <p:sp>
        <p:nvSpPr>
          <p:cNvPr id="50179" name="Rectangle 3"/>
          <p:cNvSpPr>
            <a:spLocks noGrp="1" noChangeArrowheads="1"/>
          </p:cNvSpPr>
          <p:nvPr>
            <p:ph type="body" idx="1"/>
          </p:nvPr>
        </p:nvSpPr>
        <p:spPr/>
        <p:txBody>
          <a:bodyPr/>
          <a:lstStyle/>
          <a:p>
            <a:r>
              <a:rPr lang="en-GB" altLang="en-US" sz="2400" smtClean="0"/>
              <a:t>For large, scalable projects, RAD requires sufficient human resources to create the right number of RAD teams</a:t>
            </a:r>
          </a:p>
          <a:p>
            <a:r>
              <a:rPr lang="en-GB" altLang="en-US" sz="2400" smtClean="0"/>
              <a:t>RAD requires developers and customers who are committed to the rapid-fire activities necessary to complete a system in this time frame, or failure will result.</a:t>
            </a:r>
          </a:p>
          <a:p>
            <a:r>
              <a:rPr lang="en-GB" altLang="en-US" sz="2400" smtClean="0"/>
              <a:t>RAD is not suitable for many project types.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0" y="685800"/>
            <a:ext cx="8839200" cy="762000"/>
          </a:xfrm>
          <a:prstGeom prst="rect">
            <a:avLst/>
          </a:prstGeom>
          <a:noFill/>
          <a:ln w="9525">
            <a:noFill/>
            <a:miter lim="800000"/>
            <a:headEnd/>
            <a:tailEnd/>
          </a:ln>
          <a:effectLst/>
        </p:spPr>
        <p:txBody>
          <a:bodyPr anchor="ctr"/>
          <a:lstStyle/>
          <a:p>
            <a:pPr algn="ctr">
              <a:defRPr/>
            </a:pPr>
            <a:r>
              <a:rPr lang="en-US" sz="4200" dirty="0">
                <a:solidFill>
                  <a:schemeClr val="tx2"/>
                </a:solidFill>
                <a:latin typeface="+mj-lt"/>
                <a:ea typeface="+mj-ea"/>
                <a:cs typeface="+mj-cs"/>
              </a:rPr>
              <a:t>Evolutionary</a:t>
            </a:r>
            <a:r>
              <a:rPr lang="en-US" sz="4000" b="1" dirty="0">
                <a:solidFill>
                  <a:schemeClr val="tx2"/>
                </a:solidFill>
              </a:rPr>
              <a:t> </a:t>
            </a:r>
            <a:r>
              <a:rPr lang="en-US" sz="4200" dirty="0">
                <a:solidFill>
                  <a:schemeClr val="tx2"/>
                </a:solidFill>
                <a:latin typeface="+mj-lt"/>
                <a:ea typeface="+mj-ea"/>
                <a:cs typeface="+mj-cs"/>
              </a:rPr>
              <a:t>Software</a:t>
            </a:r>
            <a:r>
              <a:rPr lang="en-US" sz="4000" b="1" dirty="0">
                <a:solidFill>
                  <a:schemeClr val="tx2"/>
                </a:solidFill>
              </a:rPr>
              <a:t> </a:t>
            </a:r>
            <a:r>
              <a:rPr lang="en-US" sz="4200" dirty="0">
                <a:solidFill>
                  <a:schemeClr val="tx2"/>
                </a:solidFill>
                <a:latin typeface="+mj-lt"/>
                <a:ea typeface="+mj-ea"/>
                <a:cs typeface="+mj-cs"/>
              </a:rPr>
              <a:t>Process</a:t>
            </a:r>
            <a:r>
              <a:rPr lang="en-US" sz="4000" b="1" dirty="0">
                <a:solidFill>
                  <a:schemeClr val="tx2"/>
                </a:solidFill>
              </a:rPr>
              <a:t> </a:t>
            </a:r>
            <a:r>
              <a:rPr lang="en-US" sz="4200" dirty="0" smtClean="0">
                <a:solidFill>
                  <a:schemeClr val="tx2"/>
                </a:solidFill>
                <a:latin typeface="+mj-lt"/>
                <a:ea typeface="+mj-ea"/>
                <a:cs typeface="+mj-cs"/>
              </a:rPr>
              <a:t>Models:</a:t>
            </a:r>
          </a:p>
          <a:p>
            <a:pPr algn="ctr">
              <a:defRPr/>
            </a:pPr>
            <a:endParaRPr lang="en-US" sz="4000" b="1" noProof="1">
              <a:solidFill>
                <a:schemeClr val="tx2"/>
              </a:solidFill>
            </a:endParaRPr>
          </a:p>
        </p:txBody>
      </p:sp>
      <p:sp>
        <p:nvSpPr>
          <p:cNvPr id="36867" name="Text Box 3"/>
          <p:cNvSpPr txBox="1">
            <a:spLocks noChangeArrowheads="1"/>
          </p:cNvSpPr>
          <p:nvPr/>
        </p:nvSpPr>
        <p:spPr bwMode="auto">
          <a:xfrm>
            <a:off x="304800" y="1752600"/>
            <a:ext cx="8305800" cy="457200"/>
          </a:xfrm>
          <a:prstGeom prst="rect">
            <a:avLst/>
          </a:prstGeom>
          <a:noFill/>
          <a:ln w="9525">
            <a:noFill/>
            <a:miter lim="800000"/>
            <a:headEnd/>
            <a:tailEnd/>
          </a:ln>
        </p:spPr>
        <p:txBody>
          <a:bodyPr>
            <a:spAutoFit/>
          </a:bodyPr>
          <a:lstStyle/>
          <a:p>
            <a:pPr>
              <a:spcBef>
                <a:spcPct val="50000"/>
              </a:spcBef>
              <a:buFont typeface="Wingdings" pitchFamily="2" charset="2"/>
              <a:buChar char="q"/>
            </a:pPr>
            <a:r>
              <a:rPr lang="en-US" altLang="en-US" b="1"/>
              <a:t>Software Evolves</a:t>
            </a:r>
          </a:p>
        </p:txBody>
      </p:sp>
      <p:sp>
        <p:nvSpPr>
          <p:cNvPr id="36868" name="Text Box 4"/>
          <p:cNvSpPr txBox="1">
            <a:spLocks noChangeArrowheads="1"/>
          </p:cNvSpPr>
          <p:nvPr/>
        </p:nvSpPr>
        <p:spPr bwMode="auto">
          <a:xfrm>
            <a:off x="304800" y="2133600"/>
            <a:ext cx="8305800" cy="822325"/>
          </a:xfrm>
          <a:prstGeom prst="rect">
            <a:avLst/>
          </a:prstGeom>
          <a:noFill/>
          <a:ln w="9525">
            <a:noFill/>
            <a:miter lim="800000"/>
            <a:headEnd/>
            <a:tailEnd/>
          </a:ln>
        </p:spPr>
        <p:txBody>
          <a:bodyPr>
            <a:spAutoFit/>
          </a:bodyPr>
          <a:lstStyle/>
          <a:p>
            <a:pPr>
              <a:spcBef>
                <a:spcPct val="50000"/>
              </a:spcBef>
              <a:buFont typeface="Wingdings" pitchFamily="2" charset="2"/>
              <a:buChar char="q"/>
            </a:pPr>
            <a:r>
              <a:rPr lang="en-US" altLang="en-US" b="1"/>
              <a:t>Business and product requirements change-Creeping    requirements </a:t>
            </a:r>
          </a:p>
        </p:txBody>
      </p:sp>
      <p:sp>
        <p:nvSpPr>
          <p:cNvPr id="36869" name="Text Box 5"/>
          <p:cNvSpPr txBox="1">
            <a:spLocks noChangeArrowheads="1"/>
          </p:cNvSpPr>
          <p:nvPr/>
        </p:nvSpPr>
        <p:spPr bwMode="auto">
          <a:xfrm>
            <a:off x="304800" y="2895600"/>
            <a:ext cx="8305800" cy="457200"/>
          </a:xfrm>
          <a:prstGeom prst="rect">
            <a:avLst/>
          </a:prstGeom>
          <a:noFill/>
          <a:ln w="9525">
            <a:noFill/>
            <a:miter lim="800000"/>
            <a:headEnd/>
            <a:tailEnd/>
          </a:ln>
        </p:spPr>
        <p:txBody>
          <a:bodyPr>
            <a:spAutoFit/>
          </a:bodyPr>
          <a:lstStyle/>
          <a:p>
            <a:pPr>
              <a:spcBef>
                <a:spcPct val="50000"/>
              </a:spcBef>
              <a:buFont typeface="Wingdings" pitchFamily="2" charset="2"/>
              <a:buChar char="q"/>
            </a:pPr>
            <a:r>
              <a:rPr lang="en-US" altLang="en-US" b="1"/>
              <a:t>Tight market deadlines compels for a limited version</a:t>
            </a:r>
          </a:p>
        </p:txBody>
      </p:sp>
      <p:sp>
        <p:nvSpPr>
          <p:cNvPr id="36870" name="Text Box 6"/>
          <p:cNvSpPr txBox="1">
            <a:spLocks noChangeArrowheads="1"/>
          </p:cNvSpPr>
          <p:nvPr/>
        </p:nvSpPr>
        <p:spPr bwMode="auto">
          <a:xfrm>
            <a:off x="304800" y="3352800"/>
            <a:ext cx="8305800" cy="457200"/>
          </a:xfrm>
          <a:prstGeom prst="rect">
            <a:avLst/>
          </a:prstGeom>
          <a:noFill/>
          <a:ln w="9525">
            <a:noFill/>
            <a:miter lim="800000"/>
            <a:headEnd/>
            <a:tailEnd/>
          </a:ln>
        </p:spPr>
        <p:txBody>
          <a:bodyPr>
            <a:spAutoFit/>
          </a:bodyPr>
          <a:lstStyle/>
          <a:p>
            <a:pPr>
              <a:spcBef>
                <a:spcPct val="50000"/>
              </a:spcBef>
              <a:buFont typeface="Wingdings" pitchFamily="2" charset="2"/>
              <a:buChar char="q"/>
            </a:pPr>
            <a:r>
              <a:rPr lang="en-US" altLang="en-US" b="1" dirty="0"/>
              <a:t>Details of the product</a:t>
            </a:r>
          </a:p>
        </p:txBody>
      </p:sp>
      <p:sp>
        <p:nvSpPr>
          <p:cNvPr id="51207" name="Text Box 7"/>
          <p:cNvSpPr txBox="1">
            <a:spLocks noChangeArrowheads="1"/>
          </p:cNvSpPr>
          <p:nvPr/>
        </p:nvSpPr>
        <p:spPr bwMode="auto">
          <a:xfrm>
            <a:off x="381000" y="4267200"/>
            <a:ext cx="7772400" cy="822325"/>
          </a:xfrm>
          <a:prstGeom prst="rect">
            <a:avLst/>
          </a:prstGeom>
          <a:noFill/>
          <a:ln w="9525">
            <a:noFill/>
            <a:miter lim="800000"/>
            <a:headEnd/>
            <a:tailEnd/>
          </a:ln>
        </p:spPr>
        <p:txBody>
          <a:bodyPr>
            <a:spAutoFit/>
          </a:bodyPr>
          <a:lstStyle/>
          <a:p>
            <a:pPr>
              <a:spcBef>
                <a:spcPct val="50000"/>
              </a:spcBef>
            </a:pPr>
            <a:r>
              <a:rPr lang="en-US" altLang="en-US" b="1"/>
              <a:t>Above issues cannot be answered by Linear sequential or by prototyping approach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6867"/>
                                        </p:tgtEl>
                                        <p:attrNameLst>
                                          <p:attrName>style.visibility</p:attrName>
                                        </p:attrNameLst>
                                      </p:cBhvr>
                                      <p:to>
                                        <p:strVal val="visible"/>
                                      </p:to>
                                    </p:set>
                                    <p:anim calcmode="lin" valueType="num">
                                      <p:cBhvr>
                                        <p:cTn id="7" dur="500" fill="hold"/>
                                        <p:tgtEl>
                                          <p:spTgt spid="36867"/>
                                        </p:tgtEl>
                                        <p:attrNameLst>
                                          <p:attrName>ppt_w</p:attrName>
                                        </p:attrNameLst>
                                      </p:cBhvr>
                                      <p:tavLst>
                                        <p:tav tm="0">
                                          <p:val>
                                            <p:fltVal val="0"/>
                                          </p:val>
                                        </p:tav>
                                        <p:tav tm="100000">
                                          <p:val>
                                            <p:strVal val="#ppt_w"/>
                                          </p:val>
                                        </p:tav>
                                      </p:tavLst>
                                    </p:anim>
                                    <p:anim calcmode="lin" valueType="num">
                                      <p:cBhvr>
                                        <p:cTn id="8" dur="500" fill="hold"/>
                                        <p:tgtEl>
                                          <p:spTgt spid="36867"/>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6868"/>
                                        </p:tgtEl>
                                        <p:attrNameLst>
                                          <p:attrName>style.visibility</p:attrName>
                                        </p:attrNameLst>
                                      </p:cBhvr>
                                      <p:to>
                                        <p:strVal val="visible"/>
                                      </p:to>
                                    </p:set>
                                    <p:anim calcmode="lin" valueType="num">
                                      <p:cBhvr>
                                        <p:cTn id="13" dur="500" fill="hold"/>
                                        <p:tgtEl>
                                          <p:spTgt spid="36868"/>
                                        </p:tgtEl>
                                        <p:attrNameLst>
                                          <p:attrName>ppt_w</p:attrName>
                                        </p:attrNameLst>
                                      </p:cBhvr>
                                      <p:tavLst>
                                        <p:tav tm="0">
                                          <p:val>
                                            <p:fltVal val="0"/>
                                          </p:val>
                                        </p:tav>
                                        <p:tav tm="100000">
                                          <p:val>
                                            <p:strVal val="#ppt_w"/>
                                          </p:val>
                                        </p:tav>
                                      </p:tavLst>
                                    </p:anim>
                                    <p:anim calcmode="lin" valueType="num">
                                      <p:cBhvr>
                                        <p:cTn id="14" dur="500" fill="hold"/>
                                        <p:tgtEl>
                                          <p:spTgt spid="36868"/>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6869"/>
                                        </p:tgtEl>
                                        <p:attrNameLst>
                                          <p:attrName>style.visibility</p:attrName>
                                        </p:attrNameLst>
                                      </p:cBhvr>
                                      <p:to>
                                        <p:strVal val="visible"/>
                                      </p:to>
                                    </p:set>
                                    <p:anim calcmode="lin" valueType="num">
                                      <p:cBhvr>
                                        <p:cTn id="19" dur="500" fill="hold"/>
                                        <p:tgtEl>
                                          <p:spTgt spid="36869"/>
                                        </p:tgtEl>
                                        <p:attrNameLst>
                                          <p:attrName>ppt_w</p:attrName>
                                        </p:attrNameLst>
                                      </p:cBhvr>
                                      <p:tavLst>
                                        <p:tav tm="0">
                                          <p:val>
                                            <p:fltVal val="0"/>
                                          </p:val>
                                        </p:tav>
                                        <p:tav tm="100000">
                                          <p:val>
                                            <p:strVal val="#ppt_w"/>
                                          </p:val>
                                        </p:tav>
                                      </p:tavLst>
                                    </p:anim>
                                    <p:anim calcmode="lin" valueType="num">
                                      <p:cBhvr>
                                        <p:cTn id="20" dur="500" fill="hold"/>
                                        <p:tgtEl>
                                          <p:spTgt spid="36869"/>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6870"/>
                                        </p:tgtEl>
                                        <p:attrNameLst>
                                          <p:attrName>style.visibility</p:attrName>
                                        </p:attrNameLst>
                                      </p:cBhvr>
                                      <p:to>
                                        <p:strVal val="visible"/>
                                      </p:to>
                                    </p:set>
                                    <p:anim calcmode="lin" valueType="num">
                                      <p:cBhvr>
                                        <p:cTn id="25" dur="500" fill="hold"/>
                                        <p:tgtEl>
                                          <p:spTgt spid="36870"/>
                                        </p:tgtEl>
                                        <p:attrNameLst>
                                          <p:attrName>ppt_w</p:attrName>
                                        </p:attrNameLst>
                                      </p:cBhvr>
                                      <p:tavLst>
                                        <p:tav tm="0">
                                          <p:val>
                                            <p:fltVal val="0"/>
                                          </p:val>
                                        </p:tav>
                                        <p:tav tm="100000">
                                          <p:val>
                                            <p:strVal val="#ppt_w"/>
                                          </p:val>
                                        </p:tav>
                                      </p:tavLst>
                                    </p:anim>
                                    <p:anim calcmode="lin" valueType="num">
                                      <p:cBhvr>
                                        <p:cTn id="26" dur="500" fill="hold"/>
                                        <p:tgtEl>
                                          <p:spTgt spid="3687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autoUpdateAnimBg="0"/>
      <p:bldP spid="36868" grpId="0" autoUpdateAnimBg="0"/>
      <p:bldP spid="36869" grpId="0" autoUpdateAnimBg="0"/>
      <p:bldP spid="36870"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12"/>
          </p:nvPr>
        </p:nvSpPr>
        <p:spPr>
          <a:noFill/>
        </p:spPr>
        <p:txBody>
          <a:bodyPr/>
          <a:lstStyle/>
          <a:p>
            <a:fld id="{557A8E0C-7BD2-4799-82F4-FD8438039FCB}" type="slidenum">
              <a:rPr lang="sv-SE" altLang="en-US"/>
              <a:pPr/>
              <a:t>58</a:t>
            </a:fld>
            <a:endParaRPr lang="sv-SE" altLang="en-US"/>
          </a:p>
        </p:txBody>
      </p:sp>
      <p:sp>
        <p:nvSpPr>
          <p:cNvPr id="65539" name="Rectangle 2"/>
          <p:cNvSpPr>
            <a:spLocks noGrp="1" noChangeArrowheads="1"/>
          </p:cNvSpPr>
          <p:nvPr>
            <p:ph type="title"/>
          </p:nvPr>
        </p:nvSpPr>
        <p:spPr>
          <a:xfrm>
            <a:off x="3200400" y="2514600"/>
            <a:ext cx="2895600" cy="1295400"/>
          </a:xfrm>
        </p:spPr>
        <p:txBody>
          <a:bodyPr/>
          <a:lstStyle/>
          <a:p>
            <a:pPr eaLnBrk="1" hangingPunct="1"/>
            <a:r>
              <a:rPr lang="en-US" altLang="en-US" smtClean="0"/>
              <a:t>Questions?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EC75C6F1-5419-4813-8655-2EC80424709D}" type="slidenum">
              <a:rPr lang="sv-SE" altLang="en-US"/>
              <a:pPr/>
              <a:t>6</a:t>
            </a:fld>
            <a:endParaRPr lang="sv-SE" altLang="en-US"/>
          </a:p>
        </p:txBody>
      </p:sp>
      <p:sp>
        <p:nvSpPr>
          <p:cNvPr id="9219" name="Rectangle 2"/>
          <p:cNvSpPr>
            <a:spLocks noGrp="1" noChangeArrowheads="1"/>
          </p:cNvSpPr>
          <p:nvPr>
            <p:ph type="title"/>
          </p:nvPr>
        </p:nvSpPr>
        <p:spPr>
          <a:xfrm>
            <a:off x="3352800" y="2590800"/>
            <a:ext cx="3124200" cy="1139825"/>
          </a:xfrm>
        </p:spPr>
        <p:txBody>
          <a:bodyPr/>
          <a:lstStyle/>
          <a:p>
            <a:pPr eaLnBrk="1" hangingPunct="1"/>
            <a:r>
              <a:rPr lang="en-US" altLang="en-US" smtClean="0"/>
              <a:t>The Course</a:t>
            </a:r>
            <a:endParaRPr lang="sv-SE" alt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p>
            <a:fld id="{97748C4D-88C2-4127-9398-1E85E9EA3404}" type="slidenum">
              <a:rPr lang="sv-SE" altLang="en-US"/>
              <a:pPr/>
              <a:t>7</a:t>
            </a:fld>
            <a:endParaRPr lang="sv-SE" altLang="en-US"/>
          </a:p>
        </p:txBody>
      </p:sp>
      <p:sp>
        <p:nvSpPr>
          <p:cNvPr id="10243" name="Rectangle 2"/>
          <p:cNvSpPr>
            <a:spLocks noGrp="1" noChangeArrowheads="1"/>
          </p:cNvSpPr>
          <p:nvPr>
            <p:ph type="title"/>
          </p:nvPr>
        </p:nvSpPr>
        <p:spPr/>
        <p:txBody>
          <a:bodyPr/>
          <a:lstStyle/>
          <a:p>
            <a:pPr eaLnBrk="1" hangingPunct="1"/>
            <a:r>
              <a:rPr lang="en-US" altLang="en-US" smtClean="0"/>
              <a:t>Software Engineering Defined</a:t>
            </a:r>
            <a:endParaRPr lang="sv-SE" altLang="en-US" smtClean="0"/>
          </a:p>
        </p:txBody>
      </p:sp>
      <p:sp>
        <p:nvSpPr>
          <p:cNvPr id="7" name="Rectangle 3"/>
          <p:cNvSpPr txBox="1">
            <a:spLocks noChangeArrowheads="1"/>
          </p:cNvSpPr>
          <p:nvPr/>
        </p:nvSpPr>
        <p:spPr bwMode="auto">
          <a:xfrm>
            <a:off x="609600" y="1600200"/>
            <a:ext cx="7924800" cy="4419600"/>
          </a:xfrm>
          <a:prstGeom prst="rect">
            <a:avLst/>
          </a:prstGeom>
          <a:noFill/>
          <a:ln w="9525">
            <a:noFill/>
            <a:miter lim="800000"/>
            <a:headEnd/>
            <a:tailEnd/>
          </a:ln>
          <a:effectLst/>
        </p:spPr>
        <p:txBody>
          <a:bodyPr/>
          <a:lstStyle/>
          <a:p>
            <a:pPr marL="342900" indent="-342900" eaLnBrk="1" hangingPunct="1">
              <a:spcBef>
                <a:spcPct val="20000"/>
              </a:spcBef>
              <a:buClr>
                <a:schemeClr val="accent1"/>
              </a:buClr>
              <a:buSzPct val="65000"/>
              <a:buFont typeface="Wingdings" pitchFamily="2" charset="2"/>
              <a:buChar char="n"/>
              <a:defRPr/>
            </a:pPr>
            <a:r>
              <a:rPr lang="en-GB" sz="2800" kern="0" dirty="0">
                <a:latin typeface="+mn-lt"/>
                <a:cs typeface="+mn-cs"/>
              </a:rPr>
              <a:t>The textbook description of software is </a:t>
            </a:r>
          </a:p>
          <a:p>
            <a:pPr marL="800100" lvl="1" indent="-342900" eaLnBrk="1" hangingPunct="1">
              <a:spcBef>
                <a:spcPct val="20000"/>
              </a:spcBef>
              <a:buClr>
                <a:schemeClr val="accent1"/>
              </a:buClr>
              <a:buSzPct val="65000"/>
              <a:buFont typeface="Wingdings" pitchFamily="2" charset="2"/>
              <a:buChar char="n"/>
              <a:defRPr/>
            </a:pPr>
            <a:r>
              <a:rPr lang="en-GB" sz="2400" kern="0" dirty="0">
                <a:latin typeface="+mn-lt"/>
                <a:cs typeface="+mn-cs"/>
              </a:rPr>
              <a:t>Instructions that when executed provide </a:t>
            </a:r>
            <a:r>
              <a:rPr lang="en-GB" sz="2400" kern="0" dirty="0">
                <a:solidFill>
                  <a:srgbClr val="FF0000"/>
                </a:solidFill>
                <a:latin typeface="+mn-lt"/>
                <a:cs typeface="+mn-cs"/>
              </a:rPr>
              <a:t>desired </a:t>
            </a:r>
            <a:r>
              <a:rPr lang="en-GB" sz="2400" kern="0" dirty="0">
                <a:latin typeface="+mn-lt"/>
                <a:cs typeface="+mn-cs"/>
              </a:rPr>
              <a:t>function and performance</a:t>
            </a:r>
          </a:p>
          <a:p>
            <a:pPr marL="800100" lvl="1" indent="-342900" eaLnBrk="1" hangingPunct="1">
              <a:spcBef>
                <a:spcPct val="20000"/>
              </a:spcBef>
              <a:buClr>
                <a:schemeClr val="accent1"/>
              </a:buClr>
              <a:buSzPct val="65000"/>
              <a:buFont typeface="Wingdings" pitchFamily="2" charset="2"/>
              <a:buChar char="n"/>
              <a:defRPr/>
            </a:pPr>
            <a:r>
              <a:rPr lang="en-GB" sz="2400" kern="0" dirty="0">
                <a:latin typeface="+mn-lt"/>
                <a:cs typeface="+mn-cs"/>
              </a:rPr>
              <a:t>Data structures that enable the programs to adequately manipulate information</a:t>
            </a:r>
          </a:p>
          <a:p>
            <a:pPr marL="342900" indent="-342900" eaLnBrk="1" hangingPunct="1">
              <a:spcBef>
                <a:spcPct val="20000"/>
              </a:spcBef>
              <a:buClr>
                <a:schemeClr val="accent1"/>
              </a:buClr>
              <a:buSzPct val="65000"/>
              <a:buFont typeface="Wingdings" pitchFamily="2" charset="2"/>
              <a:buNone/>
              <a:defRPr/>
            </a:pPr>
            <a:endParaRPr lang="en-US" sz="2800" kern="0" dirty="0">
              <a:latin typeface="+mn-lt"/>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2F30ACB7-4495-4BA0-ADE4-CE1B476E6EC0}" type="slidenum">
              <a:rPr lang="sv-SE" altLang="en-US"/>
              <a:pPr/>
              <a:t>8</a:t>
            </a:fld>
            <a:endParaRPr lang="sv-SE" altLang="en-US"/>
          </a:p>
        </p:txBody>
      </p:sp>
      <p:sp>
        <p:nvSpPr>
          <p:cNvPr id="11267" name="Rectangle 2"/>
          <p:cNvSpPr>
            <a:spLocks noGrp="1" noChangeArrowheads="1"/>
          </p:cNvSpPr>
          <p:nvPr>
            <p:ph type="title"/>
          </p:nvPr>
        </p:nvSpPr>
        <p:spPr/>
        <p:txBody>
          <a:bodyPr/>
          <a:lstStyle/>
          <a:p>
            <a:pPr eaLnBrk="1" hangingPunct="1"/>
            <a:r>
              <a:rPr lang="en-US" altLang="en-US" sz="4000" smtClean="0"/>
              <a:t>S/W characteristics different from H/W</a:t>
            </a:r>
            <a:endParaRPr lang="sv-SE" altLang="en-US" sz="4000" smtClean="0"/>
          </a:p>
        </p:txBody>
      </p:sp>
      <p:sp>
        <p:nvSpPr>
          <p:cNvPr id="7" name="Rectangle 3"/>
          <p:cNvSpPr txBox="1">
            <a:spLocks noChangeArrowheads="1"/>
          </p:cNvSpPr>
          <p:nvPr/>
        </p:nvSpPr>
        <p:spPr bwMode="auto">
          <a:xfrm>
            <a:off x="609600" y="1600200"/>
            <a:ext cx="7924800" cy="4419600"/>
          </a:xfrm>
          <a:prstGeom prst="rect">
            <a:avLst/>
          </a:prstGeom>
          <a:noFill/>
          <a:ln w="9525">
            <a:noFill/>
            <a:miter lim="800000"/>
            <a:headEnd/>
            <a:tailEnd/>
          </a:ln>
          <a:effectLst/>
        </p:spPr>
        <p:txBody>
          <a:bodyPr/>
          <a:lstStyle/>
          <a:p>
            <a:pPr marL="342900" indent="-342900" eaLnBrk="1" hangingPunct="1">
              <a:spcBef>
                <a:spcPct val="20000"/>
              </a:spcBef>
              <a:buClr>
                <a:schemeClr val="accent1"/>
              </a:buClr>
              <a:buSzPct val="65000"/>
              <a:buFont typeface="Wingdings" pitchFamily="2" charset="2"/>
              <a:buChar char="n"/>
              <a:defRPr/>
            </a:pPr>
            <a:r>
              <a:rPr lang="en-GB" sz="2800" kern="0" dirty="0">
                <a:latin typeface="+mn-lt"/>
                <a:cs typeface="+mn-cs"/>
              </a:rPr>
              <a:t>But a formal definition won’t improve your understanding</a:t>
            </a:r>
          </a:p>
          <a:p>
            <a:pPr marL="800100" lvl="1" indent="-342900" eaLnBrk="1" hangingPunct="1">
              <a:spcBef>
                <a:spcPct val="20000"/>
              </a:spcBef>
              <a:buClr>
                <a:schemeClr val="accent1"/>
              </a:buClr>
              <a:buSzPct val="65000"/>
              <a:buFont typeface="Wingdings" pitchFamily="2" charset="2"/>
              <a:buChar char="n"/>
              <a:defRPr/>
            </a:pPr>
            <a:r>
              <a:rPr lang="en-GB" sz="2400" kern="0" dirty="0">
                <a:latin typeface="+mn-lt"/>
                <a:cs typeface="+mn-cs"/>
              </a:rPr>
              <a:t>Software is </a:t>
            </a:r>
            <a:r>
              <a:rPr lang="en-GB" sz="2400" i="1" kern="0" dirty="0">
                <a:latin typeface="+mn-lt"/>
                <a:cs typeface="+mn-cs"/>
              </a:rPr>
              <a:t>developed</a:t>
            </a:r>
            <a:r>
              <a:rPr lang="en-GB" sz="2400" kern="0" dirty="0">
                <a:latin typeface="+mn-lt"/>
                <a:cs typeface="+mn-cs"/>
              </a:rPr>
              <a:t> or </a:t>
            </a:r>
            <a:r>
              <a:rPr lang="en-GB" sz="2400" i="1" kern="0" dirty="0">
                <a:latin typeface="+mn-lt"/>
                <a:cs typeface="+mn-cs"/>
              </a:rPr>
              <a:t>engineered</a:t>
            </a:r>
            <a:r>
              <a:rPr lang="en-GB" sz="2400" kern="0" dirty="0">
                <a:latin typeface="+mn-lt"/>
                <a:cs typeface="+mn-cs"/>
              </a:rPr>
              <a:t> (not </a:t>
            </a:r>
            <a:r>
              <a:rPr lang="en-GB" sz="2400" i="1" kern="0" dirty="0">
                <a:latin typeface="+mn-lt"/>
                <a:cs typeface="+mn-cs"/>
              </a:rPr>
              <a:t>manufactured</a:t>
            </a:r>
            <a:r>
              <a:rPr lang="en-GB" sz="2400" kern="0" dirty="0">
                <a:latin typeface="+mn-lt"/>
                <a:cs typeface="+mn-cs"/>
              </a:rPr>
              <a:t>)</a:t>
            </a:r>
          </a:p>
          <a:p>
            <a:pPr marL="800100" lvl="1" indent="-342900" eaLnBrk="1" hangingPunct="1">
              <a:spcBef>
                <a:spcPct val="20000"/>
              </a:spcBef>
              <a:buClr>
                <a:schemeClr val="accent1"/>
              </a:buClr>
              <a:buSzPct val="65000"/>
              <a:buFont typeface="Wingdings" pitchFamily="2" charset="2"/>
              <a:buChar char="n"/>
              <a:defRPr/>
            </a:pPr>
            <a:r>
              <a:rPr lang="en-GB" sz="2400" kern="0" dirty="0">
                <a:latin typeface="+mn-lt"/>
                <a:cs typeface="+mn-cs"/>
              </a:rPr>
              <a:t>Software does not wear out…</a:t>
            </a:r>
          </a:p>
          <a:p>
            <a:pPr marL="800100" lvl="1" indent="-342900" eaLnBrk="1" hangingPunct="1">
              <a:spcBef>
                <a:spcPct val="20000"/>
              </a:spcBef>
              <a:buClr>
                <a:schemeClr val="accent1"/>
              </a:buClr>
              <a:buSzPct val="65000"/>
              <a:buFont typeface="Wingdings" pitchFamily="2" charset="2"/>
              <a:buChar char="n"/>
              <a:defRPr/>
            </a:pPr>
            <a:endParaRPr lang="en-GB" sz="2400" kern="0" dirty="0">
              <a:latin typeface="+mn-lt"/>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DAF97FD5-859D-48E6-818B-D450744ACB3A}" type="slidenum">
              <a:rPr lang="sv-SE" altLang="en-US"/>
              <a:pPr/>
              <a:t>9</a:t>
            </a:fld>
            <a:endParaRPr lang="sv-SE" altLang="en-US"/>
          </a:p>
        </p:txBody>
      </p:sp>
      <p:pic>
        <p:nvPicPr>
          <p:cNvPr id="12291" name="Picture 5"/>
          <p:cNvPicPr>
            <a:picLocks noChangeAspect="1" noChangeArrowheads="1"/>
          </p:cNvPicPr>
          <p:nvPr/>
        </p:nvPicPr>
        <p:blipFill>
          <a:blip r:embed="rId3"/>
          <a:srcRect/>
          <a:stretch>
            <a:fillRect/>
          </a:stretch>
        </p:blipFill>
        <p:spPr bwMode="auto">
          <a:xfrm>
            <a:off x="1143000" y="1155700"/>
            <a:ext cx="6172200" cy="4322763"/>
          </a:xfrm>
          <a:prstGeom prst="rect">
            <a:avLst/>
          </a:prstGeom>
          <a:noFill/>
          <a:ln w="9525">
            <a:noFill/>
            <a:miter lim="800000"/>
            <a:headEnd/>
            <a:tailEnd/>
          </a:ln>
        </p:spPr>
      </p:pic>
      <p:sp>
        <p:nvSpPr>
          <p:cNvPr id="12292" name="TextBox 7"/>
          <p:cNvSpPr txBox="1">
            <a:spLocks noChangeArrowheads="1"/>
          </p:cNvSpPr>
          <p:nvPr/>
        </p:nvSpPr>
        <p:spPr bwMode="auto">
          <a:xfrm>
            <a:off x="3230563" y="5297488"/>
            <a:ext cx="2941637" cy="646112"/>
          </a:xfrm>
          <a:prstGeom prst="rect">
            <a:avLst/>
          </a:prstGeom>
          <a:noFill/>
          <a:ln w="9525">
            <a:noFill/>
            <a:miter lim="800000"/>
            <a:headEnd/>
            <a:tailEnd/>
          </a:ln>
        </p:spPr>
        <p:txBody>
          <a:bodyPr wrap="none">
            <a:spAutoFit/>
          </a:bodyPr>
          <a:lstStyle/>
          <a:p>
            <a:pPr algn="ctr" eaLnBrk="1" hangingPunct="1"/>
            <a:r>
              <a:rPr lang="en-US" altLang="en-US"/>
              <a:t>Failure curve for hardware </a:t>
            </a:r>
          </a:p>
          <a:p>
            <a:pPr algn="ctr" eaLnBrk="1" hangingPunct="1"/>
            <a:r>
              <a:rPr lang="en-US" altLang="en-US"/>
              <a:t>(bathtub curve)</a:t>
            </a:r>
          </a:p>
        </p:txBody>
      </p:sp>
      <p:sp>
        <p:nvSpPr>
          <p:cNvPr id="11" name="Rectangle 2"/>
          <p:cNvSpPr txBox="1">
            <a:spLocks noChangeArrowheads="1"/>
          </p:cNvSpPr>
          <p:nvPr/>
        </p:nvSpPr>
        <p:spPr bwMode="auto">
          <a:xfrm>
            <a:off x="457200" y="228600"/>
            <a:ext cx="8229600" cy="1139825"/>
          </a:xfrm>
          <a:prstGeom prst="rect">
            <a:avLst/>
          </a:prstGeom>
          <a:noFill/>
          <a:ln w="9525">
            <a:noFill/>
            <a:miter lim="800000"/>
            <a:headEnd/>
            <a:tailEnd/>
          </a:ln>
        </p:spPr>
        <p:txBody>
          <a:bodyPr/>
          <a:lstStyle/>
          <a:p>
            <a:pPr eaLnBrk="1" hangingPunct="1">
              <a:defRPr/>
            </a:pPr>
            <a:r>
              <a:rPr lang="en-US" sz="4000" kern="0" dirty="0">
                <a:solidFill>
                  <a:schemeClr val="tx2"/>
                </a:solidFill>
                <a:latin typeface="+mj-lt"/>
                <a:ea typeface="+mj-ea"/>
                <a:cs typeface="+mj-cs"/>
              </a:rPr>
              <a:t>S/W characteristics different from H/W</a:t>
            </a:r>
            <a:endParaRPr lang="sv-SE" sz="4000" kern="0"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7322</TotalTime>
  <Words>2255</Words>
  <Application>Microsoft Office PowerPoint</Application>
  <PresentationFormat>On-screen Show (4:3)</PresentationFormat>
  <Paragraphs>426</Paragraphs>
  <Slides>58</Slides>
  <Notes>55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0" baseType="lpstr">
      <vt:lpstr>Edge</vt:lpstr>
      <vt:lpstr>Photo Editor Photo</vt:lpstr>
      <vt:lpstr>Software Engineering </vt:lpstr>
      <vt:lpstr>Course Objectives</vt:lpstr>
      <vt:lpstr>Course Material</vt:lpstr>
      <vt:lpstr>Course Outline</vt:lpstr>
      <vt:lpstr>Course Evaluation</vt:lpstr>
      <vt:lpstr>The Course</vt:lpstr>
      <vt:lpstr>Software Engineering Defined</vt:lpstr>
      <vt:lpstr>S/W characteristics different from H/W</vt:lpstr>
      <vt:lpstr>Slide 9</vt:lpstr>
      <vt:lpstr>Slide 10</vt:lpstr>
      <vt:lpstr>Slide 11</vt:lpstr>
      <vt:lpstr>Software Engineering Defined</vt:lpstr>
      <vt:lpstr>Software Application Domains</vt:lpstr>
      <vt:lpstr>Legacy Software</vt:lpstr>
      <vt:lpstr>Software Engineering: A Layered Approach</vt:lpstr>
      <vt:lpstr>Software Process: A layered approach</vt:lpstr>
      <vt:lpstr>Software Process: A layered approach</vt:lpstr>
      <vt:lpstr>Early Software Engineering Practice</vt:lpstr>
      <vt:lpstr>Early Software Engineering Practice</vt:lpstr>
      <vt:lpstr>Early Software Engineering Practice</vt:lpstr>
      <vt:lpstr>Early Software Engineering Practice</vt:lpstr>
      <vt:lpstr>Early Software Engineering Practice</vt:lpstr>
      <vt:lpstr>Early Software Engineering Practice</vt:lpstr>
      <vt:lpstr>Questions?</vt:lpstr>
      <vt:lpstr>Software Myths</vt:lpstr>
      <vt:lpstr>Software Myths</vt:lpstr>
      <vt:lpstr>Software Myths</vt:lpstr>
      <vt:lpstr>Reference </vt:lpstr>
      <vt:lpstr>Software Process</vt:lpstr>
      <vt:lpstr>Software Process</vt:lpstr>
      <vt:lpstr>Slide 31</vt:lpstr>
      <vt:lpstr>Software Process</vt:lpstr>
      <vt:lpstr>Software Process</vt:lpstr>
      <vt:lpstr>Software Process</vt:lpstr>
      <vt:lpstr>Software Process</vt:lpstr>
      <vt:lpstr>umbrella activities</vt:lpstr>
      <vt:lpstr>Software Process</vt:lpstr>
      <vt:lpstr>Slide 38</vt:lpstr>
      <vt:lpstr>Slide 39</vt:lpstr>
      <vt:lpstr>Slide 40</vt:lpstr>
      <vt:lpstr>CMM Summary</vt:lpstr>
      <vt:lpstr>Software Process Models</vt:lpstr>
      <vt:lpstr>Slide 43</vt:lpstr>
      <vt:lpstr>Slide 44</vt:lpstr>
      <vt:lpstr>Linear Sequential model</vt:lpstr>
      <vt:lpstr>Linear Sequential model</vt:lpstr>
      <vt:lpstr>Linear Sequential model</vt:lpstr>
      <vt:lpstr> Prototyping</vt:lpstr>
      <vt:lpstr>Slide 49</vt:lpstr>
      <vt:lpstr>Slide 50</vt:lpstr>
      <vt:lpstr>Prototyping – When useful</vt:lpstr>
      <vt:lpstr>Prototyping - Limitations</vt:lpstr>
      <vt:lpstr>Slide 53</vt:lpstr>
      <vt:lpstr>The RAD model</vt:lpstr>
      <vt:lpstr>The RAD model</vt:lpstr>
      <vt:lpstr>Problems with RAD</vt:lpstr>
      <vt:lpstr>Slide 57</vt:lpstr>
      <vt:lpstr>Questions?</vt:lpstr>
    </vt:vector>
  </TitlesOfParts>
  <Company>usman enterprises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Architectural Modal_Ch.4</dc:title>
  <dc:subject>DDBS</dc:subject>
  <dc:creator>Asim Rasul</dc:creator>
  <cp:lastModifiedBy>dell</cp:lastModifiedBy>
  <cp:revision>1924</cp:revision>
  <dcterms:created xsi:type="dcterms:W3CDTF">2003-10-27T07:13:42Z</dcterms:created>
  <dcterms:modified xsi:type="dcterms:W3CDTF">2015-10-22T06:23:43Z</dcterms:modified>
</cp:coreProperties>
</file>