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5" r:id="rId1"/>
  </p:sldMasterIdLst>
  <p:notesMasterIdLst>
    <p:notesMasterId r:id="rId25"/>
  </p:notesMasterIdLst>
  <p:sldIdLst>
    <p:sldId id="468" r:id="rId2"/>
    <p:sldId id="445" r:id="rId3"/>
    <p:sldId id="447" r:id="rId4"/>
    <p:sldId id="448" r:id="rId5"/>
    <p:sldId id="463" r:id="rId6"/>
    <p:sldId id="465" r:id="rId7"/>
    <p:sldId id="464" r:id="rId8"/>
    <p:sldId id="466" r:id="rId9"/>
    <p:sldId id="473" r:id="rId10"/>
    <p:sldId id="474" r:id="rId11"/>
    <p:sldId id="475" r:id="rId12"/>
    <p:sldId id="476" r:id="rId13"/>
    <p:sldId id="477" r:id="rId14"/>
    <p:sldId id="478" r:id="rId15"/>
    <p:sldId id="480" r:id="rId16"/>
    <p:sldId id="479" r:id="rId17"/>
    <p:sldId id="469" r:id="rId18"/>
    <p:sldId id="470" r:id="rId19"/>
    <p:sldId id="471" r:id="rId20"/>
    <p:sldId id="472" r:id="rId21"/>
    <p:sldId id="481" r:id="rId22"/>
    <p:sldId id="482" r:id="rId23"/>
    <p:sldId id="309"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3366CC"/>
    <a:srgbClr val="CC9900"/>
    <a:srgbClr val="996633"/>
    <a:srgbClr val="0000FF"/>
    <a:srgbClr val="66CCFF"/>
    <a:srgbClr val="CC3300"/>
    <a:srgbClr val="00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34" autoAdjust="0"/>
    <p:restoredTop sz="94646" autoAdjust="0"/>
  </p:normalViewPr>
  <p:slideViewPr>
    <p:cSldViewPr>
      <p:cViewPr varScale="1">
        <p:scale>
          <a:sx n="78" d="100"/>
          <a:sy n="78" d="100"/>
        </p:scale>
        <p:origin x="-92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charset="0"/>
              </a:defRPr>
            </a:lvl1pPr>
          </a:lstStyle>
          <a:p>
            <a:pPr>
              <a:defRPr/>
            </a:pPr>
            <a:endParaRPr lang="en-US"/>
          </a:p>
        </p:txBody>
      </p:sp>
      <p:sp>
        <p:nvSpPr>
          <p:cNvPr id="348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pPr>
              <a:defRPr/>
            </a:pPr>
            <a:endParaRPr lang="en-US"/>
          </a:p>
        </p:txBody>
      </p:sp>
      <p:sp>
        <p:nvSpPr>
          <p:cNvPr id="440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defRPr>
            </a:lvl1pPr>
          </a:lstStyle>
          <a:p>
            <a:pPr>
              <a:defRPr/>
            </a:pPr>
            <a:endParaRPr lang="en-US"/>
          </a:p>
        </p:txBody>
      </p:sp>
      <p:sp>
        <p:nvSpPr>
          <p:cNvPr id="348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charset="0"/>
              </a:defRPr>
            </a:lvl1pPr>
          </a:lstStyle>
          <a:p>
            <a:pPr>
              <a:defRPr/>
            </a:pPr>
            <a:fld id="{1061822F-E8EE-4640-A3D8-538609D7936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smtClean="0"/>
          </a:p>
        </p:txBody>
      </p:sp>
      <p:sp>
        <p:nvSpPr>
          <p:cNvPr id="63492" name="Slide Number Placeholder 3"/>
          <p:cNvSpPr>
            <a:spLocks noGrp="1"/>
          </p:cNvSpPr>
          <p:nvPr>
            <p:ph type="sldNum" sz="quarter" idx="5"/>
          </p:nvPr>
        </p:nvSpPr>
        <p:spPr>
          <a:noFill/>
        </p:spPr>
        <p:txBody>
          <a:bodyPr/>
          <a:lstStyle/>
          <a:p>
            <a:fld id="{FF8D50B6-23D2-4611-BD30-CF2ADCEC1EAC}"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sv-SE" smtClean="0"/>
          </a:p>
        </p:txBody>
      </p:sp>
      <p:sp>
        <p:nvSpPr>
          <p:cNvPr id="56324" name="Slide Number Placeholder 3"/>
          <p:cNvSpPr>
            <a:spLocks noGrp="1"/>
          </p:cNvSpPr>
          <p:nvPr>
            <p:ph type="sldNum" sz="quarter" idx="5"/>
          </p:nvPr>
        </p:nvSpPr>
        <p:spPr>
          <a:noFill/>
        </p:spPr>
        <p:txBody>
          <a:bodyPr/>
          <a:lstStyle/>
          <a:p>
            <a:fld id="{2BD6A6C0-2831-4A5B-8801-4B1732B29DC5}" type="slidenum">
              <a:rPr lang="en-US" smtClean="0"/>
              <a:pPr/>
              <a:t>12</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sv-SE" smtClean="0"/>
          </a:p>
        </p:txBody>
      </p:sp>
      <p:sp>
        <p:nvSpPr>
          <p:cNvPr id="57348" name="Slide Number Placeholder 3"/>
          <p:cNvSpPr>
            <a:spLocks noGrp="1"/>
          </p:cNvSpPr>
          <p:nvPr>
            <p:ph type="sldNum" sz="quarter" idx="5"/>
          </p:nvPr>
        </p:nvSpPr>
        <p:spPr>
          <a:noFill/>
        </p:spPr>
        <p:txBody>
          <a:bodyPr/>
          <a:lstStyle/>
          <a:p>
            <a:fld id="{BDDAA0CF-E992-4930-933F-7EFB5677A81E}" type="slidenum">
              <a:rPr lang="en-US" smtClean="0"/>
              <a:pPr/>
              <a:t>13</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sv-SE" smtClean="0"/>
          </a:p>
        </p:txBody>
      </p:sp>
      <p:sp>
        <p:nvSpPr>
          <p:cNvPr id="58372" name="Slide Number Placeholder 3"/>
          <p:cNvSpPr>
            <a:spLocks noGrp="1"/>
          </p:cNvSpPr>
          <p:nvPr>
            <p:ph type="sldNum" sz="quarter" idx="5"/>
          </p:nvPr>
        </p:nvSpPr>
        <p:spPr>
          <a:noFill/>
        </p:spPr>
        <p:txBody>
          <a:bodyPr/>
          <a:lstStyle/>
          <a:p>
            <a:fld id="{EC698A33-B1A8-4D3A-B190-C6503C381A5C}" type="slidenum">
              <a:rPr lang="en-US" smtClean="0"/>
              <a:pPr/>
              <a:t>14</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sv-SE" smtClean="0"/>
          </a:p>
        </p:txBody>
      </p:sp>
      <p:sp>
        <p:nvSpPr>
          <p:cNvPr id="58372" name="Slide Number Placeholder 3"/>
          <p:cNvSpPr>
            <a:spLocks noGrp="1"/>
          </p:cNvSpPr>
          <p:nvPr>
            <p:ph type="sldNum" sz="quarter" idx="5"/>
          </p:nvPr>
        </p:nvSpPr>
        <p:spPr>
          <a:noFill/>
        </p:spPr>
        <p:txBody>
          <a:bodyPr/>
          <a:lstStyle/>
          <a:p>
            <a:fld id="{EC698A33-B1A8-4D3A-B190-C6503C381A5C}" type="slidenum">
              <a:rPr lang="en-US" smtClean="0"/>
              <a:pPr/>
              <a:t>15</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sv-SE" smtClean="0"/>
          </a:p>
        </p:txBody>
      </p:sp>
      <p:sp>
        <p:nvSpPr>
          <p:cNvPr id="59396" name="Slide Number Placeholder 3"/>
          <p:cNvSpPr>
            <a:spLocks noGrp="1"/>
          </p:cNvSpPr>
          <p:nvPr>
            <p:ph type="sldNum" sz="quarter" idx="5"/>
          </p:nvPr>
        </p:nvSpPr>
        <p:spPr>
          <a:noFill/>
        </p:spPr>
        <p:txBody>
          <a:bodyPr/>
          <a:lstStyle/>
          <a:p>
            <a:fld id="{46E921B7-DEF9-446E-BD94-2DE79FBC209A}" type="slidenum">
              <a:rPr lang="en-US" smtClean="0"/>
              <a:pPr/>
              <a:t>16</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sv-SE" smtClean="0"/>
          </a:p>
        </p:txBody>
      </p:sp>
      <p:sp>
        <p:nvSpPr>
          <p:cNvPr id="49156" name="Slide Number Placeholder 3"/>
          <p:cNvSpPr>
            <a:spLocks noGrp="1"/>
          </p:cNvSpPr>
          <p:nvPr>
            <p:ph type="sldNum" sz="quarter" idx="5"/>
          </p:nvPr>
        </p:nvSpPr>
        <p:spPr>
          <a:noFill/>
        </p:spPr>
        <p:txBody>
          <a:bodyPr/>
          <a:lstStyle/>
          <a:p>
            <a:fld id="{783A9E73-741E-4026-862C-752349F66A26}" type="slidenum">
              <a:rPr lang="en-US" smtClean="0"/>
              <a:pPr/>
              <a:t>17</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sv-SE" smtClean="0"/>
          </a:p>
        </p:txBody>
      </p:sp>
      <p:sp>
        <p:nvSpPr>
          <p:cNvPr id="50180" name="Slide Number Placeholder 3"/>
          <p:cNvSpPr>
            <a:spLocks noGrp="1"/>
          </p:cNvSpPr>
          <p:nvPr>
            <p:ph type="sldNum" sz="quarter" idx="5"/>
          </p:nvPr>
        </p:nvSpPr>
        <p:spPr>
          <a:noFill/>
        </p:spPr>
        <p:txBody>
          <a:bodyPr/>
          <a:lstStyle/>
          <a:p>
            <a:fld id="{BDD7DCF4-BC7A-4746-B8A5-447FE48E63F6}" type="slidenum">
              <a:rPr lang="en-US" smtClean="0"/>
              <a:pPr/>
              <a:t>18</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sv-SE" smtClean="0"/>
          </a:p>
        </p:txBody>
      </p:sp>
      <p:sp>
        <p:nvSpPr>
          <p:cNvPr id="51204" name="Slide Number Placeholder 3"/>
          <p:cNvSpPr>
            <a:spLocks noGrp="1"/>
          </p:cNvSpPr>
          <p:nvPr>
            <p:ph type="sldNum" sz="quarter" idx="5"/>
          </p:nvPr>
        </p:nvSpPr>
        <p:spPr>
          <a:noFill/>
        </p:spPr>
        <p:txBody>
          <a:bodyPr/>
          <a:lstStyle/>
          <a:p>
            <a:fld id="{46AEF05F-4600-41DE-A777-6A654DB75F5C}" type="slidenum">
              <a:rPr lang="en-US" smtClean="0"/>
              <a:pPr/>
              <a:t>19</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sv-SE" smtClean="0"/>
          </a:p>
        </p:txBody>
      </p:sp>
      <p:sp>
        <p:nvSpPr>
          <p:cNvPr id="52228" name="Slide Number Placeholder 3"/>
          <p:cNvSpPr>
            <a:spLocks noGrp="1"/>
          </p:cNvSpPr>
          <p:nvPr>
            <p:ph type="sldNum" sz="quarter" idx="5"/>
          </p:nvPr>
        </p:nvSpPr>
        <p:spPr>
          <a:noFill/>
        </p:spPr>
        <p:txBody>
          <a:bodyPr/>
          <a:lstStyle/>
          <a:p>
            <a:fld id="{0701187B-BD2D-455C-8C40-8D776F2E364B}" type="slidenum">
              <a:rPr lang="en-US" smtClean="0"/>
              <a:pPr/>
              <a:t>20</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sv-SE" smtClean="0"/>
          </a:p>
        </p:txBody>
      </p:sp>
      <p:sp>
        <p:nvSpPr>
          <p:cNvPr id="51204" name="Slide Number Placeholder 3"/>
          <p:cNvSpPr>
            <a:spLocks noGrp="1"/>
          </p:cNvSpPr>
          <p:nvPr>
            <p:ph type="sldNum" sz="quarter" idx="5"/>
          </p:nvPr>
        </p:nvSpPr>
        <p:spPr>
          <a:noFill/>
        </p:spPr>
        <p:txBody>
          <a:bodyPr/>
          <a:lstStyle/>
          <a:p>
            <a:fld id="{46AEF05F-4600-41DE-A777-6A654DB75F5C}" type="slidenum">
              <a:rPr lang="en-US" smtClean="0"/>
              <a:pPr/>
              <a:t>21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6754C359-2BB8-4137-B4A4-1E279FEDE287}" type="slidenum">
              <a:rPr lang="es-ES" smtClean="0"/>
              <a:pPr/>
              <a:t>2</a:t>
            </a:fld>
            <a:endParaRPr lang="es-E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r>
              <a:rPr lang="sv-SE" smtClean="0"/>
              <a:t>Welcome to this introduction to the e3-value ontology. My name is Paul Johannesson and I will give an overview of e3-value, its purpose and its basic concepts.</a:t>
            </a:r>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sv-SE" smtClean="0"/>
          </a:p>
        </p:txBody>
      </p:sp>
      <p:sp>
        <p:nvSpPr>
          <p:cNvPr id="51204" name="Slide Number Placeholder 3"/>
          <p:cNvSpPr>
            <a:spLocks noGrp="1"/>
          </p:cNvSpPr>
          <p:nvPr>
            <p:ph type="sldNum" sz="quarter" idx="5"/>
          </p:nvPr>
        </p:nvSpPr>
        <p:spPr>
          <a:noFill/>
        </p:spPr>
        <p:txBody>
          <a:bodyPr/>
          <a:lstStyle/>
          <a:p>
            <a:fld id="{46AEF05F-4600-41DE-A777-6A654DB75F5C}" type="slidenum">
              <a:rPr lang="en-US" smtClean="0"/>
              <a:pPr/>
              <a:t>22</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AF6D6FC9-2DB0-4AAF-8DD2-88DD79240324}" type="slidenum">
              <a:rPr lang="en-US" smtClean="0"/>
              <a:pPr/>
              <a:t>23</a:t>
            </a:fld>
            <a:endParaRPr lang="en-U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sv-SE"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67124DFB-5894-4EC7-A6DB-19567896816B}" type="slidenum">
              <a:rPr lang="es-ES" smtClean="0"/>
              <a:pPr/>
              <a:t>3</a:t>
            </a:fld>
            <a:endParaRPr lang="es-ES"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r>
              <a:rPr lang="sv-SE" smtClean="0"/>
              <a:t>More concretely, e3-value helps in formulating and answering a number of questions about actors, value and the exchange of value between actors. For example:</a:t>
            </a:r>
          </a:p>
          <a:p>
            <a:pPr lvl="1" eaLnBrk="1" hangingPunct="1"/>
            <a:r>
              <a:rPr lang="en-US" smtClean="0"/>
              <a:t>Which organizations, which actors, are needed to offer a specific product or service?</a:t>
            </a:r>
          </a:p>
          <a:p>
            <a:pPr lvl="1" eaLnBrk="1" hangingPunct="1"/>
            <a:r>
              <a:rPr lang="sv-SE" smtClean="0"/>
              <a:t>What do these actors offer each other that is of economic value?</a:t>
            </a:r>
          </a:p>
          <a:p>
            <a:pPr lvl="1" eaLnBrk="1" hangingPunct="1"/>
            <a:r>
              <a:rPr lang="sv-SE" smtClean="0"/>
              <a:t>What are the different actors doing? And with whom do they cooperate?</a:t>
            </a:r>
          </a:p>
          <a:p>
            <a:pPr lvl="1" eaLnBrk="1" hangingPunct="1"/>
            <a:endParaRPr lang="sv-SE" smtClean="0"/>
          </a:p>
          <a:p>
            <a:pPr lvl="1" eaLnBrk="1" hangingPunct="1"/>
            <a:r>
              <a:rPr lang="sv-SE" smtClean="0"/>
              <a:t>We can also answer what-if questions to evaluate and analyse the business idea, for example:</a:t>
            </a:r>
          </a:p>
          <a:p>
            <a:pPr lvl="1" eaLnBrk="1" hangingPunct="1"/>
            <a:r>
              <a:rPr lang="sv-SE" smtClean="0"/>
              <a:t>What happens if different actors value products differently?</a:t>
            </a:r>
          </a:p>
          <a:p>
            <a:pPr lvl="1" eaLnBrk="1" hangingPunct="1"/>
            <a:r>
              <a:rPr lang="sv-SE" smtClean="0"/>
              <a:t>What happens if we </a:t>
            </a:r>
            <a:r>
              <a:rPr lang="en-US" smtClean="0"/>
              <a:t>shift activities from one actor to another?</a:t>
            </a:r>
          </a:p>
          <a:p>
            <a:pPr lvl="1" eaLnBrk="1" hangingPunct="1"/>
            <a:r>
              <a:rPr lang="sv-SE" smtClean="0"/>
              <a:t>In order to answer questions like these, e3-value provides a small number of concepts for building models. These models can also be shown graphically, and we will start by looking at an example model.</a:t>
            </a:r>
            <a:endParaRPr lang="en-US" smtClean="0"/>
          </a:p>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3E394D14-3B12-4ACF-B343-DF9725DBC9ED}" type="slidenum">
              <a:rPr lang="es-ES" smtClean="0"/>
              <a:pPr/>
              <a:t>4</a:t>
            </a:fld>
            <a:endParaRPr lang="es-E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r>
              <a:rPr lang="sv-SE" smtClean="0"/>
              <a:t>This figure shows a simple e3-value model. It is about a catering company that sells meals to consumers and purchases dishes and beverages from suppliers. The model shows a number of actors and exchanges of resources between these actors. Most of the concepts in e3-value are represented in this model. There are actors, like the caterer and suppliers, shown by rectangles. There are groups of actors, called market segments, shown by stacked rectangles. There are value objects, like dishes and meals and money, which the actors offer and transfer to each other. The offering of value objects are shown by value ports, small triangles on the border of an actor, indicating whether the actor provides or requests a value object. A number of value ports are grouped together into value interfaces. And finally, there are exchanges of value objects between the actors, shown by lines between value ports. We will now look in more detail at each of these concepts.</a:t>
            </a: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smtClean="0"/>
          </a:p>
        </p:txBody>
      </p:sp>
      <p:sp>
        <p:nvSpPr>
          <p:cNvPr id="77828" name="Slide Number Placeholder 3"/>
          <p:cNvSpPr>
            <a:spLocks noGrp="1"/>
          </p:cNvSpPr>
          <p:nvPr>
            <p:ph type="sldNum" sz="quarter" idx="5"/>
          </p:nvPr>
        </p:nvSpPr>
        <p:spPr>
          <a:noFill/>
        </p:spPr>
        <p:txBody>
          <a:bodyPr/>
          <a:lstStyle/>
          <a:p>
            <a:fld id="{F216D632-5377-4E8C-98FE-B32FB7A60F9B}" type="slidenum">
              <a:rPr lang="en-US" smtClean="0"/>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US" smtClean="0"/>
          </a:p>
        </p:txBody>
      </p:sp>
      <p:sp>
        <p:nvSpPr>
          <p:cNvPr id="78852" name="Slide Number Placeholder 3"/>
          <p:cNvSpPr>
            <a:spLocks noGrp="1"/>
          </p:cNvSpPr>
          <p:nvPr>
            <p:ph type="sldNum" sz="quarter" idx="5"/>
          </p:nvPr>
        </p:nvSpPr>
        <p:spPr>
          <a:noFill/>
        </p:spPr>
        <p:txBody>
          <a:bodyPr/>
          <a:lstStyle/>
          <a:p>
            <a:fld id="{80C5C203-3310-4C83-81D2-6D68E32FEAED}" type="slidenum">
              <a:rPr lang="en-US" smtClean="0"/>
              <a:pPr/>
              <a:t>7</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sv-SE" smtClean="0"/>
          </a:p>
        </p:txBody>
      </p:sp>
      <p:sp>
        <p:nvSpPr>
          <p:cNvPr id="53252" name="Slide Number Placeholder 3"/>
          <p:cNvSpPr>
            <a:spLocks noGrp="1"/>
          </p:cNvSpPr>
          <p:nvPr>
            <p:ph type="sldNum" sz="quarter" idx="5"/>
          </p:nvPr>
        </p:nvSpPr>
        <p:spPr>
          <a:noFill/>
        </p:spPr>
        <p:txBody>
          <a:bodyPr/>
          <a:lstStyle/>
          <a:p>
            <a:fld id="{07B95595-4E71-482C-B978-B609F0A36B51}" type="slidenum">
              <a:rPr lang="en-US" smtClean="0"/>
              <a:pPr/>
              <a:t>9</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sv-SE" smtClean="0"/>
          </a:p>
        </p:txBody>
      </p:sp>
      <p:sp>
        <p:nvSpPr>
          <p:cNvPr id="54276" name="Slide Number Placeholder 3"/>
          <p:cNvSpPr>
            <a:spLocks noGrp="1"/>
          </p:cNvSpPr>
          <p:nvPr>
            <p:ph type="sldNum" sz="quarter" idx="5"/>
          </p:nvPr>
        </p:nvSpPr>
        <p:spPr>
          <a:noFill/>
        </p:spPr>
        <p:txBody>
          <a:bodyPr/>
          <a:lstStyle/>
          <a:p>
            <a:fld id="{457F2493-C773-489A-9392-80894326FDB5}" type="slidenum">
              <a:rPr lang="en-US" smtClean="0"/>
              <a:pPr/>
              <a:t>10</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sv-SE" smtClean="0"/>
          </a:p>
        </p:txBody>
      </p:sp>
      <p:sp>
        <p:nvSpPr>
          <p:cNvPr id="55300" name="Slide Number Placeholder 3"/>
          <p:cNvSpPr>
            <a:spLocks noGrp="1"/>
          </p:cNvSpPr>
          <p:nvPr>
            <p:ph type="sldNum" sz="quarter" idx="5"/>
          </p:nvPr>
        </p:nvSpPr>
        <p:spPr>
          <a:noFill/>
        </p:spPr>
        <p:txBody>
          <a:bodyPr/>
          <a:lstStyle/>
          <a:p>
            <a:fld id="{D4A5CB8E-C486-4EE8-BE14-4F80A22C0FDC}" type="slidenum">
              <a:rPr lang="en-US" smtClean="0"/>
              <a:pPr/>
              <a:t>11</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a:p>
        </p:txBody>
      </p:sp>
      <p:sp>
        <p:nvSpPr>
          <p:cNvPr id="230402" name="Rectangle 2"/>
          <p:cNvSpPr>
            <a:spLocks noGrp="1" noChangeArrowheads="1"/>
          </p:cNvSpPr>
          <p:nvPr>
            <p:ph type="ctrTitle"/>
          </p:nvPr>
        </p:nvSpPr>
        <p:spPr>
          <a:xfrm>
            <a:off x="914400" y="1524000"/>
            <a:ext cx="7623175" cy="1752600"/>
          </a:xfrm>
        </p:spPr>
        <p:txBody>
          <a:bodyPr/>
          <a:lstStyle>
            <a:lvl1pPr>
              <a:defRPr sz="5000"/>
            </a:lvl1pPr>
          </a:lstStyle>
          <a:p>
            <a:r>
              <a:rPr lang="sv-SE" altLang="en-US"/>
              <a:t>Click to edit Master title style</a:t>
            </a:r>
          </a:p>
        </p:txBody>
      </p:sp>
      <p:sp>
        <p:nvSpPr>
          <p:cNvPr id="230403"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sv-SE"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r>
              <a:rPr lang="en-US"/>
              <a:t>Sept 03, 2012.</a:t>
            </a:r>
            <a:endParaRPr lang="sv-SE" alt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sv-SE" altLang="en-US"/>
          </a:p>
        </p:txBody>
      </p:sp>
      <p:sp>
        <p:nvSpPr>
          <p:cNvPr id="8" name="Rectangle 6"/>
          <p:cNvSpPr>
            <a:spLocks noGrp="1" noChangeArrowheads="1"/>
          </p:cNvSpPr>
          <p:nvPr>
            <p:ph type="sldNum" sz="quarter" idx="12"/>
          </p:nvPr>
        </p:nvSpPr>
        <p:spPr/>
        <p:txBody>
          <a:bodyPr/>
          <a:lstStyle>
            <a:lvl1pPr>
              <a:defRPr/>
            </a:lvl1pPr>
          </a:lstStyle>
          <a:p>
            <a:pPr>
              <a:defRPr/>
            </a:pPr>
            <a:fld id="{24902452-B101-4AAD-8C1D-A3EECC08D7C6}" type="slidenum">
              <a:rPr lang="sv-SE" altLang="en-US"/>
              <a:pPr>
                <a:defRPr/>
              </a:pPr>
              <a:t>‹#›</a:t>
            </a:fld>
            <a:endParaRPr lang="sv-SE"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Sept 03, 2012.</a:t>
            </a:r>
            <a:endParaRPr lang="sv-SE"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sv-SE" altLang="en-US"/>
          </a:p>
        </p:txBody>
      </p:sp>
      <p:sp>
        <p:nvSpPr>
          <p:cNvPr id="6" name="Rectangle 6"/>
          <p:cNvSpPr>
            <a:spLocks noGrp="1" noChangeArrowheads="1"/>
          </p:cNvSpPr>
          <p:nvPr>
            <p:ph type="sldNum" sz="quarter" idx="12"/>
          </p:nvPr>
        </p:nvSpPr>
        <p:spPr>
          <a:ln/>
        </p:spPr>
        <p:txBody>
          <a:bodyPr/>
          <a:lstStyle>
            <a:lvl1pPr>
              <a:defRPr/>
            </a:lvl1pPr>
          </a:lstStyle>
          <a:p>
            <a:pPr>
              <a:defRPr/>
            </a:pPr>
            <a:fld id="{BC1A265C-6E91-4090-AF81-5563D4D356BC}" type="slidenum">
              <a:rPr lang="sv-SE" altLang="en-US"/>
              <a:pPr>
                <a:defRPr/>
              </a:pPr>
              <a:t>‹#›</a:t>
            </a:fld>
            <a:endParaRPr lang="sv-SE"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Sept 03, 2012.</a:t>
            </a:r>
            <a:endParaRPr lang="sv-SE"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sv-SE" altLang="en-US"/>
          </a:p>
        </p:txBody>
      </p:sp>
      <p:sp>
        <p:nvSpPr>
          <p:cNvPr id="6" name="Rectangle 6"/>
          <p:cNvSpPr>
            <a:spLocks noGrp="1" noChangeArrowheads="1"/>
          </p:cNvSpPr>
          <p:nvPr>
            <p:ph type="sldNum" sz="quarter" idx="12"/>
          </p:nvPr>
        </p:nvSpPr>
        <p:spPr>
          <a:ln/>
        </p:spPr>
        <p:txBody>
          <a:bodyPr/>
          <a:lstStyle>
            <a:lvl1pPr>
              <a:defRPr/>
            </a:lvl1pPr>
          </a:lstStyle>
          <a:p>
            <a:pPr>
              <a:defRPr/>
            </a:pPr>
            <a:fld id="{DCE091B2-13EC-4E03-BB41-7671C14F8326}" type="slidenum">
              <a:rPr lang="sv-SE" altLang="en-US"/>
              <a:pPr>
                <a:defRPr/>
              </a:pPr>
              <a:t>‹#›</a:t>
            </a:fld>
            <a:endParaRPr lang="sv-SE"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r>
              <a:rPr lang="en-US"/>
              <a:t>Sept 03, 2012.</a:t>
            </a:r>
            <a:endParaRPr lang="sv-SE"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sv-SE" altLang="en-US"/>
          </a:p>
        </p:txBody>
      </p:sp>
      <p:sp>
        <p:nvSpPr>
          <p:cNvPr id="6" name="Rectangle 6"/>
          <p:cNvSpPr>
            <a:spLocks noGrp="1" noChangeArrowheads="1"/>
          </p:cNvSpPr>
          <p:nvPr>
            <p:ph type="sldNum" sz="quarter" idx="12"/>
          </p:nvPr>
        </p:nvSpPr>
        <p:spPr>
          <a:ln/>
        </p:spPr>
        <p:txBody>
          <a:bodyPr/>
          <a:lstStyle>
            <a:lvl1pPr>
              <a:defRPr/>
            </a:lvl1pPr>
          </a:lstStyle>
          <a:p>
            <a:pPr>
              <a:defRPr/>
            </a:pPr>
            <a:fld id="{886E1E19-CB37-4AA1-9E28-C07A82FD5B93}" type="slidenum">
              <a:rPr lang="sv-SE" altLang="en-US"/>
              <a:pPr>
                <a:defRPr/>
              </a:pPr>
              <a:t>‹#›</a:t>
            </a:fld>
            <a:endParaRPr lang="sv-SE"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Sept 03, 2012.</a:t>
            </a:r>
            <a:endParaRPr lang="sv-SE"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sv-SE" altLang="en-US"/>
          </a:p>
        </p:txBody>
      </p:sp>
      <p:sp>
        <p:nvSpPr>
          <p:cNvPr id="6" name="Rectangle 6"/>
          <p:cNvSpPr>
            <a:spLocks noGrp="1" noChangeArrowheads="1"/>
          </p:cNvSpPr>
          <p:nvPr>
            <p:ph type="sldNum" sz="quarter" idx="12"/>
          </p:nvPr>
        </p:nvSpPr>
        <p:spPr>
          <a:ln/>
        </p:spPr>
        <p:txBody>
          <a:bodyPr/>
          <a:lstStyle>
            <a:lvl1pPr>
              <a:defRPr/>
            </a:lvl1pPr>
          </a:lstStyle>
          <a:p>
            <a:pPr>
              <a:defRPr/>
            </a:pPr>
            <a:fld id="{F1D9A4C7-AECC-44D8-B2ED-18BBF53C13F9}" type="slidenum">
              <a:rPr lang="sv-SE" altLang="en-US"/>
              <a:pPr>
                <a:defRPr/>
              </a:pPr>
              <a:t>‹#›</a:t>
            </a:fld>
            <a:endParaRPr lang="sv-SE"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Sept 03, 2012.</a:t>
            </a:r>
            <a:endParaRPr lang="sv-SE"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sv-SE" altLang="en-US"/>
          </a:p>
        </p:txBody>
      </p:sp>
      <p:sp>
        <p:nvSpPr>
          <p:cNvPr id="6" name="Rectangle 6"/>
          <p:cNvSpPr>
            <a:spLocks noGrp="1" noChangeArrowheads="1"/>
          </p:cNvSpPr>
          <p:nvPr>
            <p:ph type="sldNum" sz="quarter" idx="12"/>
          </p:nvPr>
        </p:nvSpPr>
        <p:spPr>
          <a:ln/>
        </p:spPr>
        <p:txBody>
          <a:bodyPr/>
          <a:lstStyle>
            <a:lvl1pPr>
              <a:defRPr/>
            </a:lvl1pPr>
          </a:lstStyle>
          <a:p>
            <a:pPr>
              <a:defRPr/>
            </a:pPr>
            <a:fld id="{DC5C49C2-C3E0-4F2E-A708-995AABB2DBDD}" type="slidenum">
              <a:rPr lang="sv-SE" altLang="en-US"/>
              <a:pPr>
                <a:defRPr/>
              </a:pPr>
              <a:t>‹#›</a:t>
            </a:fld>
            <a:endParaRPr lang="sv-SE"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a:t>Sept 03, 2012.</a:t>
            </a:r>
            <a:endParaRPr lang="sv-SE"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sv-SE" altLang="en-US"/>
          </a:p>
        </p:txBody>
      </p:sp>
      <p:sp>
        <p:nvSpPr>
          <p:cNvPr id="7" name="Rectangle 6"/>
          <p:cNvSpPr>
            <a:spLocks noGrp="1" noChangeArrowheads="1"/>
          </p:cNvSpPr>
          <p:nvPr>
            <p:ph type="sldNum" sz="quarter" idx="12"/>
          </p:nvPr>
        </p:nvSpPr>
        <p:spPr>
          <a:ln/>
        </p:spPr>
        <p:txBody>
          <a:bodyPr/>
          <a:lstStyle>
            <a:lvl1pPr>
              <a:defRPr/>
            </a:lvl1pPr>
          </a:lstStyle>
          <a:p>
            <a:pPr>
              <a:defRPr/>
            </a:pPr>
            <a:fld id="{6B27B805-0E26-4AF7-9AF1-0125D9E3683B}" type="slidenum">
              <a:rPr lang="sv-SE" altLang="en-US"/>
              <a:pPr>
                <a:defRPr/>
              </a:pPr>
              <a:t>‹#›</a:t>
            </a:fld>
            <a:endParaRPr lang="sv-SE"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n-US"/>
              <a:t>Sept 03, 2012.</a:t>
            </a:r>
            <a:endParaRPr lang="sv-SE"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sv-SE" altLang="en-US"/>
          </a:p>
        </p:txBody>
      </p:sp>
      <p:sp>
        <p:nvSpPr>
          <p:cNvPr id="9" name="Rectangle 6"/>
          <p:cNvSpPr>
            <a:spLocks noGrp="1" noChangeArrowheads="1"/>
          </p:cNvSpPr>
          <p:nvPr>
            <p:ph type="sldNum" sz="quarter" idx="12"/>
          </p:nvPr>
        </p:nvSpPr>
        <p:spPr>
          <a:ln/>
        </p:spPr>
        <p:txBody>
          <a:bodyPr/>
          <a:lstStyle>
            <a:lvl1pPr>
              <a:defRPr/>
            </a:lvl1pPr>
          </a:lstStyle>
          <a:p>
            <a:pPr>
              <a:defRPr/>
            </a:pPr>
            <a:fld id="{43D5847C-3F3D-4472-A17D-F2BC73194A9D}" type="slidenum">
              <a:rPr lang="sv-SE" altLang="en-US"/>
              <a:pPr>
                <a:defRPr/>
              </a:pPr>
              <a:t>‹#›</a:t>
            </a:fld>
            <a:endParaRPr lang="sv-SE"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a:t>Sept 03, 2012.</a:t>
            </a:r>
            <a:endParaRPr lang="sv-SE"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sv-SE" altLang="en-US"/>
          </a:p>
        </p:txBody>
      </p:sp>
      <p:sp>
        <p:nvSpPr>
          <p:cNvPr id="5" name="Rectangle 6"/>
          <p:cNvSpPr>
            <a:spLocks noGrp="1" noChangeArrowheads="1"/>
          </p:cNvSpPr>
          <p:nvPr>
            <p:ph type="sldNum" sz="quarter" idx="12"/>
          </p:nvPr>
        </p:nvSpPr>
        <p:spPr>
          <a:ln/>
        </p:spPr>
        <p:txBody>
          <a:bodyPr/>
          <a:lstStyle>
            <a:lvl1pPr>
              <a:defRPr/>
            </a:lvl1pPr>
          </a:lstStyle>
          <a:p>
            <a:pPr>
              <a:defRPr/>
            </a:pPr>
            <a:fld id="{7C1CB658-3268-4D4E-A283-5936B8D5F21B}" type="slidenum">
              <a:rPr lang="sv-SE" altLang="en-US"/>
              <a:pPr>
                <a:defRPr/>
              </a:pPr>
              <a:t>‹#›</a:t>
            </a:fld>
            <a:endParaRPr lang="sv-SE"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Sept 03, 2012.</a:t>
            </a:r>
            <a:endParaRPr lang="sv-SE"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sv-SE" altLang="en-US"/>
          </a:p>
        </p:txBody>
      </p:sp>
      <p:sp>
        <p:nvSpPr>
          <p:cNvPr id="4" name="Rectangle 6"/>
          <p:cNvSpPr>
            <a:spLocks noGrp="1" noChangeArrowheads="1"/>
          </p:cNvSpPr>
          <p:nvPr>
            <p:ph type="sldNum" sz="quarter" idx="12"/>
          </p:nvPr>
        </p:nvSpPr>
        <p:spPr>
          <a:ln/>
        </p:spPr>
        <p:txBody>
          <a:bodyPr/>
          <a:lstStyle>
            <a:lvl1pPr>
              <a:defRPr/>
            </a:lvl1pPr>
          </a:lstStyle>
          <a:p>
            <a:pPr>
              <a:defRPr/>
            </a:pPr>
            <a:fld id="{EA66E332-9561-414F-9348-C08BA7406D87}" type="slidenum">
              <a:rPr lang="sv-SE" altLang="en-US"/>
              <a:pPr>
                <a:defRPr/>
              </a:pPr>
              <a:t>‹#›</a:t>
            </a:fld>
            <a:endParaRPr lang="sv-SE"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Sept 03, 2012.</a:t>
            </a:r>
            <a:endParaRPr lang="sv-SE"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sv-SE" altLang="en-US"/>
          </a:p>
        </p:txBody>
      </p:sp>
      <p:sp>
        <p:nvSpPr>
          <p:cNvPr id="7" name="Rectangle 6"/>
          <p:cNvSpPr>
            <a:spLocks noGrp="1" noChangeArrowheads="1"/>
          </p:cNvSpPr>
          <p:nvPr>
            <p:ph type="sldNum" sz="quarter" idx="12"/>
          </p:nvPr>
        </p:nvSpPr>
        <p:spPr>
          <a:ln/>
        </p:spPr>
        <p:txBody>
          <a:bodyPr/>
          <a:lstStyle>
            <a:lvl1pPr>
              <a:defRPr/>
            </a:lvl1pPr>
          </a:lstStyle>
          <a:p>
            <a:pPr>
              <a:defRPr/>
            </a:pPr>
            <a:fld id="{F550E228-E7C7-4E61-ACF8-094C75265D85}" type="slidenum">
              <a:rPr lang="sv-SE" altLang="en-US"/>
              <a:pPr>
                <a:defRPr/>
              </a:pPr>
              <a:t>‹#›</a:t>
            </a:fld>
            <a:endParaRPr lang="sv-SE"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Sept 03, 2012.</a:t>
            </a:r>
            <a:endParaRPr lang="sv-SE"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sv-SE" altLang="en-US"/>
          </a:p>
        </p:txBody>
      </p:sp>
      <p:sp>
        <p:nvSpPr>
          <p:cNvPr id="7" name="Rectangle 6"/>
          <p:cNvSpPr>
            <a:spLocks noGrp="1" noChangeArrowheads="1"/>
          </p:cNvSpPr>
          <p:nvPr>
            <p:ph type="sldNum" sz="quarter" idx="12"/>
          </p:nvPr>
        </p:nvSpPr>
        <p:spPr>
          <a:ln/>
        </p:spPr>
        <p:txBody>
          <a:bodyPr/>
          <a:lstStyle>
            <a:lvl1pPr>
              <a:defRPr/>
            </a:lvl1pPr>
          </a:lstStyle>
          <a:p>
            <a:pPr>
              <a:defRPr/>
            </a:pPr>
            <a:fld id="{F2B68A26-DDA3-479F-AC9B-E5795CC53C15}" type="slidenum">
              <a:rPr lang="sv-SE" altLang="en-US"/>
              <a:pPr>
                <a:defRPr/>
              </a:pPr>
              <a:t>‹#›</a:t>
            </a:fld>
            <a:endParaRPr lang="sv-SE"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sv-SE" altLang="en-US" smtClean="0"/>
              <a:t>Click to edit Master title style</a:t>
            </a:r>
          </a:p>
        </p:txBody>
      </p:sp>
      <p:sp>
        <p:nvSpPr>
          <p:cNvPr id="2051"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sv-SE" altLang="en-US" smtClean="0"/>
              <a:t>Click to edit Master text styles</a:t>
            </a:r>
          </a:p>
          <a:p>
            <a:pPr lvl="1"/>
            <a:r>
              <a:rPr lang="sv-SE" altLang="en-US" smtClean="0"/>
              <a:t>Second level</a:t>
            </a:r>
          </a:p>
          <a:p>
            <a:pPr lvl="2"/>
            <a:r>
              <a:rPr lang="sv-SE" altLang="en-US" smtClean="0"/>
              <a:t>Third level</a:t>
            </a:r>
          </a:p>
          <a:p>
            <a:pPr lvl="3"/>
            <a:r>
              <a:rPr lang="sv-SE" altLang="en-US" smtClean="0"/>
              <a:t>Fourth level</a:t>
            </a:r>
          </a:p>
          <a:p>
            <a:pPr lvl="4"/>
            <a:r>
              <a:rPr lang="sv-SE" altLang="en-US" smtClean="0"/>
              <a:t>Fifth level</a:t>
            </a:r>
          </a:p>
        </p:txBody>
      </p:sp>
      <p:sp>
        <p:nvSpPr>
          <p:cNvPr id="229380"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pPr>
              <a:defRPr/>
            </a:pPr>
            <a:r>
              <a:rPr lang="en-US"/>
              <a:t>Sept 03, 2012.</a:t>
            </a:r>
            <a:endParaRPr lang="sv-SE" altLang="en-US"/>
          </a:p>
        </p:txBody>
      </p:sp>
      <p:sp>
        <p:nvSpPr>
          <p:cNvPr id="22938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pPr>
              <a:defRPr/>
            </a:pPr>
            <a:endParaRPr lang="sv-SE" altLang="en-US"/>
          </a:p>
        </p:txBody>
      </p:sp>
      <p:sp>
        <p:nvSpPr>
          <p:cNvPr id="229382"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pPr>
              <a:defRPr/>
            </a:pPr>
            <a:fld id="{5A3139B3-670A-40B5-B4FE-A6083AAD2462}" type="slidenum">
              <a:rPr lang="sv-SE" altLang="en-US"/>
              <a:pPr>
                <a:defRPr/>
              </a:pPr>
              <a:t>‹#›</a:t>
            </a:fld>
            <a:endParaRPr lang="sv-SE" altLang="en-US"/>
          </a:p>
        </p:txBody>
      </p:sp>
      <p:sp>
        <p:nvSpPr>
          <p:cNvPr id="229383"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p>
        </p:txBody>
      </p:sp>
      <p:sp>
        <p:nvSpPr>
          <p:cNvPr id="229384"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898"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 id="2147483897"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cs typeface="Arial" charset="0"/>
        </a:defRPr>
      </a:lvl2pPr>
      <a:lvl3pPr algn="l" rtl="0" eaLnBrk="0" fontAlgn="base" hangingPunct="0">
        <a:spcBef>
          <a:spcPct val="0"/>
        </a:spcBef>
        <a:spcAft>
          <a:spcPct val="0"/>
        </a:spcAft>
        <a:defRPr sz="4200">
          <a:solidFill>
            <a:schemeClr val="tx2"/>
          </a:solidFill>
          <a:latin typeface="Garamond" pitchFamily="18" charset="0"/>
          <a:cs typeface="Arial" charset="0"/>
        </a:defRPr>
      </a:lvl3pPr>
      <a:lvl4pPr algn="l" rtl="0" eaLnBrk="0" fontAlgn="base" hangingPunct="0">
        <a:spcBef>
          <a:spcPct val="0"/>
        </a:spcBef>
        <a:spcAft>
          <a:spcPct val="0"/>
        </a:spcAft>
        <a:defRPr sz="4200">
          <a:solidFill>
            <a:schemeClr val="tx2"/>
          </a:solidFill>
          <a:latin typeface="Garamond" pitchFamily="18" charset="0"/>
          <a:cs typeface="Arial" charset="0"/>
        </a:defRPr>
      </a:lvl4pPr>
      <a:lvl5pPr algn="l" rtl="0" eaLnBrk="0" fontAlgn="base" hangingPunct="0">
        <a:spcBef>
          <a:spcPct val="0"/>
        </a:spcBef>
        <a:spcAft>
          <a:spcPct val="0"/>
        </a:spcAft>
        <a:defRPr sz="4200">
          <a:solidFill>
            <a:schemeClr val="tx2"/>
          </a:solidFill>
          <a:latin typeface="Garamond" pitchFamily="18" charset="0"/>
          <a:cs typeface="Arial" charset="0"/>
        </a:defRPr>
      </a:lvl5pPr>
      <a:lvl6pPr marL="457200" algn="l" rtl="0" fontAlgn="base">
        <a:spcBef>
          <a:spcPct val="0"/>
        </a:spcBef>
        <a:spcAft>
          <a:spcPct val="0"/>
        </a:spcAft>
        <a:defRPr sz="4200">
          <a:solidFill>
            <a:schemeClr val="tx2"/>
          </a:solidFill>
          <a:latin typeface="Garamond" pitchFamily="18" charset="0"/>
          <a:cs typeface="Arial" charset="0"/>
        </a:defRPr>
      </a:lvl6pPr>
      <a:lvl7pPr marL="914400" algn="l" rtl="0" fontAlgn="base">
        <a:spcBef>
          <a:spcPct val="0"/>
        </a:spcBef>
        <a:spcAft>
          <a:spcPct val="0"/>
        </a:spcAft>
        <a:defRPr sz="4200">
          <a:solidFill>
            <a:schemeClr val="tx2"/>
          </a:solidFill>
          <a:latin typeface="Garamond" pitchFamily="18" charset="0"/>
          <a:cs typeface="Arial" charset="0"/>
        </a:defRPr>
      </a:lvl7pPr>
      <a:lvl8pPr marL="1371600" algn="l" rtl="0" fontAlgn="base">
        <a:spcBef>
          <a:spcPct val="0"/>
        </a:spcBef>
        <a:spcAft>
          <a:spcPct val="0"/>
        </a:spcAft>
        <a:defRPr sz="4200">
          <a:solidFill>
            <a:schemeClr val="tx2"/>
          </a:solidFill>
          <a:latin typeface="Garamond" pitchFamily="18" charset="0"/>
          <a:cs typeface="Arial" charset="0"/>
        </a:defRPr>
      </a:lvl8pPr>
      <a:lvl9pPr marL="1828800" algn="l" rtl="0" fontAlgn="base">
        <a:spcBef>
          <a:spcPct val="0"/>
        </a:spcBef>
        <a:spcAft>
          <a:spcPct val="0"/>
        </a:spcAft>
        <a:defRPr sz="4200">
          <a:solidFill>
            <a:schemeClr val="tx2"/>
          </a:solidFill>
          <a:latin typeface="Garamond" pitchFamily="18" charset="0"/>
          <a:cs typeface="Arial"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381000"/>
            <a:ext cx="7772400" cy="990600"/>
          </a:xfrm>
        </p:spPr>
        <p:txBody>
          <a:bodyPr/>
          <a:lstStyle/>
          <a:p>
            <a:r>
              <a:rPr lang="en-GB" smtClean="0"/>
              <a:t>The RAD model</a:t>
            </a:r>
          </a:p>
        </p:txBody>
      </p:sp>
      <p:grpSp>
        <p:nvGrpSpPr>
          <p:cNvPr id="24579" name="Group 4"/>
          <p:cNvGrpSpPr>
            <a:grpSpLocks/>
          </p:cNvGrpSpPr>
          <p:nvPr/>
        </p:nvGrpSpPr>
        <p:grpSpPr bwMode="auto">
          <a:xfrm>
            <a:off x="1371600" y="1143000"/>
            <a:ext cx="5930900" cy="4792663"/>
            <a:chOff x="3302" y="7710"/>
            <a:chExt cx="5420" cy="5894"/>
          </a:xfrm>
        </p:grpSpPr>
        <p:grpSp>
          <p:nvGrpSpPr>
            <p:cNvPr id="24582" name="Group 7"/>
            <p:cNvGrpSpPr>
              <a:grpSpLocks/>
            </p:cNvGrpSpPr>
            <p:nvPr/>
          </p:nvGrpSpPr>
          <p:grpSpPr bwMode="auto">
            <a:xfrm>
              <a:off x="3302" y="7720"/>
              <a:ext cx="1440" cy="5884"/>
              <a:chOff x="3302" y="7720"/>
              <a:chExt cx="1440" cy="5884"/>
            </a:xfrm>
          </p:grpSpPr>
          <p:sp>
            <p:nvSpPr>
              <p:cNvPr id="24605" name="Text Box 8"/>
              <p:cNvSpPr txBox="1">
                <a:spLocks noChangeArrowheads="1"/>
              </p:cNvSpPr>
              <p:nvPr/>
            </p:nvSpPr>
            <p:spPr bwMode="auto">
              <a:xfrm>
                <a:off x="3404" y="7720"/>
                <a:ext cx="1338" cy="432"/>
              </a:xfrm>
              <a:prstGeom prst="rect">
                <a:avLst/>
              </a:prstGeom>
              <a:solidFill>
                <a:srgbClr val="FFFFFF"/>
              </a:solidFill>
              <a:ln w="9525">
                <a:noFill/>
                <a:miter lim="800000"/>
                <a:headEnd/>
                <a:tailEnd/>
              </a:ln>
            </p:spPr>
            <p:txBody>
              <a:bodyPr/>
              <a:lstStyle/>
              <a:p>
                <a:pPr algn="ctr" eaLnBrk="0" hangingPunct="0"/>
                <a:r>
                  <a:rPr lang="en-GB" b="1">
                    <a:solidFill>
                      <a:schemeClr val="bg2"/>
                    </a:solidFill>
                  </a:rPr>
                  <a:t>Team 1</a:t>
                </a:r>
              </a:p>
            </p:txBody>
          </p:sp>
          <p:sp>
            <p:nvSpPr>
              <p:cNvPr id="24606" name="Text Box 9"/>
              <p:cNvSpPr txBox="1">
                <a:spLocks noChangeArrowheads="1"/>
              </p:cNvSpPr>
              <p:nvPr/>
            </p:nvSpPr>
            <p:spPr bwMode="auto">
              <a:xfrm>
                <a:off x="3302" y="12904"/>
                <a:ext cx="1440" cy="700"/>
              </a:xfrm>
              <a:prstGeom prst="rect">
                <a:avLst/>
              </a:prstGeom>
              <a:solidFill>
                <a:srgbClr val="FFFFFF"/>
              </a:solidFill>
              <a:ln w="9525">
                <a:solidFill>
                  <a:srgbClr val="000000"/>
                </a:solidFill>
                <a:miter lim="800000"/>
                <a:headEnd/>
                <a:tailEnd/>
              </a:ln>
            </p:spPr>
            <p:txBody>
              <a:bodyPr/>
              <a:lstStyle/>
              <a:p>
                <a:pPr algn="ctr" eaLnBrk="0" hangingPunct="0"/>
                <a:r>
                  <a:rPr lang="en-GB" b="1">
                    <a:solidFill>
                      <a:schemeClr val="bg2"/>
                    </a:solidFill>
                  </a:rPr>
                  <a:t>Testing &amp; Turnover</a:t>
                </a:r>
              </a:p>
            </p:txBody>
          </p:sp>
          <p:sp>
            <p:nvSpPr>
              <p:cNvPr id="24607" name="Text Box 10"/>
              <p:cNvSpPr txBox="1">
                <a:spLocks noChangeArrowheads="1"/>
              </p:cNvSpPr>
              <p:nvPr/>
            </p:nvSpPr>
            <p:spPr bwMode="auto">
              <a:xfrm>
                <a:off x="3302" y="11752"/>
                <a:ext cx="1417" cy="720"/>
              </a:xfrm>
              <a:prstGeom prst="rect">
                <a:avLst/>
              </a:prstGeom>
              <a:solidFill>
                <a:srgbClr val="FFFFFF"/>
              </a:solidFill>
              <a:ln w="9525">
                <a:solidFill>
                  <a:srgbClr val="000000"/>
                </a:solidFill>
                <a:miter lim="800000"/>
                <a:headEnd/>
                <a:tailEnd/>
              </a:ln>
            </p:spPr>
            <p:txBody>
              <a:bodyPr/>
              <a:lstStyle/>
              <a:p>
                <a:pPr algn="ctr" eaLnBrk="0" hangingPunct="0"/>
                <a:r>
                  <a:rPr lang="en-GB" b="1">
                    <a:solidFill>
                      <a:schemeClr val="bg2"/>
                    </a:solidFill>
                  </a:rPr>
                  <a:t>Application</a:t>
                </a:r>
              </a:p>
              <a:p>
                <a:pPr algn="ctr" eaLnBrk="0" hangingPunct="0"/>
                <a:r>
                  <a:rPr lang="en-GB" b="1">
                    <a:solidFill>
                      <a:schemeClr val="bg2"/>
                    </a:solidFill>
                  </a:rPr>
                  <a:t>Generation</a:t>
                </a:r>
              </a:p>
            </p:txBody>
          </p:sp>
          <p:sp>
            <p:nvSpPr>
              <p:cNvPr id="18465" name="Text Box 11"/>
              <p:cNvSpPr txBox="1">
                <a:spLocks noChangeArrowheads="1"/>
              </p:cNvSpPr>
              <p:nvPr/>
            </p:nvSpPr>
            <p:spPr bwMode="auto">
              <a:xfrm>
                <a:off x="3302" y="8296"/>
                <a:ext cx="1442" cy="720"/>
              </a:xfrm>
              <a:prstGeom prst="rect">
                <a:avLst/>
              </a:prstGeom>
              <a:solidFill>
                <a:srgbClr val="FFC000"/>
              </a:solidFill>
              <a:ln w="9525">
                <a:solidFill>
                  <a:schemeClr val="bg2">
                    <a:lumMod val="60000"/>
                    <a:lumOff val="40000"/>
                  </a:schemeClr>
                </a:solidFill>
                <a:miter lim="800000"/>
                <a:headEnd/>
                <a:tailEnd/>
              </a:ln>
            </p:spPr>
            <p:txBody>
              <a:bodyPr/>
              <a:lstStyle/>
              <a:p>
                <a:pPr algn="ctr" eaLnBrk="0" hangingPunct="0">
                  <a:defRPr/>
                </a:pPr>
                <a:r>
                  <a:rPr lang="en-IE" b="1" dirty="0">
                    <a:solidFill>
                      <a:schemeClr val="bg2"/>
                    </a:solidFill>
                  </a:rPr>
                  <a:t>Business modelling</a:t>
                </a:r>
              </a:p>
            </p:txBody>
          </p:sp>
          <p:sp>
            <p:nvSpPr>
              <p:cNvPr id="24609" name="Text Box 12"/>
              <p:cNvSpPr txBox="1">
                <a:spLocks noChangeArrowheads="1"/>
              </p:cNvSpPr>
              <p:nvPr/>
            </p:nvSpPr>
            <p:spPr bwMode="auto">
              <a:xfrm>
                <a:off x="3302" y="9448"/>
                <a:ext cx="1440" cy="720"/>
              </a:xfrm>
              <a:prstGeom prst="rect">
                <a:avLst/>
              </a:prstGeom>
              <a:solidFill>
                <a:srgbClr val="FFFFFF"/>
              </a:solidFill>
              <a:ln w="9525">
                <a:solidFill>
                  <a:srgbClr val="000000"/>
                </a:solidFill>
                <a:miter lim="800000"/>
                <a:headEnd/>
                <a:tailEnd/>
              </a:ln>
            </p:spPr>
            <p:txBody>
              <a:bodyPr/>
              <a:lstStyle/>
              <a:p>
                <a:pPr algn="ctr" eaLnBrk="0" hangingPunct="0"/>
                <a:r>
                  <a:rPr lang="en-GB" b="1">
                    <a:solidFill>
                      <a:schemeClr val="bg2"/>
                    </a:solidFill>
                  </a:rPr>
                  <a:t>Data modelling</a:t>
                </a:r>
              </a:p>
            </p:txBody>
          </p:sp>
          <p:sp>
            <p:nvSpPr>
              <p:cNvPr id="24610" name="Text Box 13"/>
              <p:cNvSpPr txBox="1">
                <a:spLocks noChangeArrowheads="1"/>
              </p:cNvSpPr>
              <p:nvPr/>
            </p:nvSpPr>
            <p:spPr bwMode="auto">
              <a:xfrm>
                <a:off x="3302" y="10600"/>
                <a:ext cx="1440" cy="720"/>
              </a:xfrm>
              <a:prstGeom prst="rect">
                <a:avLst/>
              </a:prstGeom>
              <a:solidFill>
                <a:srgbClr val="FFFFFF"/>
              </a:solidFill>
              <a:ln w="9525">
                <a:solidFill>
                  <a:srgbClr val="000000"/>
                </a:solidFill>
                <a:miter lim="800000"/>
                <a:headEnd/>
                <a:tailEnd/>
              </a:ln>
            </p:spPr>
            <p:txBody>
              <a:bodyPr/>
              <a:lstStyle/>
              <a:p>
                <a:pPr algn="ctr" eaLnBrk="0" hangingPunct="0"/>
                <a:r>
                  <a:rPr lang="en-GB" b="1">
                    <a:solidFill>
                      <a:schemeClr val="bg2"/>
                    </a:solidFill>
                  </a:rPr>
                  <a:t>Process modelling</a:t>
                </a:r>
              </a:p>
            </p:txBody>
          </p:sp>
          <p:sp>
            <p:nvSpPr>
              <p:cNvPr id="24611" name="Line 14"/>
              <p:cNvSpPr>
                <a:spLocks noChangeShapeType="1"/>
              </p:cNvSpPr>
              <p:nvPr/>
            </p:nvSpPr>
            <p:spPr bwMode="auto">
              <a:xfrm>
                <a:off x="3988" y="9016"/>
                <a:ext cx="0" cy="432"/>
              </a:xfrm>
              <a:prstGeom prst="line">
                <a:avLst/>
              </a:prstGeom>
              <a:noFill/>
              <a:ln w="15875">
                <a:solidFill>
                  <a:srgbClr val="000000"/>
                </a:solidFill>
                <a:round/>
                <a:headEnd/>
                <a:tailEnd type="triangle" w="med" len="med"/>
              </a:ln>
            </p:spPr>
            <p:txBody>
              <a:bodyPr/>
              <a:lstStyle/>
              <a:p>
                <a:endParaRPr lang="en-US"/>
              </a:p>
            </p:txBody>
          </p:sp>
          <p:sp>
            <p:nvSpPr>
              <p:cNvPr id="24612" name="Line 15"/>
              <p:cNvSpPr>
                <a:spLocks noChangeShapeType="1"/>
              </p:cNvSpPr>
              <p:nvPr/>
            </p:nvSpPr>
            <p:spPr bwMode="auto">
              <a:xfrm>
                <a:off x="4038" y="12482"/>
                <a:ext cx="0" cy="432"/>
              </a:xfrm>
              <a:prstGeom prst="line">
                <a:avLst/>
              </a:prstGeom>
              <a:noFill/>
              <a:ln w="15875">
                <a:solidFill>
                  <a:srgbClr val="000000"/>
                </a:solidFill>
                <a:round/>
                <a:headEnd/>
                <a:tailEnd type="triangle" w="med" len="med"/>
              </a:ln>
            </p:spPr>
            <p:txBody>
              <a:bodyPr/>
              <a:lstStyle/>
              <a:p>
                <a:endParaRPr lang="en-US"/>
              </a:p>
            </p:txBody>
          </p:sp>
          <p:sp>
            <p:nvSpPr>
              <p:cNvPr id="24613" name="Line 16"/>
              <p:cNvSpPr>
                <a:spLocks noChangeShapeType="1"/>
              </p:cNvSpPr>
              <p:nvPr/>
            </p:nvSpPr>
            <p:spPr bwMode="auto">
              <a:xfrm>
                <a:off x="3998" y="11340"/>
                <a:ext cx="0" cy="432"/>
              </a:xfrm>
              <a:prstGeom prst="line">
                <a:avLst/>
              </a:prstGeom>
              <a:noFill/>
              <a:ln w="15875">
                <a:solidFill>
                  <a:srgbClr val="000000"/>
                </a:solidFill>
                <a:round/>
                <a:headEnd/>
                <a:tailEnd type="triangle" w="med" len="med"/>
              </a:ln>
            </p:spPr>
            <p:txBody>
              <a:bodyPr/>
              <a:lstStyle/>
              <a:p>
                <a:endParaRPr lang="en-US"/>
              </a:p>
            </p:txBody>
          </p:sp>
          <p:sp>
            <p:nvSpPr>
              <p:cNvPr id="24614" name="Line 17"/>
              <p:cNvSpPr>
                <a:spLocks noChangeShapeType="1"/>
              </p:cNvSpPr>
              <p:nvPr/>
            </p:nvSpPr>
            <p:spPr bwMode="auto">
              <a:xfrm>
                <a:off x="3998" y="10168"/>
                <a:ext cx="0" cy="432"/>
              </a:xfrm>
              <a:prstGeom prst="line">
                <a:avLst/>
              </a:prstGeom>
              <a:noFill/>
              <a:ln w="15875">
                <a:solidFill>
                  <a:srgbClr val="000000"/>
                </a:solidFill>
                <a:round/>
                <a:headEnd/>
                <a:tailEnd type="triangle" w="med" len="med"/>
              </a:ln>
            </p:spPr>
            <p:txBody>
              <a:bodyPr/>
              <a:lstStyle/>
              <a:p>
                <a:endParaRPr lang="en-US"/>
              </a:p>
            </p:txBody>
          </p:sp>
        </p:grpSp>
        <p:grpSp>
          <p:nvGrpSpPr>
            <p:cNvPr id="24583" name="Group 18"/>
            <p:cNvGrpSpPr>
              <a:grpSpLocks/>
            </p:cNvGrpSpPr>
            <p:nvPr/>
          </p:nvGrpSpPr>
          <p:grpSpPr bwMode="auto">
            <a:xfrm>
              <a:off x="5272" y="7710"/>
              <a:ext cx="1440" cy="5884"/>
              <a:chOff x="3302" y="7720"/>
              <a:chExt cx="1440" cy="5884"/>
            </a:xfrm>
          </p:grpSpPr>
          <p:sp>
            <p:nvSpPr>
              <p:cNvPr id="24595" name="Text Box 19"/>
              <p:cNvSpPr txBox="1">
                <a:spLocks noChangeArrowheads="1"/>
              </p:cNvSpPr>
              <p:nvPr/>
            </p:nvSpPr>
            <p:spPr bwMode="auto">
              <a:xfrm>
                <a:off x="3404" y="7720"/>
                <a:ext cx="1338" cy="432"/>
              </a:xfrm>
              <a:prstGeom prst="rect">
                <a:avLst/>
              </a:prstGeom>
              <a:solidFill>
                <a:srgbClr val="FFFFFF"/>
              </a:solidFill>
              <a:ln w="9525">
                <a:noFill/>
                <a:miter lim="800000"/>
                <a:headEnd/>
                <a:tailEnd/>
              </a:ln>
            </p:spPr>
            <p:txBody>
              <a:bodyPr/>
              <a:lstStyle/>
              <a:p>
                <a:pPr algn="ctr" eaLnBrk="0" hangingPunct="0"/>
                <a:r>
                  <a:rPr lang="en-GB" b="1">
                    <a:solidFill>
                      <a:schemeClr val="bg2"/>
                    </a:solidFill>
                  </a:rPr>
                  <a:t>Team 2</a:t>
                </a:r>
              </a:p>
            </p:txBody>
          </p:sp>
          <p:sp>
            <p:nvSpPr>
              <p:cNvPr id="24596" name="Text Box 20"/>
              <p:cNvSpPr txBox="1">
                <a:spLocks noChangeArrowheads="1"/>
              </p:cNvSpPr>
              <p:nvPr/>
            </p:nvSpPr>
            <p:spPr bwMode="auto">
              <a:xfrm>
                <a:off x="3302" y="12904"/>
                <a:ext cx="1440" cy="700"/>
              </a:xfrm>
              <a:prstGeom prst="rect">
                <a:avLst/>
              </a:prstGeom>
              <a:solidFill>
                <a:srgbClr val="FFFFFF"/>
              </a:solidFill>
              <a:ln w="9525">
                <a:solidFill>
                  <a:srgbClr val="000000"/>
                </a:solidFill>
                <a:miter lim="800000"/>
                <a:headEnd/>
                <a:tailEnd/>
              </a:ln>
            </p:spPr>
            <p:txBody>
              <a:bodyPr/>
              <a:lstStyle/>
              <a:p>
                <a:pPr algn="ctr" eaLnBrk="0" hangingPunct="0"/>
                <a:r>
                  <a:rPr lang="en-GB" b="1">
                    <a:solidFill>
                      <a:schemeClr val="bg2"/>
                    </a:solidFill>
                  </a:rPr>
                  <a:t>Testing &amp; Turnover</a:t>
                </a:r>
              </a:p>
            </p:txBody>
          </p:sp>
          <p:sp>
            <p:nvSpPr>
              <p:cNvPr id="24597" name="Text Box 21"/>
              <p:cNvSpPr txBox="1">
                <a:spLocks noChangeArrowheads="1"/>
              </p:cNvSpPr>
              <p:nvPr/>
            </p:nvSpPr>
            <p:spPr bwMode="auto">
              <a:xfrm>
                <a:off x="3302" y="11752"/>
                <a:ext cx="1417" cy="720"/>
              </a:xfrm>
              <a:prstGeom prst="rect">
                <a:avLst/>
              </a:prstGeom>
              <a:solidFill>
                <a:srgbClr val="FFFFFF"/>
              </a:solidFill>
              <a:ln w="9525">
                <a:solidFill>
                  <a:srgbClr val="000000"/>
                </a:solidFill>
                <a:miter lim="800000"/>
                <a:headEnd/>
                <a:tailEnd/>
              </a:ln>
            </p:spPr>
            <p:txBody>
              <a:bodyPr/>
              <a:lstStyle/>
              <a:p>
                <a:pPr algn="ctr" eaLnBrk="0" hangingPunct="0"/>
                <a:r>
                  <a:rPr lang="en-GB" b="1">
                    <a:solidFill>
                      <a:schemeClr val="bg2"/>
                    </a:solidFill>
                  </a:rPr>
                  <a:t>Application</a:t>
                </a:r>
              </a:p>
              <a:p>
                <a:pPr algn="ctr" eaLnBrk="0" hangingPunct="0"/>
                <a:r>
                  <a:rPr lang="en-GB" b="1">
                    <a:solidFill>
                      <a:schemeClr val="bg2"/>
                    </a:solidFill>
                  </a:rPr>
                  <a:t>Generation</a:t>
                </a:r>
              </a:p>
            </p:txBody>
          </p:sp>
          <p:sp>
            <p:nvSpPr>
              <p:cNvPr id="18455" name="Text Box 22"/>
              <p:cNvSpPr txBox="1">
                <a:spLocks noChangeArrowheads="1"/>
              </p:cNvSpPr>
              <p:nvPr/>
            </p:nvSpPr>
            <p:spPr bwMode="auto">
              <a:xfrm>
                <a:off x="3302" y="8296"/>
                <a:ext cx="1442" cy="720"/>
              </a:xfrm>
              <a:prstGeom prst="rect">
                <a:avLst/>
              </a:prstGeom>
              <a:solidFill>
                <a:srgbClr val="FFC000"/>
              </a:solidFill>
              <a:ln w="9525">
                <a:solidFill>
                  <a:schemeClr val="bg2">
                    <a:lumMod val="60000"/>
                    <a:lumOff val="40000"/>
                  </a:schemeClr>
                </a:solidFill>
                <a:miter lim="800000"/>
                <a:headEnd/>
                <a:tailEnd/>
              </a:ln>
            </p:spPr>
            <p:txBody>
              <a:bodyPr/>
              <a:lstStyle/>
              <a:p>
                <a:pPr algn="ctr" eaLnBrk="0" hangingPunct="0">
                  <a:defRPr/>
                </a:pPr>
                <a:r>
                  <a:rPr lang="en-IE" b="1" dirty="0">
                    <a:solidFill>
                      <a:schemeClr val="bg2"/>
                    </a:solidFill>
                  </a:rPr>
                  <a:t>Business modelling</a:t>
                </a:r>
              </a:p>
            </p:txBody>
          </p:sp>
          <p:sp>
            <p:nvSpPr>
              <p:cNvPr id="24599" name="Text Box 23"/>
              <p:cNvSpPr txBox="1">
                <a:spLocks noChangeArrowheads="1"/>
              </p:cNvSpPr>
              <p:nvPr/>
            </p:nvSpPr>
            <p:spPr bwMode="auto">
              <a:xfrm>
                <a:off x="3302" y="9448"/>
                <a:ext cx="1440" cy="720"/>
              </a:xfrm>
              <a:prstGeom prst="rect">
                <a:avLst/>
              </a:prstGeom>
              <a:solidFill>
                <a:srgbClr val="FFFFFF"/>
              </a:solidFill>
              <a:ln w="9525">
                <a:solidFill>
                  <a:srgbClr val="000000"/>
                </a:solidFill>
                <a:miter lim="800000"/>
                <a:headEnd/>
                <a:tailEnd/>
              </a:ln>
            </p:spPr>
            <p:txBody>
              <a:bodyPr/>
              <a:lstStyle/>
              <a:p>
                <a:pPr algn="ctr" eaLnBrk="0" hangingPunct="0"/>
                <a:r>
                  <a:rPr lang="en-GB" b="1">
                    <a:solidFill>
                      <a:schemeClr val="bg2"/>
                    </a:solidFill>
                  </a:rPr>
                  <a:t>Data modelling</a:t>
                </a:r>
              </a:p>
            </p:txBody>
          </p:sp>
          <p:sp>
            <p:nvSpPr>
              <p:cNvPr id="24600" name="Text Box 24"/>
              <p:cNvSpPr txBox="1">
                <a:spLocks noChangeArrowheads="1"/>
              </p:cNvSpPr>
              <p:nvPr/>
            </p:nvSpPr>
            <p:spPr bwMode="auto">
              <a:xfrm>
                <a:off x="3302" y="10600"/>
                <a:ext cx="1440" cy="720"/>
              </a:xfrm>
              <a:prstGeom prst="rect">
                <a:avLst/>
              </a:prstGeom>
              <a:solidFill>
                <a:srgbClr val="FFFFFF"/>
              </a:solidFill>
              <a:ln w="9525">
                <a:solidFill>
                  <a:srgbClr val="000000"/>
                </a:solidFill>
                <a:miter lim="800000"/>
                <a:headEnd/>
                <a:tailEnd/>
              </a:ln>
            </p:spPr>
            <p:txBody>
              <a:bodyPr/>
              <a:lstStyle/>
              <a:p>
                <a:pPr algn="ctr" eaLnBrk="0" hangingPunct="0"/>
                <a:r>
                  <a:rPr lang="en-GB" b="1">
                    <a:solidFill>
                      <a:schemeClr val="bg2"/>
                    </a:solidFill>
                  </a:rPr>
                  <a:t>Process modelling</a:t>
                </a:r>
              </a:p>
            </p:txBody>
          </p:sp>
          <p:sp>
            <p:nvSpPr>
              <p:cNvPr id="24601" name="Line 25"/>
              <p:cNvSpPr>
                <a:spLocks noChangeShapeType="1"/>
              </p:cNvSpPr>
              <p:nvPr/>
            </p:nvSpPr>
            <p:spPr bwMode="auto">
              <a:xfrm>
                <a:off x="3988" y="9016"/>
                <a:ext cx="0" cy="432"/>
              </a:xfrm>
              <a:prstGeom prst="line">
                <a:avLst/>
              </a:prstGeom>
              <a:noFill/>
              <a:ln w="15875">
                <a:solidFill>
                  <a:srgbClr val="000000"/>
                </a:solidFill>
                <a:round/>
                <a:headEnd/>
                <a:tailEnd type="triangle" w="med" len="med"/>
              </a:ln>
            </p:spPr>
            <p:txBody>
              <a:bodyPr/>
              <a:lstStyle/>
              <a:p>
                <a:endParaRPr lang="en-US"/>
              </a:p>
            </p:txBody>
          </p:sp>
          <p:sp>
            <p:nvSpPr>
              <p:cNvPr id="24602" name="Line 26"/>
              <p:cNvSpPr>
                <a:spLocks noChangeShapeType="1"/>
              </p:cNvSpPr>
              <p:nvPr/>
            </p:nvSpPr>
            <p:spPr bwMode="auto">
              <a:xfrm>
                <a:off x="4038" y="12482"/>
                <a:ext cx="0" cy="432"/>
              </a:xfrm>
              <a:prstGeom prst="line">
                <a:avLst/>
              </a:prstGeom>
              <a:noFill/>
              <a:ln w="15875">
                <a:solidFill>
                  <a:srgbClr val="000000"/>
                </a:solidFill>
                <a:round/>
                <a:headEnd/>
                <a:tailEnd type="triangle" w="med" len="med"/>
              </a:ln>
            </p:spPr>
            <p:txBody>
              <a:bodyPr/>
              <a:lstStyle/>
              <a:p>
                <a:endParaRPr lang="en-US"/>
              </a:p>
            </p:txBody>
          </p:sp>
          <p:sp>
            <p:nvSpPr>
              <p:cNvPr id="24603" name="Line 27"/>
              <p:cNvSpPr>
                <a:spLocks noChangeShapeType="1"/>
              </p:cNvSpPr>
              <p:nvPr/>
            </p:nvSpPr>
            <p:spPr bwMode="auto">
              <a:xfrm>
                <a:off x="3998" y="11340"/>
                <a:ext cx="0" cy="432"/>
              </a:xfrm>
              <a:prstGeom prst="line">
                <a:avLst/>
              </a:prstGeom>
              <a:noFill/>
              <a:ln w="15875">
                <a:solidFill>
                  <a:srgbClr val="000000"/>
                </a:solidFill>
                <a:round/>
                <a:headEnd/>
                <a:tailEnd type="triangle" w="med" len="med"/>
              </a:ln>
            </p:spPr>
            <p:txBody>
              <a:bodyPr/>
              <a:lstStyle/>
              <a:p>
                <a:endParaRPr lang="en-US"/>
              </a:p>
            </p:txBody>
          </p:sp>
          <p:sp>
            <p:nvSpPr>
              <p:cNvPr id="24604" name="Line 28"/>
              <p:cNvSpPr>
                <a:spLocks noChangeShapeType="1"/>
              </p:cNvSpPr>
              <p:nvPr/>
            </p:nvSpPr>
            <p:spPr bwMode="auto">
              <a:xfrm>
                <a:off x="3998" y="10168"/>
                <a:ext cx="0" cy="432"/>
              </a:xfrm>
              <a:prstGeom prst="line">
                <a:avLst/>
              </a:prstGeom>
              <a:noFill/>
              <a:ln w="15875">
                <a:solidFill>
                  <a:srgbClr val="000000"/>
                </a:solidFill>
                <a:round/>
                <a:headEnd/>
                <a:tailEnd type="triangle" w="med" len="med"/>
              </a:ln>
            </p:spPr>
            <p:txBody>
              <a:bodyPr/>
              <a:lstStyle/>
              <a:p>
                <a:endParaRPr lang="en-US"/>
              </a:p>
            </p:txBody>
          </p:sp>
        </p:grpSp>
        <p:grpSp>
          <p:nvGrpSpPr>
            <p:cNvPr id="24584" name="Group 29"/>
            <p:cNvGrpSpPr>
              <a:grpSpLocks/>
            </p:cNvGrpSpPr>
            <p:nvPr/>
          </p:nvGrpSpPr>
          <p:grpSpPr bwMode="auto">
            <a:xfrm>
              <a:off x="7282" y="7710"/>
              <a:ext cx="1440" cy="5884"/>
              <a:chOff x="3302" y="7720"/>
              <a:chExt cx="1440" cy="5884"/>
            </a:xfrm>
          </p:grpSpPr>
          <p:sp>
            <p:nvSpPr>
              <p:cNvPr id="24585" name="Text Box 30"/>
              <p:cNvSpPr txBox="1">
                <a:spLocks noChangeArrowheads="1"/>
              </p:cNvSpPr>
              <p:nvPr/>
            </p:nvSpPr>
            <p:spPr bwMode="auto">
              <a:xfrm>
                <a:off x="3404" y="7720"/>
                <a:ext cx="1338" cy="432"/>
              </a:xfrm>
              <a:prstGeom prst="rect">
                <a:avLst/>
              </a:prstGeom>
              <a:solidFill>
                <a:srgbClr val="FFFFFF"/>
              </a:solidFill>
              <a:ln w="9525">
                <a:noFill/>
                <a:miter lim="800000"/>
                <a:headEnd/>
                <a:tailEnd/>
              </a:ln>
            </p:spPr>
            <p:txBody>
              <a:bodyPr/>
              <a:lstStyle/>
              <a:p>
                <a:pPr algn="ctr" eaLnBrk="0" hangingPunct="0"/>
                <a:r>
                  <a:rPr lang="en-GB" b="1">
                    <a:solidFill>
                      <a:schemeClr val="bg2"/>
                    </a:solidFill>
                  </a:rPr>
                  <a:t>Team 3</a:t>
                </a:r>
              </a:p>
            </p:txBody>
          </p:sp>
          <p:sp>
            <p:nvSpPr>
              <p:cNvPr id="24586" name="Text Box 31"/>
              <p:cNvSpPr txBox="1">
                <a:spLocks noChangeArrowheads="1"/>
              </p:cNvSpPr>
              <p:nvPr/>
            </p:nvSpPr>
            <p:spPr bwMode="auto">
              <a:xfrm>
                <a:off x="3302" y="12904"/>
                <a:ext cx="1440" cy="700"/>
              </a:xfrm>
              <a:prstGeom prst="rect">
                <a:avLst/>
              </a:prstGeom>
              <a:solidFill>
                <a:srgbClr val="FFFFFF"/>
              </a:solidFill>
              <a:ln w="9525">
                <a:solidFill>
                  <a:srgbClr val="000000"/>
                </a:solidFill>
                <a:miter lim="800000"/>
                <a:headEnd/>
                <a:tailEnd/>
              </a:ln>
            </p:spPr>
            <p:txBody>
              <a:bodyPr/>
              <a:lstStyle/>
              <a:p>
                <a:pPr algn="ctr" eaLnBrk="0" hangingPunct="0"/>
                <a:r>
                  <a:rPr lang="en-GB" b="1">
                    <a:solidFill>
                      <a:schemeClr val="bg2"/>
                    </a:solidFill>
                  </a:rPr>
                  <a:t>Testing &amp; Turnover</a:t>
                </a:r>
              </a:p>
            </p:txBody>
          </p:sp>
          <p:sp>
            <p:nvSpPr>
              <p:cNvPr id="24587" name="Text Box 32"/>
              <p:cNvSpPr txBox="1">
                <a:spLocks noChangeArrowheads="1"/>
              </p:cNvSpPr>
              <p:nvPr/>
            </p:nvSpPr>
            <p:spPr bwMode="auto">
              <a:xfrm>
                <a:off x="3302" y="11752"/>
                <a:ext cx="1417" cy="720"/>
              </a:xfrm>
              <a:prstGeom prst="rect">
                <a:avLst/>
              </a:prstGeom>
              <a:solidFill>
                <a:srgbClr val="FFFFFF"/>
              </a:solidFill>
              <a:ln w="9525">
                <a:solidFill>
                  <a:srgbClr val="000000"/>
                </a:solidFill>
                <a:miter lim="800000"/>
                <a:headEnd/>
                <a:tailEnd/>
              </a:ln>
            </p:spPr>
            <p:txBody>
              <a:bodyPr/>
              <a:lstStyle/>
              <a:p>
                <a:pPr algn="ctr" eaLnBrk="0" hangingPunct="0"/>
                <a:r>
                  <a:rPr lang="en-GB" b="1">
                    <a:solidFill>
                      <a:schemeClr val="bg2"/>
                    </a:solidFill>
                  </a:rPr>
                  <a:t>Application</a:t>
                </a:r>
              </a:p>
              <a:p>
                <a:pPr algn="ctr" eaLnBrk="0" hangingPunct="0"/>
                <a:r>
                  <a:rPr lang="en-GB" b="1">
                    <a:solidFill>
                      <a:schemeClr val="bg2"/>
                    </a:solidFill>
                  </a:rPr>
                  <a:t>Generation</a:t>
                </a:r>
              </a:p>
            </p:txBody>
          </p:sp>
          <p:sp>
            <p:nvSpPr>
              <p:cNvPr id="18445" name="Text Box 33"/>
              <p:cNvSpPr txBox="1">
                <a:spLocks noChangeArrowheads="1"/>
              </p:cNvSpPr>
              <p:nvPr/>
            </p:nvSpPr>
            <p:spPr bwMode="auto">
              <a:xfrm>
                <a:off x="3300" y="8296"/>
                <a:ext cx="1442" cy="720"/>
              </a:xfrm>
              <a:prstGeom prst="rect">
                <a:avLst/>
              </a:prstGeom>
              <a:solidFill>
                <a:srgbClr val="FFC000"/>
              </a:solidFill>
              <a:ln w="9525">
                <a:solidFill>
                  <a:schemeClr val="bg2">
                    <a:lumMod val="60000"/>
                    <a:lumOff val="40000"/>
                  </a:schemeClr>
                </a:solidFill>
                <a:miter lim="800000"/>
                <a:headEnd/>
                <a:tailEnd/>
              </a:ln>
            </p:spPr>
            <p:txBody>
              <a:bodyPr/>
              <a:lstStyle/>
              <a:p>
                <a:pPr algn="ctr" eaLnBrk="0" hangingPunct="0">
                  <a:defRPr/>
                </a:pPr>
                <a:r>
                  <a:rPr lang="en-IE" b="1" dirty="0">
                    <a:solidFill>
                      <a:schemeClr val="bg2"/>
                    </a:solidFill>
                  </a:rPr>
                  <a:t>Business modelling</a:t>
                </a:r>
              </a:p>
            </p:txBody>
          </p:sp>
          <p:sp>
            <p:nvSpPr>
              <p:cNvPr id="24589" name="Text Box 34"/>
              <p:cNvSpPr txBox="1">
                <a:spLocks noChangeArrowheads="1"/>
              </p:cNvSpPr>
              <p:nvPr/>
            </p:nvSpPr>
            <p:spPr bwMode="auto">
              <a:xfrm>
                <a:off x="3302" y="9448"/>
                <a:ext cx="1440" cy="720"/>
              </a:xfrm>
              <a:prstGeom prst="rect">
                <a:avLst/>
              </a:prstGeom>
              <a:solidFill>
                <a:srgbClr val="FFFFFF"/>
              </a:solidFill>
              <a:ln w="9525">
                <a:solidFill>
                  <a:srgbClr val="000000"/>
                </a:solidFill>
                <a:miter lim="800000"/>
                <a:headEnd/>
                <a:tailEnd/>
              </a:ln>
            </p:spPr>
            <p:txBody>
              <a:bodyPr/>
              <a:lstStyle/>
              <a:p>
                <a:pPr algn="ctr" eaLnBrk="0" hangingPunct="0"/>
                <a:r>
                  <a:rPr lang="en-GB" b="1">
                    <a:solidFill>
                      <a:schemeClr val="bg2"/>
                    </a:solidFill>
                  </a:rPr>
                  <a:t>Data modelling</a:t>
                </a:r>
              </a:p>
            </p:txBody>
          </p:sp>
          <p:sp>
            <p:nvSpPr>
              <p:cNvPr id="24590" name="Text Box 35"/>
              <p:cNvSpPr txBox="1">
                <a:spLocks noChangeArrowheads="1"/>
              </p:cNvSpPr>
              <p:nvPr/>
            </p:nvSpPr>
            <p:spPr bwMode="auto">
              <a:xfrm>
                <a:off x="3302" y="10600"/>
                <a:ext cx="1440" cy="720"/>
              </a:xfrm>
              <a:prstGeom prst="rect">
                <a:avLst/>
              </a:prstGeom>
              <a:solidFill>
                <a:srgbClr val="FFFFFF"/>
              </a:solidFill>
              <a:ln w="9525">
                <a:solidFill>
                  <a:srgbClr val="000000"/>
                </a:solidFill>
                <a:miter lim="800000"/>
                <a:headEnd/>
                <a:tailEnd/>
              </a:ln>
            </p:spPr>
            <p:txBody>
              <a:bodyPr/>
              <a:lstStyle/>
              <a:p>
                <a:pPr algn="ctr" eaLnBrk="0" hangingPunct="0"/>
                <a:r>
                  <a:rPr lang="en-GB" b="1">
                    <a:solidFill>
                      <a:schemeClr val="bg2"/>
                    </a:solidFill>
                  </a:rPr>
                  <a:t>Process modelling</a:t>
                </a:r>
              </a:p>
            </p:txBody>
          </p:sp>
          <p:sp>
            <p:nvSpPr>
              <p:cNvPr id="24591" name="Line 36"/>
              <p:cNvSpPr>
                <a:spLocks noChangeShapeType="1"/>
              </p:cNvSpPr>
              <p:nvPr/>
            </p:nvSpPr>
            <p:spPr bwMode="auto">
              <a:xfrm>
                <a:off x="3988" y="9016"/>
                <a:ext cx="0" cy="432"/>
              </a:xfrm>
              <a:prstGeom prst="line">
                <a:avLst/>
              </a:prstGeom>
              <a:noFill/>
              <a:ln w="15875">
                <a:solidFill>
                  <a:srgbClr val="000000"/>
                </a:solidFill>
                <a:round/>
                <a:headEnd/>
                <a:tailEnd type="triangle" w="med" len="med"/>
              </a:ln>
            </p:spPr>
            <p:txBody>
              <a:bodyPr/>
              <a:lstStyle/>
              <a:p>
                <a:endParaRPr lang="en-US"/>
              </a:p>
            </p:txBody>
          </p:sp>
          <p:sp>
            <p:nvSpPr>
              <p:cNvPr id="24592" name="Line 37"/>
              <p:cNvSpPr>
                <a:spLocks noChangeShapeType="1"/>
              </p:cNvSpPr>
              <p:nvPr/>
            </p:nvSpPr>
            <p:spPr bwMode="auto">
              <a:xfrm>
                <a:off x="4038" y="12482"/>
                <a:ext cx="0" cy="432"/>
              </a:xfrm>
              <a:prstGeom prst="line">
                <a:avLst/>
              </a:prstGeom>
              <a:noFill/>
              <a:ln w="15875">
                <a:solidFill>
                  <a:srgbClr val="000000"/>
                </a:solidFill>
                <a:round/>
                <a:headEnd/>
                <a:tailEnd type="triangle" w="med" len="med"/>
              </a:ln>
            </p:spPr>
            <p:txBody>
              <a:bodyPr/>
              <a:lstStyle/>
              <a:p>
                <a:endParaRPr lang="en-US"/>
              </a:p>
            </p:txBody>
          </p:sp>
          <p:sp>
            <p:nvSpPr>
              <p:cNvPr id="24593" name="Line 38"/>
              <p:cNvSpPr>
                <a:spLocks noChangeShapeType="1"/>
              </p:cNvSpPr>
              <p:nvPr/>
            </p:nvSpPr>
            <p:spPr bwMode="auto">
              <a:xfrm>
                <a:off x="3998" y="11340"/>
                <a:ext cx="0" cy="432"/>
              </a:xfrm>
              <a:prstGeom prst="line">
                <a:avLst/>
              </a:prstGeom>
              <a:noFill/>
              <a:ln w="15875">
                <a:solidFill>
                  <a:srgbClr val="000000"/>
                </a:solidFill>
                <a:round/>
                <a:headEnd/>
                <a:tailEnd type="triangle" w="med" len="med"/>
              </a:ln>
            </p:spPr>
            <p:txBody>
              <a:bodyPr/>
              <a:lstStyle/>
              <a:p>
                <a:endParaRPr lang="en-US"/>
              </a:p>
            </p:txBody>
          </p:sp>
          <p:sp>
            <p:nvSpPr>
              <p:cNvPr id="24594" name="Line 39"/>
              <p:cNvSpPr>
                <a:spLocks noChangeShapeType="1"/>
              </p:cNvSpPr>
              <p:nvPr/>
            </p:nvSpPr>
            <p:spPr bwMode="auto">
              <a:xfrm>
                <a:off x="3998" y="10168"/>
                <a:ext cx="0" cy="432"/>
              </a:xfrm>
              <a:prstGeom prst="line">
                <a:avLst/>
              </a:prstGeom>
              <a:noFill/>
              <a:ln w="15875">
                <a:solidFill>
                  <a:srgbClr val="000000"/>
                </a:solidFill>
                <a:round/>
                <a:headEnd/>
                <a:tailEnd type="triangle" w="med" len="med"/>
              </a:ln>
            </p:spPr>
            <p:txBody>
              <a:bodyPr/>
              <a:lstStyle/>
              <a:p>
                <a:endParaRPr lang="en-US"/>
              </a:p>
            </p:txBody>
          </p:sp>
        </p:grpSp>
      </p:grpSp>
      <p:sp>
        <p:nvSpPr>
          <p:cNvPr id="24580" name="Rectangle 39"/>
          <p:cNvSpPr>
            <a:spLocks noChangeArrowheads="1"/>
          </p:cNvSpPr>
          <p:nvPr/>
        </p:nvSpPr>
        <p:spPr bwMode="auto">
          <a:xfrm>
            <a:off x="304800" y="6096000"/>
            <a:ext cx="8153400" cy="646113"/>
          </a:xfrm>
          <a:prstGeom prst="rect">
            <a:avLst/>
          </a:prstGeom>
          <a:noFill/>
          <a:ln w="9525">
            <a:noFill/>
            <a:miter lim="800000"/>
            <a:headEnd/>
            <a:tailEnd/>
          </a:ln>
        </p:spPr>
        <p:txBody>
          <a:bodyPr>
            <a:spAutoFit/>
          </a:bodyPr>
          <a:lstStyle/>
          <a:p>
            <a:r>
              <a:rPr lang="en-US"/>
              <a:t>http://istqbexamcertification.com/what-is-rad-model-advantages-disadvantages-and-when-to-use-it/</a:t>
            </a:r>
          </a:p>
        </p:txBody>
      </p:sp>
      <p:sp>
        <p:nvSpPr>
          <p:cNvPr id="40" name="Right Arrow 39"/>
          <p:cNvSpPr/>
          <p:nvPr/>
        </p:nvSpPr>
        <p:spPr bwMode="auto">
          <a:xfrm>
            <a:off x="8001000" y="1676400"/>
            <a:ext cx="762000" cy="533400"/>
          </a:xfrm>
          <a:prstGeom prst="rightArrow">
            <a:avLst/>
          </a:prstGeom>
          <a:solidFill>
            <a:srgbClr val="FFC000"/>
          </a:solidFill>
          <a:ln w="9525">
            <a:solidFill>
              <a:schemeClr val="bg2">
                <a:lumMod val="60000"/>
                <a:lumOff val="40000"/>
              </a:schemeClr>
            </a:solidFill>
            <a:miter lim="800000"/>
            <a:headEnd/>
            <a:tailEnd/>
          </a:ln>
        </p:spPr>
        <p:txBody>
          <a:bodyPr/>
          <a:lstStyle/>
          <a:p>
            <a:pPr algn="ctr" eaLnBrk="0" hangingPunct="0">
              <a:defRPr/>
            </a:pPr>
            <a:endParaRPr lang="en-US" b="1">
              <a:solidFill>
                <a:schemeClr val="bg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GB" smtClean="0"/>
              <a:t>The</a:t>
            </a:r>
            <a:r>
              <a:rPr lang="en-GB" b="1" smtClean="0">
                <a:latin typeface="Arial" charset="0"/>
              </a:rPr>
              <a:t> </a:t>
            </a:r>
            <a:r>
              <a:rPr lang="en-GB" smtClean="0"/>
              <a:t>Component</a:t>
            </a:r>
            <a:r>
              <a:rPr lang="en-GB" b="1" smtClean="0">
                <a:latin typeface="Arial" charset="0"/>
              </a:rPr>
              <a:t> </a:t>
            </a:r>
            <a:r>
              <a:rPr lang="en-GB" smtClean="0"/>
              <a:t>based</a:t>
            </a:r>
            <a:r>
              <a:rPr lang="en-GB" b="1" smtClean="0">
                <a:latin typeface="Arial" charset="0"/>
              </a:rPr>
              <a:t> </a:t>
            </a:r>
            <a:r>
              <a:rPr lang="en-GB" smtClean="0"/>
              <a:t>model</a:t>
            </a:r>
          </a:p>
        </p:txBody>
      </p:sp>
      <p:sp>
        <p:nvSpPr>
          <p:cNvPr id="24579" name="Rectangle 3"/>
          <p:cNvSpPr>
            <a:spLocks noGrp="1" noChangeArrowheads="1"/>
          </p:cNvSpPr>
          <p:nvPr>
            <p:ph type="body" idx="1"/>
          </p:nvPr>
        </p:nvSpPr>
        <p:spPr/>
        <p:txBody>
          <a:bodyPr/>
          <a:lstStyle/>
          <a:p>
            <a:r>
              <a:rPr lang="en-US" sz="2400" noProof="1" smtClean="0"/>
              <a:t>This incorporates many of the characteristics of the spiral model. </a:t>
            </a:r>
          </a:p>
          <a:p>
            <a:r>
              <a:rPr lang="en-US" sz="2400" noProof="1" smtClean="0"/>
              <a:t>It is evolutionary in nature, demanding an iterative approach to the creation of software.  </a:t>
            </a:r>
          </a:p>
          <a:p>
            <a:r>
              <a:rPr lang="en-US" sz="2400" noProof="1" smtClean="0"/>
              <a:t>However, it composes applications from pre-packaged software components.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105400" y="685800"/>
            <a:ext cx="3733800" cy="2209800"/>
          </a:xfrm>
        </p:spPr>
        <p:txBody>
          <a:bodyPr/>
          <a:lstStyle/>
          <a:p>
            <a:r>
              <a:rPr lang="en-GB" sz="3600" smtClean="0"/>
              <a:t>Component based development</a:t>
            </a:r>
          </a:p>
        </p:txBody>
      </p:sp>
      <p:grpSp>
        <p:nvGrpSpPr>
          <p:cNvPr id="2" name="Group 3"/>
          <p:cNvGrpSpPr>
            <a:grpSpLocks/>
          </p:cNvGrpSpPr>
          <p:nvPr/>
        </p:nvGrpSpPr>
        <p:grpSpPr bwMode="auto">
          <a:xfrm>
            <a:off x="1219200" y="914400"/>
            <a:ext cx="4156075" cy="4592638"/>
            <a:chOff x="768" y="576"/>
            <a:chExt cx="2618" cy="2893"/>
          </a:xfrm>
        </p:grpSpPr>
        <p:sp>
          <p:nvSpPr>
            <p:cNvPr id="25606" name="Text Box 4"/>
            <p:cNvSpPr txBox="1">
              <a:spLocks noChangeArrowheads="1"/>
            </p:cNvSpPr>
            <p:nvPr/>
          </p:nvSpPr>
          <p:spPr bwMode="auto">
            <a:xfrm>
              <a:off x="1610" y="576"/>
              <a:ext cx="843" cy="605"/>
            </a:xfrm>
            <a:prstGeom prst="rect">
              <a:avLst/>
            </a:prstGeom>
            <a:noFill/>
            <a:ln w="19050">
              <a:solidFill>
                <a:schemeClr val="tx1"/>
              </a:solidFill>
              <a:miter lim="800000"/>
              <a:headEnd/>
              <a:tailEnd/>
            </a:ln>
          </p:spPr>
          <p:txBody>
            <a:bodyPr/>
            <a:lstStyle/>
            <a:p>
              <a:pPr eaLnBrk="0" hangingPunct="0"/>
              <a:r>
                <a:rPr lang="en-IE" sz="1600"/>
                <a:t>Identify candidate components</a:t>
              </a:r>
            </a:p>
          </p:txBody>
        </p:sp>
        <p:sp>
          <p:nvSpPr>
            <p:cNvPr id="25607" name="Text Box 5"/>
            <p:cNvSpPr txBox="1">
              <a:spLocks noChangeArrowheads="1"/>
            </p:cNvSpPr>
            <p:nvPr/>
          </p:nvSpPr>
          <p:spPr bwMode="auto">
            <a:xfrm>
              <a:off x="768" y="1354"/>
              <a:ext cx="842" cy="605"/>
            </a:xfrm>
            <a:prstGeom prst="rect">
              <a:avLst/>
            </a:prstGeom>
            <a:noFill/>
            <a:ln w="19050">
              <a:solidFill>
                <a:schemeClr val="tx1"/>
              </a:solidFill>
              <a:miter lim="800000"/>
              <a:headEnd/>
              <a:tailEnd/>
            </a:ln>
          </p:spPr>
          <p:txBody>
            <a:bodyPr/>
            <a:lstStyle/>
            <a:p>
              <a:pPr eaLnBrk="0" hangingPunct="0"/>
              <a:r>
                <a:rPr lang="en-IE" sz="1600"/>
                <a:t>Construct nth iteration of system</a:t>
              </a:r>
            </a:p>
          </p:txBody>
        </p:sp>
        <p:sp>
          <p:nvSpPr>
            <p:cNvPr id="25608" name="Text Box 6"/>
            <p:cNvSpPr txBox="1">
              <a:spLocks noChangeArrowheads="1"/>
            </p:cNvSpPr>
            <p:nvPr/>
          </p:nvSpPr>
          <p:spPr bwMode="auto">
            <a:xfrm>
              <a:off x="768" y="2218"/>
              <a:ext cx="842" cy="605"/>
            </a:xfrm>
            <a:prstGeom prst="rect">
              <a:avLst/>
            </a:prstGeom>
            <a:noFill/>
            <a:ln w="19050">
              <a:solidFill>
                <a:schemeClr val="tx1"/>
              </a:solidFill>
              <a:miter lim="800000"/>
              <a:headEnd/>
              <a:tailEnd/>
            </a:ln>
          </p:spPr>
          <p:txBody>
            <a:bodyPr/>
            <a:lstStyle/>
            <a:p>
              <a:pPr eaLnBrk="0" hangingPunct="0"/>
              <a:r>
                <a:rPr lang="en-IE" sz="1600"/>
                <a:t>Put new components in library</a:t>
              </a:r>
            </a:p>
          </p:txBody>
        </p:sp>
        <p:sp>
          <p:nvSpPr>
            <p:cNvPr id="25609" name="Text Box 7"/>
            <p:cNvSpPr txBox="1">
              <a:spLocks noChangeArrowheads="1"/>
            </p:cNvSpPr>
            <p:nvPr/>
          </p:nvSpPr>
          <p:spPr bwMode="auto">
            <a:xfrm>
              <a:off x="2544" y="1344"/>
              <a:ext cx="842" cy="605"/>
            </a:xfrm>
            <a:prstGeom prst="rect">
              <a:avLst/>
            </a:prstGeom>
            <a:noFill/>
            <a:ln w="19050">
              <a:solidFill>
                <a:schemeClr val="tx1"/>
              </a:solidFill>
              <a:miter lim="800000"/>
              <a:headEnd/>
              <a:tailEnd/>
            </a:ln>
          </p:spPr>
          <p:txBody>
            <a:bodyPr/>
            <a:lstStyle/>
            <a:p>
              <a:pPr eaLnBrk="0" hangingPunct="0"/>
              <a:r>
                <a:rPr lang="en-IE" sz="1600"/>
                <a:t>Look up components in library</a:t>
              </a:r>
            </a:p>
          </p:txBody>
        </p:sp>
        <p:sp>
          <p:nvSpPr>
            <p:cNvPr id="25610" name="Text Box 8"/>
            <p:cNvSpPr txBox="1">
              <a:spLocks noChangeArrowheads="1"/>
            </p:cNvSpPr>
            <p:nvPr/>
          </p:nvSpPr>
          <p:spPr bwMode="auto">
            <a:xfrm>
              <a:off x="2537" y="2218"/>
              <a:ext cx="842" cy="605"/>
            </a:xfrm>
            <a:prstGeom prst="rect">
              <a:avLst/>
            </a:prstGeom>
            <a:noFill/>
            <a:ln w="19050">
              <a:solidFill>
                <a:schemeClr val="tx1"/>
              </a:solidFill>
              <a:miter lim="800000"/>
              <a:headEnd/>
              <a:tailEnd/>
            </a:ln>
          </p:spPr>
          <p:txBody>
            <a:bodyPr/>
            <a:lstStyle/>
            <a:p>
              <a:pPr eaLnBrk="0" hangingPunct="0"/>
              <a:r>
                <a:rPr lang="en-IE" sz="1600"/>
                <a:t>Extract components if available</a:t>
              </a:r>
            </a:p>
          </p:txBody>
        </p:sp>
        <p:sp>
          <p:nvSpPr>
            <p:cNvPr id="25611" name="Text Box 9"/>
            <p:cNvSpPr txBox="1">
              <a:spLocks noChangeArrowheads="1"/>
            </p:cNvSpPr>
            <p:nvPr/>
          </p:nvSpPr>
          <p:spPr bwMode="auto">
            <a:xfrm>
              <a:off x="1526" y="2864"/>
              <a:ext cx="927" cy="605"/>
            </a:xfrm>
            <a:prstGeom prst="rect">
              <a:avLst/>
            </a:prstGeom>
            <a:noFill/>
            <a:ln w="19050">
              <a:solidFill>
                <a:schemeClr val="tx1"/>
              </a:solidFill>
              <a:miter lim="800000"/>
              <a:headEnd/>
              <a:tailEnd/>
            </a:ln>
          </p:spPr>
          <p:txBody>
            <a:bodyPr/>
            <a:lstStyle/>
            <a:p>
              <a:pPr eaLnBrk="0" hangingPunct="0"/>
              <a:r>
                <a:rPr lang="en-IE" sz="1600"/>
                <a:t>Build components if unavailable</a:t>
              </a:r>
            </a:p>
          </p:txBody>
        </p:sp>
        <p:sp>
          <p:nvSpPr>
            <p:cNvPr id="25612" name="Freeform 10"/>
            <p:cNvSpPr>
              <a:spLocks/>
            </p:cNvSpPr>
            <p:nvPr/>
          </p:nvSpPr>
          <p:spPr bwMode="auto">
            <a:xfrm>
              <a:off x="2453" y="835"/>
              <a:ext cx="424" cy="519"/>
            </a:xfrm>
            <a:custGeom>
              <a:avLst/>
              <a:gdLst>
                <a:gd name="T0" fmla="*/ 0 w 726"/>
                <a:gd name="T1" fmla="*/ 0 h 864"/>
                <a:gd name="T2" fmla="*/ 1 w 726"/>
                <a:gd name="T3" fmla="*/ 1 h 864"/>
                <a:gd name="T4" fmla="*/ 1 w 726"/>
                <a:gd name="T5" fmla="*/ 1 h 864"/>
                <a:gd name="T6" fmla="*/ 0 60000 65536"/>
                <a:gd name="T7" fmla="*/ 0 60000 65536"/>
                <a:gd name="T8" fmla="*/ 0 60000 65536"/>
                <a:gd name="T9" fmla="*/ 0 w 726"/>
                <a:gd name="T10" fmla="*/ 0 h 864"/>
                <a:gd name="T11" fmla="*/ 726 w 726"/>
                <a:gd name="T12" fmla="*/ 864 h 864"/>
              </a:gdLst>
              <a:ahLst/>
              <a:cxnLst>
                <a:cxn ang="T6">
                  <a:pos x="T0" y="T1"/>
                </a:cxn>
                <a:cxn ang="T7">
                  <a:pos x="T2" y="T3"/>
                </a:cxn>
                <a:cxn ang="T8">
                  <a:pos x="T4" y="T5"/>
                </a:cxn>
              </a:cxnLst>
              <a:rect l="T9" t="T10" r="T11" b="T12"/>
              <a:pathLst>
                <a:path w="726" h="864">
                  <a:moveTo>
                    <a:pt x="0" y="0"/>
                  </a:moveTo>
                  <a:lnTo>
                    <a:pt x="726" y="6"/>
                  </a:lnTo>
                  <a:lnTo>
                    <a:pt x="720" y="864"/>
                  </a:lnTo>
                </a:path>
              </a:pathLst>
            </a:custGeom>
            <a:noFill/>
            <a:ln w="19050" cap="flat" cmpd="sng">
              <a:solidFill>
                <a:schemeClr val="tx1"/>
              </a:solidFill>
              <a:prstDash val="solid"/>
              <a:round/>
              <a:headEnd type="none" w="med" len="med"/>
              <a:tailEnd type="triangle" w="med" len="med"/>
            </a:ln>
          </p:spPr>
          <p:txBody>
            <a:bodyPr/>
            <a:lstStyle/>
            <a:p>
              <a:endParaRPr lang="en-US"/>
            </a:p>
          </p:txBody>
        </p:sp>
        <p:sp>
          <p:nvSpPr>
            <p:cNvPr id="25613" name="Freeform 11"/>
            <p:cNvSpPr>
              <a:spLocks/>
            </p:cNvSpPr>
            <p:nvPr/>
          </p:nvSpPr>
          <p:spPr bwMode="auto">
            <a:xfrm>
              <a:off x="2453" y="2823"/>
              <a:ext cx="505" cy="432"/>
            </a:xfrm>
            <a:custGeom>
              <a:avLst/>
              <a:gdLst>
                <a:gd name="T0" fmla="*/ 1 w 864"/>
                <a:gd name="T1" fmla="*/ 0 h 2019"/>
                <a:gd name="T2" fmla="*/ 1 w 864"/>
                <a:gd name="T3" fmla="*/ 0 h 2019"/>
                <a:gd name="T4" fmla="*/ 0 w 864"/>
                <a:gd name="T5" fmla="*/ 0 h 2019"/>
                <a:gd name="T6" fmla="*/ 0 60000 65536"/>
                <a:gd name="T7" fmla="*/ 0 60000 65536"/>
                <a:gd name="T8" fmla="*/ 0 60000 65536"/>
                <a:gd name="T9" fmla="*/ 0 w 864"/>
                <a:gd name="T10" fmla="*/ 0 h 2019"/>
                <a:gd name="T11" fmla="*/ 864 w 864"/>
                <a:gd name="T12" fmla="*/ 2019 h 2019"/>
              </a:gdLst>
              <a:ahLst/>
              <a:cxnLst>
                <a:cxn ang="T6">
                  <a:pos x="T0" y="T1"/>
                </a:cxn>
                <a:cxn ang="T7">
                  <a:pos x="T2" y="T3"/>
                </a:cxn>
                <a:cxn ang="T8">
                  <a:pos x="T4" y="T5"/>
                </a:cxn>
              </a:cxnLst>
              <a:rect l="T9" t="T10" r="T11" b="T12"/>
              <a:pathLst>
                <a:path w="864" h="2019">
                  <a:moveTo>
                    <a:pt x="864" y="0"/>
                  </a:moveTo>
                  <a:lnTo>
                    <a:pt x="861" y="2019"/>
                  </a:lnTo>
                  <a:lnTo>
                    <a:pt x="0" y="2016"/>
                  </a:lnTo>
                </a:path>
              </a:pathLst>
            </a:custGeom>
            <a:noFill/>
            <a:ln w="19050" cap="flat" cmpd="sng">
              <a:solidFill>
                <a:schemeClr val="tx1"/>
              </a:solidFill>
              <a:prstDash val="solid"/>
              <a:round/>
              <a:headEnd type="none" w="med" len="med"/>
              <a:tailEnd type="triangle" w="med" len="med"/>
            </a:ln>
          </p:spPr>
          <p:txBody>
            <a:bodyPr/>
            <a:lstStyle/>
            <a:p>
              <a:endParaRPr lang="en-US"/>
            </a:p>
          </p:txBody>
        </p:sp>
        <p:sp>
          <p:nvSpPr>
            <p:cNvPr id="25614" name="Freeform 12"/>
            <p:cNvSpPr>
              <a:spLocks/>
            </p:cNvSpPr>
            <p:nvPr/>
          </p:nvSpPr>
          <p:spPr bwMode="auto">
            <a:xfrm>
              <a:off x="1105" y="2823"/>
              <a:ext cx="421" cy="347"/>
            </a:xfrm>
            <a:custGeom>
              <a:avLst/>
              <a:gdLst>
                <a:gd name="T0" fmla="*/ 1 w 720"/>
                <a:gd name="T1" fmla="*/ 1 h 579"/>
                <a:gd name="T2" fmla="*/ 0 w 720"/>
                <a:gd name="T3" fmla="*/ 1 h 579"/>
                <a:gd name="T4" fmla="*/ 0 w 720"/>
                <a:gd name="T5" fmla="*/ 0 h 579"/>
                <a:gd name="T6" fmla="*/ 0 60000 65536"/>
                <a:gd name="T7" fmla="*/ 0 60000 65536"/>
                <a:gd name="T8" fmla="*/ 0 60000 65536"/>
                <a:gd name="T9" fmla="*/ 0 w 720"/>
                <a:gd name="T10" fmla="*/ 0 h 579"/>
                <a:gd name="T11" fmla="*/ 720 w 720"/>
                <a:gd name="T12" fmla="*/ 579 h 579"/>
              </a:gdLst>
              <a:ahLst/>
              <a:cxnLst>
                <a:cxn ang="T6">
                  <a:pos x="T0" y="T1"/>
                </a:cxn>
                <a:cxn ang="T7">
                  <a:pos x="T2" y="T3"/>
                </a:cxn>
                <a:cxn ang="T8">
                  <a:pos x="T4" y="T5"/>
                </a:cxn>
              </a:cxnLst>
              <a:rect l="T9" t="T10" r="T11" b="T12"/>
              <a:pathLst>
                <a:path w="720" h="579">
                  <a:moveTo>
                    <a:pt x="720" y="576"/>
                  </a:moveTo>
                  <a:lnTo>
                    <a:pt x="0" y="579"/>
                  </a:lnTo>
                  <a:lnTo>
                    <a:pt x="0" y="0"/>
                  </a:lnTo>
                </a:path>
              </a:pathLst>
            </a:custGeom>
            <a:noFill/>
            <a:ln w="19050" cap="flat" cmpd="sng">
              <a:solidFill>
                <a:schemeClr val="tx1"/>
              </a:solidFill>
              <a:prstDash val="solid"/>
              <a:round/>
              <a:headEnd type="none" w="med" len="med"/>
              <a:tailEnd type="triangle" w="med" len="med"/>
            </a:ln>
          </p:spPr>
          <p:txBody>
            <a:bodyPr/>
            <a:lstStyle/>
            <a:p>
              <a:endParaRPr lang="en-US"/>
            </a:p>
          </p:txBody>
        </p:sp>
        <p:sp>
          <p:nvSpPr>
            <p:cNvPr id="25615" name="Line 13"/>
            <p:cNvSpPr>
              <a:spLocks noChangeShapeType="1"/>
            </p:cNvSpPr>
            <p:nvPr/>
          </p:nvSpPr>
          <p:spPr bwMode="auto">
            <a:xfrm flipV="1">
              <a:off x="1105" y="1959"/>
              <a:ext cx="0" cy="259"/>
            </a:xfrm>
            <a:prstGeom prst="line">
              <a:avLst/>
            </a:prstGeom>
            <a:noFill/>
            <a:ln w="19050">
              <a:solidFill>
                <a:schemeClr val="tx1"/>
              </a:solidFill>
              <a:round/>
              <a:headEnd/>
              <a:tailEnd type="triangle" w="med" len="med"/>
            </a:ln>
          </p:spPr>
          <p:txBody>
            <a:bodyPr/>
            <a:lstStyle/>
            <a:p>
              <a:endParaRPr lang="en-US"/>
            </a:p>
          </p:txBody>
        </p:sp>
      </p:grpSp>
      <p:sp>
        <p:nvSpPr>
          <p:cNvPr id="25604" name="Text Box 14"/>
          <p:cNvSpPr txBox="1">
            <a:spLocks noChangeArrowheads="1"/>
          </p:cNvSpPr>
          <p:nvPr/>
        </p:nvSpPr>
        <p:spPr bwMode="auto">
          <a:xfrm>
            <a:off x="182563" y="5507038"/>
            <a:ext cx="8656637" cy="685800"/>
          </a:xfrm>
          <a:prstGeom prst="rect">
            <a:avLst/>
          </a:prstGeom>
          <a:solidFill>
            <a:schemeClr val="bg2"/>
          </a:solidFill>
          <a:ln w="9525">
            <a:solidFill>
              <a:srgbClr val="000000"/>
            </a:solidFill>
            <a:miter lim="800000"/>
            <a:headEnd/>
            <a:tailEnd/>
          </a:ln>
        </p:spPr>
        <p:txBody>
          <a:bodyPr/>
          <a:lstStyle/>
          <a:p>
            <a:pPr algn="ctr" eaLnBrk="0" hangingPunct="0">
              <a:spcBef>
                <a:spcPts val="600"/>
              </a:spcBef>
              <a:spcAft>
                <a:spcPts val="600"/>
              </a:spcAft>
            </a:pPr>
            <a:r>
              <a:rPr lang="en-GB" sz="1600" b="1" i="1"/>
              <a:t>Component Assembly model – engineering construction  and release activity (Pressman 1997)</a:t>
            </a:r>
          </a:p>
        </p:txBody>
      </p:sp>
      <p:cxnSp>
        <p:nvCxnSpPr>
          <p:cNvPr id="25605" name="AutoShape 15"/>
          <p:cNvCxnSpPr>
            <a:cxnSpLocks noChangeShapeType="1"/>
            <a:stCxn id="25609" idx="2"/>
            <a:endCxn id="25610" idx="0"/>
          </p:cNvCxnSpPr>
          <p:nvPr/>
        </p:nvCxnSpPr>
        <p:spPr bwMode="auto">
          <a:xfrm flipH="1">
            <a:off x="4695825" y="3103563"/>
            <a:ext cx="11113" cy="407987"/>
          </a:xfrm>
          <a:prstGeom prst="straightConnector1">
            <a:avLst/>
          </a:prstGeom>
          <a:noFill/>
          <a:ln w="9525">
            <a:solidFill>
              <a:schemeClr val="tx1"/>
            </a:solidFill>
            <a:round/>
            <a:headEnd/>
            <a:tailEnd type="triangle" w="med" len="med"/>
          </a:ln>
        </p:spPr>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33400" y="457200"/>
            <a:ext cx="7772400" cy="641350"/>
          </a:xfrm>
        </p:spPr>
        <p:txBody>
          <a:bodyPr/>
          <a:lstStyle/>
          <a:p>
            <a:r>
              <a:rPr lang="en-US" sz="3600" smtClean="0"/>
              <a:t>The Formal Method Model</a:t>
            </a:r>
          </a:p>
        </p:txBody>
      </p:sp>
      <p:sp>
        <p:nvSpPr>
          <p:cNvPr id="26627" name="Rectangle 3"/>
          <p:cNvSpPr>
            <a:spLocks noGrp="1" noChangeArrowheads="1"/>
          </p:cNvSpPr>
          <p:nvPr>
            <p:ph type="body" idx="1"/>
          </p:nvPr>
        </p:nvSpPr>
        <p:spPr>
          <a:xfrm>
            <a:off x="533400" y="1905000"/>
            <a:ext cx="7772400" cy="2971800"/>
          </a:xfrm>
        </p:spPr>
        <p:txBody>
          <a:bodyPr/>
          <a:lstStyle/>
          <a:p>
            <a:r>
              <a:rPr lang="en-US" sz="2800" smtClean="0"/>
              <a:t>Encompasses a set of activities that leads to formal mathematical specification of computer software</a:t>
            </a:r>
          </a:p>
          <a:p>
            <a:r>
              <a:rPr lang="en-US" sz="2800" smtClean="0"/>
              <a:t>Specify, develop and verify a computer based system by applying a rigorous mathematical notation.</a:t>
            </a:r>
          </a:p>
          <a:p>
            <a:pPr>
              <a:buFontTx/>
              <a:buNone/>
            </a:pPr>
            <a:endParaRPr lang="en-US" sz="28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33400" y="457200"/>
            <a:ext cx="7772400" cy="641350"/>
          </a:xfrm>
        </p:spPr>
        <p:txBody>
          <a:bodyPr/>
          <a:lstStyle/>
          <a:p>
            <a:r>
              <a:rPr lang="en-US" sz="3600" smtClean="0"/>
              <a:t>The Formal Method Model</a:t>
            </a:r>
          </a:p>
        </p:txBody>
      </p:sp>
      <p:pic>
        <p:nvPicPr>
          <p:cNvPr id="27651" name="Picture 4"/>
          <p:cNvPicPr>
            <a:picLocks noChangeAspect="1" noChangeArrowheads="1"/>
          </p:cNvPicPr>
          <p:nvPr/>
        </p:nvPicPr>
        <p:blipFill>
          <a:blip r:embed="rId3"/>
          <a:srcRect/>
          <a:stretch>
            <a:fillRect/>
          </a:stretch>
        </p:blipFill>
        <p:spPr bwMode="auto">
          <a:xfrm>
            <a:off x="1905000" y="1143000"/>
            <a:ext cx="5156200" cy="3473450"/>
          </a:xfrm>
          <a:prstGeom prst="rect">
            <a:avLst/>
          </a:prstGeom>
          <a:noFill/>
          <a:ln w="9525">
            <a:noFill/>
            <a:miter lim="800000"/>
            <a:headEnd/>
            <a:tailEnd/>
          </a:ln>
        </p:spPr>
      </p:pic>
      <p:pic>
        <p:nvPicPr>
          <p:cNvPr id="27652" name="Picture 2"/>
          <p:cNvPicPr>
            <a:picLocks noChangeAspect="1" noChangeArrowheads="1"/>
          </p:cNvPicPr>
          <p:nvPr/>
        </p:nvPicPr>
        <p:blipFill>
          <a:blip r:embed="rId4"/>
          <a:srcRect/>
          <a:stretch>
            <a:fillRect/>
          </a:stretch>
        </p:blipFill>
        <p:spPr bwMode="auto">
          <a:xfrm>
            <a:off x="457200" y="4724400"/>
            <a:ext cx="4705350" cy="1104900"/>
          </a:xfrm>
          <a:prstGeom prst="rect">
            <a:avLst/>
          </a:prstGeom>
          <a:noFill/>
          <a:ln w="9525">
            <a:noFill/>
            <a:miter lim="800000"/>
            <a:headEnd/>
            <a:tailEnd/>
          </a:ln>
        </p:spPr>
      </p:pic>
      <p:pic>
        <p:nvPicPr>
          <p:cNvPr id="27653" name="Picture 3"/>
          <p:cNvPicPr>
            <a:picLocks noChangeAspect="1" noChangeArrowheads="1"/>
          </p:cNvPicPr>
          <p:nvPr/>
        </p:nvPicPr>
        <p:blipFill>
          <a:blip r:embed="rId5"/>
          <a:srcRect/>
          <a:stretch>
            <a:fillRect/>
          </a:stretch>
        </p:blipFill>
        <p:spPr bwMode="auto">
          <a:xfrm>
            <a:off x="4584700" y="5791200"/>
            <a:ext cx="4559300" cy="717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860425"/>
            <a:ext cx="7772400" cy="641350"/>
          </a:xfrm>
        </p:spPr>
        <p:txBody>
          <a:bodyPr/>
          <a:lstStyle/>
          <a:p>
            <a:r>
              <a:rPr lang="en-US" sz="3600" dirty="0" smtClean="0"/>
              <a:t>	Usage	</a:t>
            </a:r>
          </a:p>
        </p:txBody>
      </p:sp>
      <p:sp>
        <p:nvSpPr>
          <p:cNvPr id="28675" name="Rectangle 3"/>
          <p:cNvSpPr>
            <a:spLocks noGrp="1" noChangeArrowheads="1"/>
          </p:cNvSpPr>
          <p:nvPr>
            <p:ph type="body" idx="1"/>
          </p:nvPr>
        </p:nvSpPr>
        <p:spPr/>
        <p:txBody>
          <a:bodyPr/>
          <a:lstStyle/>
          <a:p>
            <a:r>
              <a:rPr lang="en-US" dirty="0" smtClean="0"/>
              <a:t>Used to create a error-free software</a:t>
            </a:r>
          </a:p>
          <a:p>
            <a:r>
              <a:rPr lang="en-US" dirty="0" smtClean="0"/>
              <a:t>Critical and sensitive software</a:t>
            </a:r>
          </a:p>
          <a:p>
            <a:r>
              <a:rPr lang="en-US" smtClean="0">
                <a:solidFill>
                  <a:schemeClr val="tx1"/>
                </a:solidFill>
                <a:latin typeface="+mn-lt"/>
                <a:ea typeface="+mn-ea"/>
                <a:cs typeface="+mn-cs"/>
              </a:rPr>
              <a:t>Development of  Ethernet </a:t>
            </a:r>
            <a:r>
              <a:rPr lang="en-US" dirty="0" smtClean="0">
                <a:solidFill>
                  <a:schemeClr val="tx1"/>
                </a:solidFill>
                <a:latin typeface="+mn-lt"/>
                <a:ea typeface="+mn-ea"/>
                <a:cs typeface="+mn-cs"/>
              </a:rPr>
              <a:t>switches, routing protocols, and security applications</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860425"/>
            <a:ext cx="7772400" cy="641350"/>
          </a:xfrm>
        </p:spPr>
        <p:txBody>
          <a:bodyPr/>
          <a:lstStyle/>
          <a:p>
            <a:r>
              <a:rPr lang="en-US" sz="3600" smtClean="0"/>
              <a:t>Disadvantages</a:t>
            </a:r>
          </a:p>
        </p:txBody>
      </p:sp>
      <p:sp>
        <p:nvSpPr>
          <p:cNvPr id="28675" name="Rectangle 3"/>
          <p:cNvSpPr>
            <a:spLocks noGrp="1" noChangeArrowheads="1"/>
          </p:cNvSpPr>
          <p:nvPr>
            <p:ph type="body" idx="1"/>
          </p:nvPr>
        </p:nvSpPr>
        <p:spPr/>
        <p:txBody>
          <a:bodyPr/>
          <a:lstStyle/>
          <a:p>
            <a:r>
              <a:rPr lang="en-US" smtClean="0"/>
              <a:t>Quiet expensive and time consuming</a:t>
            </a:r>
          </a:p>
          <a:p>
            <a:pPr>
              <a:buFontTx/>
              <a:buNone/>
            </a:pPr>
            <a:endParaRPr lang="en-US" smtClean="0"/>
          </a:p>
          <a:p>
            <a:r>
              <a:rPr lang="en-US" smtClean="0"/>
              <a:t>Extensive Training required</a:t>
            </a:r>
          </a:p>
          <a:p>
            <a:pPr>
              <a:buFontTx/>
              <a:buNone/>
            </a:pPr>
            <a:endParaRPr lang="en-US" smtClean="0"/>
          </a:p>
          <a:p>
            <a:r>
              <a:rPr lang="en-US" smtClean="0"/>
              <a:t>Difficult to communicate for technically unsophisticated customer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smtClean="0"/>
              <a:t>Conclusion</a:t>
            </a:r>
          </a:p>
        </p:txBody>
      </p:sp>
      <p:sp>
        <p:nvSpPr>
          <p:cNvPr id="29699" name="Rectangle 3"/>
          <p:cNvSpPr>
            <a:spLocks noGrp="1" noChangeArrowheads="1"/>
          </p:cNvSpPr>
          <p:nvPr>
            <p:ph type="body" idx="1"/>
          </p:nvPr>
        </p:nvSpPr>
        <p:spPr/>
        <p:txBody>
          <a:bodyPr/>
          <a:lstStyle/>
          <a:p>
            <a:r>
              <a:rPr lang="en-US" sz="2400" noProof="1" smtClean="0"/>
              <a:t>There are a variety of process models, each of which can be used successfully. </a:t>
            </a:r>
          </a:p>
          <a:p>
            <a:r>
              <a:rPr lang="en-US" sz="2400" noProof="1" smtClean="0"/>
              <a:t> Once a process model has been used to develop a system, documentation style, organisation and structure should either remain in the format of that process model, or all  be converted to a different process model.  </a:t>
            </a:r>
          </a:p>
          <a:p>
            <a:r>
              <a:rPr lang="en-US" sz="2400" noProof="1" smtClean="0"/>
              <a:t>This is particularly important where automated tools are used. </a:t>
            </a:r>
            <a:endParaRPr lang="en-GB" sz="24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noProof="1" smtClean="0"/>
              <a:t>Examples</a:t>
            </a:r>
          </a:p>
        </p:txBody>
      </p:sp>
      <p:sp>
        <p:nvSpPr>
          <p:cNvPr id="19459" name="Rectangle 3"/>
          <p:cNvSpPr>
            <a:spLocks noGrp="1" noChangeArrowheads="1"/>
          </p:cNvSpPr>
          <p:nvPr>
            <p:ph type="body" idx="1"/>
          </p:nvPr>
        </p:nvSpPr>
        <p:spPr/>
        <p:txBody>
          <a:bodyPr/>
          <a:lstStyle/>
          <a:p>
            <a:r>
              <a:rPr lang="en-US" sz="3200" b="1" dirty="0" smtClean="0"/>
              <a:t>Question </a:t>
            </a:r>
            <a:endParaRPr lang="sv-SE" sz="2800" dirty="0" smtClean="0"/>
          </a:p>
          <a:p>
            <a:r>
              <a:rPr lang="en-US" sz="2800" dirty="0" smtClean="0"/>
              <a:t>You have been appointed a project manager within an information systems organization. Your job is to build an application that is quite similar to others your team has built, although this one is larger and more complex. Requirements have been thoroughly documented by the customer. What software process model(s) would you choose and why? Explain in detail.</a:t>
            </a:r>
            <a:endParaRPr lang="en-GB" sz="28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noProof="1" smtClean="0"/>
              <a:t>Examples</a:t>
            </a:r>
          </a:p>
        </p:txBody>
      </p:sp>
      <p:sp>
        <p:nvSpPr>
          <p:cNvPr id="20483" name="Rectangle 3"/>
          <p:cNvSpPr>
            <a:spLocks noGrp="1" noChangeArrowheads="1"/>
          </p:cNvSpPr>
          <p:nvPr>
            <p:ph type="body" idx="1"/>
          </p:nvPr>
        </p:nvSpPr>
        <p:spPr/>
        <p:txBody>
          <a:bodyPr/>
          <a:lstStyle/>
          <a:p>
            <a:r>
              <a:rPr lang="en-US" sz="3200" b="1" dirty="0" smtClean="0"/>
              <a:t>Question </a:t>
            </a:r>
            <a:endParaRPr lang="sv-SE" sz="2800" dirty="0" smtClean="0"/>
          </a:p>
          <a:p>
            <a:r>
              <a:rPr lang="en-US" sz="2800" dirty="0" smtClean="0"/>
              <a:t>You have been appointed a project manager within an information systems organization. Your job is to build an application that is quite </a:t>
            </a:r>
            <a:r>
              <a:rPr lang="en-US" sz="2800" u="sng" dirty="0" smtClean="0"/>
              <a:t>similar to others your team has built</a:t>
            </a:r>
            <a:r>
              <a:rPr lang="en-US" sz="2800" dirty="0" smtClean="0"/>
              <a:t>, although this one is larger and more complex. </a:t>
            </a:r>
            <a:r>
              <a:rPr lang="en-US" sz="2800" u="sng" dirty="0" smtClean="0"/>
              <a:t>Requirements</a:t>
            </a:r>
            <a:r>
              <a:rPr lang="en-US" sz="2800" dirty="0" smtClean="0"/>
              <a:t> have been </a:t>
            </a:r>
            <a:r>
              <a:rPr lang="en-US" sz="2800" u="sng" dirty="0" smtClean="0"/>
              <a:t>thoroughly documented</a:t>
            </a:r>
            <a:r>
              <a:rPr lang="en-US" sz="2800" dirty="0" smtClean="0"/>
              <a:t> by the customer. What software process model(s) would you choose and why? Explain in detail.</a:t>
            </a:r>
            <a:endParaRPr lang="en-GB" sz="28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noProof="1" smtClean="0"/>
              <a:t>Examples</a:t>
            </a:r>
          </a:p>
        </p:txBody>
      </p:sp>
      <p:sp>
        <p:nvSpPr>
          <p:cNvPr id="21507" name="Rectangle 3"/>
          <p:cNvSpPr>
            <a:spLocks noGrp="1" noChangeArrowheads="1"/>
          </p:cNvSpPr>
          <p:nvPr>
            <p:ph type="body" idx="1"/>
          </p:nvPr>
        </p:nvSpPr>
        <p:spPr/>
        <p:txBody>
          <a:bodyPr/>
          <a:lstStyle/>
          <a:p>
            <a:r>
              <a:rPr lang="en-US" sz="3200" b="1" dirty="0" smtClean="0"/>
              <a:t>Question </a:t>
            </a:r>
            <a:endParaRPr lang="sv-SE" sz="2800" dirty="0" smtClean="0"/>
          </a:p>
          <a:p>
            <a:r>
              <a:rPr lang="en-US" sz="2800" dirty="0" smtClean="0"/>
              <a:t>You have been appointed a project manager for a small software products company. Your job is to build a breakthrough product that combines virtual reality hardware with state-of-art software. Because competition for the home entertainment market is intense, there is significant pressure to get the job done. What software process model(s) would you choose and why? Explain in detail.</a:t>
            </a:r>
            <a:endParaRPr lang="sv-SE" sz="28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ctrTitle"/>
          </p:nvPr>
        </p:nvSpPr>
        <p:spPr/>
        <p:txBody>
          <a:bodyPr/>
          <a:lstStyle/>
          <a:p>
            <a:pPr marL="533400" indent="-533400" algn="r" eaLnBrk="1" hangingPunct="1"/>
            <a:r>
              <a:rPr lang="en-US" smtClean="0"/>
              <a:t>Business modeling – </a:t>
            </a:r>
            <a:br>
              <a:rPr lang="en-US" smtClean="0"/>
            </a:br>
            <a:r>
              <a:rPr lang="en-US" i="1" smtClean="0"/>
              <a:t/>
            </a:r>
            <a:br>
              <a:rPr lang="en-US" i="1" smtClean="0"/>
            </a:br>
            <a:r>
              <a:rPr lang="en-US" i="1" smtClean="0"/>
              <a:t>e</a:t>
            </a:r>
            <a:r>
              <a:rPr lang="en-US" i="1" baseline="30000" smtClean="0"/>
              <a:t>3</a:t>
            </a:r>
            <a:r>
              <a:rPr lang="en-US" i="1" smtClean="0"/>
              <a:t>-value modeling</a:t>
            </a:r>
            <a:br>
              <a:rPr lang="en-US" i="1" smtClean="0"/>
            </a:br>
            <a:r>
              <a:rPr lang="en-GB" smtClean="0"/>
              <a:t/>
            </a:r>
            <a:br>
              <a:rPr lang="en-GB" smtClean="0"/>
            </a:br>
            <a:endParaRPr lang="en-US" smtClean="0"/>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noProof="1" smtClean="0"/>
              <a:t>Examples</a:t>
            </a:r>
          </a:p>
        </p:txBody>
      </p:sp>
      <p:sp>
        <p:nvSpPr>
          <p:cNvPr id="22531" name="Rectangle 3"/>
          <p:cNvSpPr>
            <a:spLocks noGrp="1" noChangeArrowheads="1"/>
          </p:cNvSpPr>
          <p:nvPr>
            <p:ph type="body" idx="1"/>
          </p:nvPr>
        </p:nvSpPr>
        <p:spPr/>
        <p:txBody>
          <a:bodyPr/>
          <a:lstStyle/>
          <a:p>
            <a:r>
              <a:rPr lang="en-US" sz="3200" b="1" dirty="0" smtClean="0"/>
              <a:t>Question </a:t>
            </a:r>
            <a:endParaRPr lang="sv-SE" sz="2800" dirty="0" smtClean="0"/>
          </a:p>
          <a:p>
            <a:r>
              <a:rPr lang="en-US" sz="2800" dirty="0" smtClean="0"/>
              <a:t>You have been appointed a project manager for a small software products company. Your job is to build a </a:t>
            </a:r>
            <a:r>
              <a:rPr lang="en-US" sz="2800" u="sng" dirty="0" smtClean="0"/>
              <a:t>breakthrough product</a:t>
            </a:r>
            <a:r>
              <a:rPr lang="en-US" sz="2800" dirty="0" smtClean="0"/>
              <a:t> that combines virtual reality hardware with state-of-art software. Because </a:t>
            </a:r>
            <a:r>
              <a:rPr lang="en-US" sz="2800" u="sng" dirty="0" smtClean="0"/>
              <a:t>competition</a:t>
            </a:r>
            <a:r>
              <a:rPr lang="en-US" sz="2800" dirty="0" smtClean="0"/>
              <a:t> for the home entertainment market </a:t>
            </a:r>
            <a:r>
              <a:rPr lang="en-US" sz="2800" u="sng" dirty="0" smtClean="0"/>
              <a:t>is intense</a:t>
            </a:r>
            <a:r>
              <a:rPr lang="en-US" sz="2800" dirty="0" smtClean="0"/>
              <a:t>, there is </a:t>
            </a:r>
            <a:r>
              <a:rPr lang="en-US" sz="2800" u="sng" dirty="0" smtClean="0"/>
              <a:t>significant pressure to get the job done</a:t>
            </a:r>
            <a:r>
              <a:rPr lang="en-US" sz="2800" dirty="0" smtClean="0"/>
              <a:t>. What software process model(s) would you choose and why? Explain in detail.</a:t>
            </a:r>
            <a:endParaRPr lang="sv-SE" sz="28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noProof="1" smtClean="0"/>
              <a:t>Examples</a:t>
            </a:r>
          </a:p>
        </p:txBody>
      </p:sp>
      <p:sp>
        <p:nvSpPr>
          <p:cNvPr id="21507" name="Rectangle 3"/>
          <p:cNvSpPr>
            <a:spLocks noGrp="1" noChangeArrowheads="1"/>
          </p:cNvSpPr>
          <p:nvPr>
            <p:ph type="body" idx="1"/>
          </p:nvPr>
        </p:nvSpPr>
        <p:spPr/>
        <p:txBody>
          <a:bodyPr/>
          <a:lstStyle/>
          <a:p>
            <a:r>
              <a:rPr lang="en-US" sz="2800" b="1" dirty="0" smtClean="0"/>
              <a:t>Question </a:t>
            </a:r>
            <a:endParaRPr lang="en-US" sz="2800" dirty="0" smtClean="0"/>
          </a:p>
          <a:p>
            <a:r>
              <a:rPr lang="en-US" sz="2800" dirty="0" smtClean="0"/>
              <a:t>You have been appointed a project manager for a major software products company. Your job is to manage the development of the next generation version of its widely used word-processing software. Because competition is intense, tight deadlines have been established and announced. What software process model(s) would you choose and </a:t>
            </a:r>
            <a:r>
              <a:rPr lang="en-US" sz="2800" dirty="0" smtClean="0"/>
              <a:t>why? Explain </a:t>
            </a:r>
            <a:r>
              <a:rPr lang="en-US" sz="2800" dirty="0" smtClean="0"/>
              <a:t>in detail.</a:t>
            </a:r>
          </a:p>
          <a:p>
            <a:pPr>
              <a:buNone/>
            </a:pPr>
            <a:endParaRPr lang="en-US"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noProof="1" smtClean="0"/>
              <a:t>Examples</a:t>
            </a:r>
          </a:p>
        </p:txBody>
      </p:sp>
      <p:sp>
        <p:nvSpPr>
          <p:cNvPr id="21507" name="Rectangle 3"/>
          <p:cNvSpPr>
            <a:spLocks noGrp="1" noChangeArrowheads="1"/>
          </p:cNvSpPr>
          <p:nvPr>
            <p:ph type="body" idx="1"/>
          </p:nvPr>
        </p:nvSpPr>
        <p:spPr/>
        <p:txBody>
          <a:bodyPr/>
          <a:lstStyle/>
          <a:p>
            <a:r>
              <a:rPr lang="en-US" sz="2800" b="1" smtClean="0"/>
              <a:t>Question </a:t>
            </a:r>
            <a:endParaRPr lang="en-US" sz="2800" dirty="0" smtClean="0"/>
          </a:p>
          <a:p>
            <a:r>
              <a:rPr lang="en-US" sz="2800" dirty="0" smtClean="0"/>
              <a:t>You have been asked to develop a small application that analyzes each course offered by a university and reports the average grade obtained in the course (for a given term). What software model(s) would you choose and why? Explain in detail?</a:t>
            </a:r>
          </a:p>
          <a:p>
            <a:pPr>
              <a:buNone/>
            </a:pPr>
            <a:endParaRPr 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4CC4A521-E212-441F-A833-9E305495E14E}" type="slidenum">
              <a:rPr lang="sv-SE" altLang="en-US"/>
              <a:pPr>
                <a:defRPr/>
              </a:pPr>
              <a:t>23</a:t>
            </a:fld>
            <a:endParaRPr lang="sv-SE" altLang="en-US"/>
          </a:p>
        </p:txBody>
      </p:sp>
      <p:sp>
        <p:nvSpPr>
          <p:cNvPr id="43011" name="Rectangle 2"/>
          <p:cNvSpPr>
            <a:spLocks noGrp="1" noChangeArrowheads="1"/>
          </p:cNvSpPr>
          <p:nvPr>
            <p:ph type="title"/>
          </p:nvPr>
        </p:nvSpPr>
        <p:spPr>
          <a:xfrm>
            <a:off x="3200400" y="2514600"/>
            <a:ext cx="2895600" cy="1295400"/>
          </a:xfrm>
        </p:spPr>
        <p:txBody>
          <a:bodyPr/>
          <a:lstStyle/>
          <a:p>
            <a:pPr eaLnBrk="1" hangingPunct="1"/>
            <a:r>
              <a:rPr lang="en-US" smtClean="0"/>
              <a:t>Questions?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sv-SE" sz="2800" smtClean="0"/>
              <a:t>What does e3-value Answer?</a:t>
            </a:r>
            <a:endParaRPr lang="en-US" sz="2800" smtClean="0"/>
          </a:p>
        </p:txBody>
      </p:sp>
      <p:sp>
        <p:nvSpPr>
          <p:cNvPr id="649219" name="Rectangle 3"/>
          <p:cNvSpPr>
            <a:spLocks noGrp="1" noChangeArrowheads="1"/>
          </p:cNvSpPr>
          <p:nvPr>
            <p:ph type="body" idx="1"/>
          </p:nvPr>
        </p:nvSpPr>
        <p:spPr>
          <a:xfrm>
            <a:off x="990600" y="1295400"/>
            <a:ext cx="7273925" cy="4525963"/>
          </a:xfrm>
        </p:spPr>
        <p:txBody>
          <a:bodyPr/>
          <a:lstStyle/>
          <a:p>
            <a:pPr eaLnBrk="1" hangingPunct="1"/>
            <a:r>
              <a:rPr lang="en-US" smtClean="0"/>
              <a:t>Typical questions to be answered by </a:t>
            </a:r>
            <a:r>
              <a:rPr lang="en-US" i="1" smtClean="0"/>
              <a:t>e</a:t>
            </a:r>
            <a:r>
              <a:rPr lang="en-US" i="1" baseline="30000" smtClean="0"/>
              <a:t>3</a:t>
            </a:r>
            <a:r>
              <a:rPr lang="en-US" i="1" smtClean="0"/>
              <a:t>-value</a:t>
            </a:r>
            <a:r>
              <a:rPr lang="en-US" smtClean="0"/>
              <a:t>:</a:t>
            </a:r>
          </a:p>
          <a:p>
            <a:pPr lvl="1" eaLnBrk="1" hangingPunct="1"/>
            <a:r>
              <a:rPr lang="en-US" smtClean="0"/>
              <a:t>Which organizations are needed to offer a specific product?</a:t>
            </a:r>
          </a:p>
          <a:p>
            <a:pPr lvl="1" eaLnBrk="1" hangingPunct="1"/>
            <a:r>
              <a:rPr lang="en-US" smtClean="0"/>
              <a:t>What do they offer each other of economic value?</a:t>
            </a:r>
          </a:p>
          <a:p>
            <a:pPr lvl="1" eaLnBrk="1" hangingPunct="1"/>
            <a:r>
              <a:rPr lang="en-US" smtClean="0"/>
              <a:t>Who is doing what, and with whom?</a:t>
            </a:r>
          </a:p>
          <a:p>
            <a:pPr lvl="1" eaLnBrk="1" hangingPunct="1"/>
            <a:r>
              <a:rPr lang="en-US" smtClean="0"/>
              <a:t>What happens if:</a:t>
            </a:r>
          </a:p>
          <a:p>
            <a:pPr lvl="2" eaLnBrk="1" hangingPunct="1"/>
            <a:r>
              <a:rPr lang="en-US" smtClean="0"/>
              <a:t>We value products differently?</a:t>
            </a:r>
          </a:p>
          <a:p>
            <a:pPr lvl="2" eaLnBrk="1" hangingPunct="1"/>
            <a:r>
              <a:rPr lang="en-US" smtClean="0"/>
              <a:t>We shift activities from one actor to another?</a:t>
            </a:r>
          </a:p>
          <a:p>
            <a:pPr lvl="2" eaLnBrk="1" hangingPunct="1"/>
            <a:r>
              <a:rPr lang="en-US" smtClean="0"/>
              <a:t>…</a:t>
            </a:r>
          </a:p>
          <a:p>
            <a:pPr eaLnBrk="1" hangingPunct="1"/>
            <a:endParaRPr lang="en-US"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9219">
                                            <p:txEl>
                                              <p:pRg st="0" end="0"/>
                                            </p:txEl>
                                          </p:spTgt>
                                        </p:tgtEl>
                                        <p:attrNameLst>
                                          <p:attrName>style.visibility</p:attrName>
                                        </p:attrNameLst>
                                      </p:cBhvr>
                                      <p:to>
                                        <p:strVal val="visible"/>
                                      </p:to>
                                    </p:set>
                                    <p:animEffect transition="in" filter="fade">
                                      <p:cBhvr>
                                        <p:cTn id="7" dur="2000"/>
                                        <p:tgtEl>
                                          <p:spTgt spid="64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49219">
                                            <p:txEl>
                                              <p:pRg st="1" end="1"/>
                                            </p:txEl>
                                          </p:spTgt>
                                        </p:tgtEl>
                                        <p:attrNameLst>
                                          <p:attrName>style.visibility</p:attrName>
                                        </p:attrNameLst>
                                      </p:cBhvr>
                                      <p:to>
                                        <p:strVal val="visible"/>
                                      </p:to>
                                    </p:set>
                                    <p:animEffect transition="in" filter="fade">
                                      <p:cBhvr>
                                        <p:cTn id="12" dur="2000"/>
                                        <p:tgtEl>
                                          <p:spTgt spid="64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49219">
                                            <p:txEl>
                                              <p:pRg st="2" end="2"/>
                                            </p:txEl>
                                          </p:spTgt>
                                        </p:tgtEl>
                                        <p:attrNameLst>
                                          <p:attrName>style.visibility</p:attrName>
                                        </p:attrNameLst>
                                      </p:cBhvr>
                                      <p:to>
                                        <p:strVal val="visible"/>
                                      </p:to>
                                    </p:set>
                                    <p:animEffect transition="in" filter="fade">
                                      <p:cBhvr>
                                        <p:cTn id="17" dur="2000"/>
                                        <p:tgtEl>
                                          <p:spTgt spid="649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49219">
                                            <p:txEl>
                                              <p:pRg st="3" end="3"/>
                                            </p:txEl>
                                          </p:spTgt>
                                        </p:tgtEl>
                                        <p:attrNameLst>
                                          <p:attrName>style.visibility</p:attrName>
                                        </p:attrNameLst>
                                      </p:cBhvr>
                                      <p:to>
                                        <p:strVal val="visible"/>
                                      </p:to>
                                    </p:set>
                                    <p:animEffect transition="in" filter="fade">
                                      <p:cBhvr>
                                        <p:cTn id="22" dur="2000"/>
                                        <p:tgtEl>
                                          <p:spTgt spid="6492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49219">
                                            <p:txEl>
                                              <p:pRg st="4" end="4"/>
                                            </p:txEl>
                                          </p:spTgt>
                                        </p:tgtEl>
                                        <p:attrNameLst>
                                          <p:attrName>style.visibility</p:attrName>
                                        </p:attrNameLst>
                                      </p:cBhvr>
                                      <p:to>
                                        <p:strVal val="visible"/>
                                      </p:to>
                                    </p:set>
                                    <p:animEffect transition="in" filter="fade">
                                      <p:cBhvr>
                                        <p:cTn id="27" dur="2000"/>
                                        <p:tgtEl>
                                          <p:spTgt spid="649219">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49219">
                                            <p:txEl>
                                              <p:pRg st="5" end="5"/>
                                            </p:txEl>
                                          </p:spTgt>
                                        </p:tgtEl>
                                        <p:attrNameLst>
                                          <p:attrName>style.visibility</p:attrName>
                                        </p:attrNameLst>
                                      </p:cBhvr>
                                      <p:to>
                                        <p:strVal val="visible"/>
                                      </p:to>
                                    </p:set>
                                    <p:animEffect transition="in" filter="fade">
                                      <p:cBhvr>
                                        <p:cTn id="30" dur="2000"/>
                                        <p:tgtEl>
                                          <p:spTgt spid="649219">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49219">
                                            <p:txEl>
                                              <p:pRg st="6" end="6"/>
                                            </p:txEl>
                                          </p:spTgt>
                                        </p:tgtEl>
                                        <p:attrNameLst>
                                          <p:attrName>style.visibility</p:attrName>
                                        </p:attrNameLst>
                                      </p:cBhvr>
                                      <p:to>
                                        <p:strVal val="visible"/>
                                      </p:to>
                                    </p:set>
                                    <p:animEffect transition="in" filter="fade">
                                      <p:cBhvr>
                                        <p:cTn id="33" dur="2000"/>
                                        <p:tgtEl>
                                          <p:spTgt spid="649219">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49219">
                                            <p:txEl>
                                              <p:pRg st="7" end="7"/>
                                            </p:txEl>
                                          </p:spTgt>
                                        </p:tgtEl>
                                        <p:attrNameLst>
                                          <p:attrName>style.visibility</p:attrName>
                                        </p:attrNameLst>
                                      </p:cBhvr>
                                      <p:to>
                                        <p:strVal val="visible"/>
                                      </p:to>
                                    </p:set>
                                    <p:animEffect transition="in" filter="fade">
                                      <p:cBhvr>
                                        <p:cTn id="36" dur="2000"/>
                                        <p:tgtEl>
                                          <p:spTgt spid="6492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219" grpId="0"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3" descr="caterer3"/>
          <p:cNvPicPr>
            <a:picLocks noChangeAspect="1" noChangeArrowheads="1"/>
          </p:cNvPicPr>
          <p:nvPr/>
        </p:nvPicPr>
        <p:blipFill>
          <a:blip r:embed="rId4"/>
          <a:srcRect/>
          <a:stretch>
            <a:fillRect/>
          </a:stretch>
        </p:blipFill>
        <p:spPr bwMode="auto">
          <a:xfrm>
            <a:off x="1619250" y="2133600"/>
            <a:ext cx="6594475" cy="3886200"/>
          </a:xfrm>
          <a:prstGeom prst="rect">
            <a:avLst/>
          </a:prstGeom>
          <a:noFill/>
          <a:ln w="9525">
            <a:noFill/>
            <a:miter lim="800000"/>
            <a:headEnd/>
            <a:tailEnd/>
          </a:ln>
        </p:spPr>
      </p:pic>
      <p:sp>
        <p:nvSpPr>
          <p:cNvPr id="28675" name="Rectangle 2"/>
          <p:cNvSpPr>
            <a:spLocks noGrp="1" noChangeArrowheads="1"/>
          </p:cNvSpPr>
          <p:nvPr>
            <p:ph type="title"/>
          </p:nvPr>
        </p:nvSpPr>
        <p:spPr/>
        <p:txBody>
          <a:bodyPr/>
          <a:lstStyle/>
          <a:p>
            <a:pPr eaLnBrk="1" hangingPunct="1"/>
            <a:r>
              <a:rPr lang="sv-SE" sz="2800" smtClean="0"/>
              <a:t>An </a:t>
            </a:r>
            <a:r>
              <a:rPr lang="en-US" sz="2800" i="1" smtClean="0"/>
              <a:t>e</a:t>
            </a:r>
            <a:r>
              <a:rPr lang="en-US" sz="2800" i="1" baseline="30000" smtClean="0"/>
              <a:t>3</a:t>
            </a:r>
            <a:r>
              <a:rPr lang="en-US" sz="2800" i="1" smtClean="0"/>
              <a:t>-value </a:t>
            </a:r>
            <a:r>
              <a:rPr lang="en-US" sz="2800" smtClean="0"/>
              <a:t>model</a:t>
            </a:r>
            <a:r>
              <a:rPr lang="sv-SE" sz="2800" smtClean="0"/>
              <a:t> </a:t>
            </a:r>
            <a:endParaRPr lang="en-US" sz="2800" smtClean="0"/>
          </a:p>
        </p:txBody>
      </p:sp>
      <p:grpSp>
        <p:nvGrpSpPr>
          <p:cNvPr id="2" name="Group 4"/>
          <p:cNvGrpSpPr>
            <a:grpSpLocks/>
          </p:cNvGrpSpPr>
          <p:nvPr/>
        </p:nvGrpSpPr>
        <p:grpSpPr bwMode="auto">
          <a:xfrm>
            <a:off x="4859338" y="4797425"/>
            <a:ext cx="3076575" cy="623888"/>
            <a:chOff x="2880" y="3022"/>
            <a:chExt cx="1938" cy="393"/>
          </a:xfrm>
        </p:grpSpPr>
        <p:sp>
          <p:nvSpPr>
            <p:cNvPr id="674821" name="Text Box 5"/>
            <p:cNvSpPr txBox="1">
              <a:spLocks noChangeArrowheads="1"/>
            </p:cNvSpPr>
            <p:nvPr/>
          </p:nvSpPr>
          <p:spPr bwMode="auto">
            <a:xfrm>
              <a:off x="3969" y="3203"/>
              <a:ext cx="849" cy="212"/>
            </a:xfrm>
            <a:prstGeom prst="rect">
              <a:avLst/>
            </a:prstGeom>
            <a:noFill/>
            <a:ln w="9525" algn="ctr">
              <a:noFill/>
              <a:miter lim="800000"/>
              <a:headEnd/>
              <a:tailEnd/>
            </a:ln>
            <a:effectLst/>
          </p:spPr>
          <p:txBody>
            <a:bodyPr wrap="none">
              <a:spAutoFit/>
            </a:bodyPr>
            <a:lstStyle/>
            <a:p>
              <a:pPr>
                <a:defRPr/>
              </a:pPr>
              <a:r>
                <a:rPr lang="sv-SE">
                  <a:solidFill>
                    <a:srgbClr val="F29000"/>
                  </a:solidFill>
                  <a:effectLst>
                    <a:outerShdw blurRad="38100" dist="38100" dir="2700000" algn="tl">
                      <a:srgbClr val="C0C0C0"/>
                    </a:outerShdw>
                  </a:effectLst>
                  <a:cs typeface="+mn-cs"/>
                </a:rPr>
                <a:t>value port</a:t>
              </a:r>
              <a:endParaRPr lang="en-US">
                <a:solidFill>
                  <a:srgbClr val="F29000"/>
                </a:solidFill>
                <a:effectLst>
                  <a:outerShdw blurRad="38100" dist="38100" dir="2700000" algn="tl">
                    <a:srgbClr val="C0C0C0"/>
                  </a:outerShdw>
                </a:effectLst>
                <a:cs typeface="+mn-cs"/>
              </a:endParaRPr>
            </a:p>
          </p:txBody>
        </p:sp>
        <p:sp>
          <p:nvSpPr>
            <p:cNvPr id="674822" name="Line 6"/>
            <p:cNvSpPr>
              <a:spLocks noChangeShapeType="1"/>
            </p:cNvSpPr>
            <p:nvPr/>
          </p:nvSpPr>
          <p:spPr bwMode="auto">
            <a:xfrm flipH="1" flipV="1">
              <a:off x="2880" y="3022"/>
              <a:ext cx="1089" cy="272"/>
            </a:xfrm>
            <a:prstGeom prst="line">
              <a:avLst/>
            </a:prstGeom>
            <a:noFill/>
            <a:ln w="28575">
              <a:solidFill>
                <a:srgbClr val="F29000"/>
              </a:solidFill>
              <a:round/>
              <a:headEnd/>
              <a:tailEnd type="triangle" w="med" len="med"/>
            </a:ln>
            <a:effectLst/>
          </p:spPr>
          <p:txBody>
            <a:bodyPr>
              <a:spAutoFit/>
            </a:bodyPr>
            <a:lstStyle/>
            <a:p>
              <a:pPr>
                <a:defRPr/>
              </a:pPr>
              <a:endParaRPr lang="en-US">
                <a:effectLst>
                  <a:outerShdw blurRad="38100" dist="38100" dir="2700000" algn="tl">
                    <a:srgbClr val="000000">
                      <a:alpha val="43137"/>
                    </a:srgbClr>
                  </a:outerShdw>
                </a:effectLst>
                <a:cs typeface="+mn-cs"/>
              </a:endParaRPr>
            </a:p>
          </p:txBody>
        </p:sp>
      </p:grpSp>
      <p:grpSp>
        <p:nvGrpSpPr>
          <p:cNvPr id="3" name="Group 7"/>
          <p:cNvGrpSpPr>
            <a:grpSpLocks/>
          </p:cNvGrpSpPr>
          <p:nvPr/>
        </p:nvGrpSpPr>
        <p:grpSpPr bwMode="auto">
          <a:xfrm>
            <a:off x="5003800" y="4437063"/>
            <a:ext cx="3452813" cy="336550"/>
            <a:chOff x="2971" y="2795"/>
            <a:chExt cx="2175" cy="212"/>
          </a:xfrm>
        </p:grpSpPr>
        <p:sp>
          <p:nvSpPr>
            <p:cNvPr id="674824" name="Text Box 8"/>
            <p:cNvSpPr txBox="1">
              <a:spLocks noChangeArrowheads="1"/>
            </p:cNvSpPr>
            <p:nvPr/>
          </p:nvSpPr>
          <p:spPr bwMode="auto">
            <a:xfrm>
              <a:off x="3955" y="2795"/>
              <a:ext cx="1191" cy="212"/>
            </a:xfrm>
            <a:prstGeom prst="rect">
              <a:avLst/>
            </a:prstGeom>
            <a:noFill/>
            <a:ln w="9525" algn="ctr">
              <a:noFill/>
              <a:miter lim="800000"/>
              <a:headEnd/>
              <a:tailEnd/>
            </a:ln>
            <a:effectLst/>
          </p:spPr>
          <p:txBody>
            <a:bodyPr wrap="none">
              <a:spAutoFit/>
            </a:bodyPr>
            <a:lstStyle/>
            <a:p>
              <a:pPr>
                <a:defRPr/>
              </a:pPr>
              <a:r>
                <a:rPr lang="sv-SE">
                  <a:solidFill>
                    <a:srgbClr val="F29000"/>
                  </a:solidFill>
                  <a:effectLst>
                    <a:outerShdw blurRad="38100" dist="38100" dir="2700000" algn="tl">
                      <a:srgbClr val="C0C0C0"/>
                    </a:outerShdw>
                  </a:effectLst>
                  <a:cs typeface="+mn-cs"/>
                </a:rPr>
                <a:t>value interface</a:t>
              </a:r>
              <a:endParaRPr lang="en-US">
                <a:solidFill>
                  <a:srgbClr val="F29000"/>
                </a:solidFill>
                <a:effectLst>
                  <a:outerShdw blurRad="38100" dist="38100" dir="2700000" algn="tl">
                    <a:srgbClr val="C0C0C0"/>
                  </a:outerShdw>
                </a:effectLst>
                <a:cs typeface="+mn-cs"/>
              </a:endParaRPr>
            </a:p>
          </p:txBody>
        </p:sp>
        <p:sp>
          <p:nvSpPr>
            <p:cNvPr id="674825" name="Line 9"/>
            <p:cNvSpPr>
              <a:spLocks noChangeShapeType="1"/>
            </p:cNvSpPr>
            <p:nvPr/>
          </p:nvSpPr>
          <p:spPr bwMode="auto">
            <a:xfrm flipH="1">
              <a:off x="2971" y="2931"/>
              <a:ext cx="998" cy="45"/>
            </a:xfrm>
            <a:prstGeom prst="line">
              <a:avLst/>
            </a:prstGeom>
            <a:noFill/>
            <a:ln w="28575">
              <a:solidFill>
                <a:srgbClr val="F29000"/>
              </a:solidFill>
              <a:round/>
              <a:headEnd/>
              <a:tailEnd type="triangle" w="med" len="med"/>
            </a:ln>
            <a:effectLst/>
          </p:spPr>
          <p:txBody>
            <a:bodyPr>
              <a:spAutoFit/>
            </a:bodyPr>
            <a:lstStyle/>
            <a:p>
              <a:pPr>
                <a:defRPr/>
              </a:pPr>
              <a:endParaRPr lang="en-US">
                <a:effectLst>
                  <a:outerShdw blurRad="38100" dist="38100" dir="2700000" algn="tl">
                    <a:srgbClr val="000000">
                      <a:alpha val="43137"/>
                    </a:srgbClr>
                  </a:outerShdw>
                </a:effectLst>
                <a:cs typeface="+mn-cs"/>
              </a:endParaRPr>
            </a:p>
          </p:txBody>
        </p:sp>
      </p:grpSp>
      <p:grpSp>
        <p:nvGrpSpPr>
          <p:cNvPr id="4" name="Group 10"/>
          <p:cNvGrpSpPr>
            <a:grpSpLocks/>
          </p:cNvGrpSpPr>
          <p:nvPr/>
        </p:nvGrpSpPr>
        <p:grpSpPr bwMode="auto">
          <a:xfrm>
            <a:off x="2070100" y="1700213"/>
            <a:ext cx="1493838" cy="479425"/>
            <a:chOff x="1123" y="1132"/>
            <a:chExt cx="941" cy="302"/>
          </a:xfrm>
        </p:grpSpPr>
        <p:sp>
          <p:nvSpPr>
            <p:cNvPr id="674827" name="Line 11"/>
            <p:cNvSpPr>
              <a:spLocks noChangeShapeType="1"/>
            </p:cNvSpPr>
            <p:nvPr/>
          </p:nvSpPr>
          <p:spPr bwMode="auto">
            <a:xfrm>
              <a:off x="1610" y="1253"/>
              <a:ext cx="454" cy="181"/>
            </a:xfrm>
            <a:prstGeom prst="line">
              <a:avLst/>
            </a:prstGeom>
            <a:noFill/>
            <a:ln w="28575">
              <a:solidFill>
                <a:srgbClr val="F29000"/>
              </a:solidFill>
              <a:round/>
              <a:headEnd/>
              <a:tailEnd type="triangle" w="med" len="med"/>
            </a:ln>
            <a:effectLst/>
          </p:spPr>
          <p:txBody>
            <a:bodyPr>
              <a:spAutoFit/>
            </a:bodyPr>
            <a:lstStyle/>
            <a:p>
              <a:pPr>
                <a:defRPr/>
              </a:pPr>
              <a:endParaRPr lang="en-US">
                <a:effectLst>
                  <a:outerShdw blurRad="38100" dist="38100" dir="2700000" algn="tl">
                    <a:srgbClr val="000000">
                      <a:alpha val="43137"/>
                    </a:srgbClr>
                  </a:outerShdw>
                </a:effectLst>
                <a:cs typeface="+mn-cs"/>
              </a:endParaRPr>
            </a:p>
          </p:txBody>
        </p:sp>
        <p:sp>
          <p:nvSpPr>
            <p:cNvPr id="674828" name="Text Box 12"/>
            <p:cNvSpPr txBox="1">
              <a:spLocks noChangeArrowheads="1"/>
            </p:cNvSpPr>
            <p:nvPr/>
          </p:nvSpPr>
          <p:spPr bwMode="auto">
            <a:xfrm>
              <a:off x="1123" y="1132"/>
              <a:ext cx="487" cy="212"/>
            </a:xfrm>
            <a:prstGeom prst="rect">
              <a:avLst/>
            </a:prstGeom>
            <a:noFill/>
            <a:ln w="9525" algn="ctr">
              <a:noFill/>
              <a:miter lim="800000"/>
              <a:headEnd/>
              <a:tailEnd/>
            </a:ln>
            <a:effectLst/>
          </p:spPr>
          <p:txBody>
            <a:bodyPr wrap="none">
              <a:spAutoFit/>
            </a:bodyPr>
            <a:lstStyle/>
            <a:p>
              <a:pPr>
                <a:defRPr/>
              </a:pPr>
              <a:r>
                <a:rPr lang="sv-SE">
                  <a:solidFill>
                    <a:srgbClr val="F29000"/>
                  </a:solidFill>
                  <a:effectLst>
                    <a:outerShdw blurRad="38100" dist="38100" dir="2700000" algn="tl">
                      <a:srgbClr val="C0C0C0"/>
                    </a:outerShdw>
                  </a:effectLst>
                  <a:cs typeface="+mn-cs"/>
                </a:rPr>
                <a:t>actor</a:t>
              </a:r>
              <a:endParaRPr lang="en-US">
                <a:solidFill>
                  <a:srgbClr val="F29000"/>
                </a:solidFill>
                <a:effectLst>
                  <a:outerShdw blurRad="38100" dist="38100" dir="2700000" algn="tl">
                    <a:srgbClr val="C0C0C0"/>
                  </a:outerShdw>
                </a:effectLst>
                <a:cs typeface="+mn-cs"/>
              </a:endParaRPr>
            </a:p>
          </p:txBody>
        </p:sp>
      </p:grpSp>
      <p:grpSp>
        <p:nvGrpSpPr>
          <p:cNvPr id="5" name="Group 13"/>
          <p:cNvGrpSpPr>
            <a:grpSpLocks/>
          </p:cNvGrpSpPr>
          <p:nvPr/>
        </p:nvGrpSpPr>
        <p:grpSpPr bwMode="auto">
          <a:xfrm>
            <a:off x="4283075" y="1700213"/>
            <a:ext cx="2881313" cy="503237"/>
            <a:chOff x="2517" y="1117"/>
            <a:chExt cx="1815" cy="317"/>
          </a:xfrm>
        </p:grpSpPr>
        <p:sp>
          <p:nvSpPr>
            <p:cNvPr id="674830" name="Line 14"/>
            <p:cNvSpPr>
              <a:spLocks noChangeShapeType="1"/>
            </p:cNvSpPr>
            <p:nvPr/>
          </p:nvSpPr>
          <p:spPr bwMode="auto">
            <a:xfrm>
              <a:off x="3787" y="1253"/>
              <a:ext cx="545" cy="181"/>
            </a:xfrm>
            <a:prstGeom prst="line">
              <a:avLst/>
            </a:prstGeom>
            <a:noFill/>
            <a:ln w="28575">
              <a:solidFill>
                <a:srgbClr val="F29000"/>
              </a:solidFill>
              <a:round/>
              <a:headEnd/>
              <a:tailEnd type="triangle" w="med" len="med"/>
            </a:ln>
            <a:effectLst/>
          </p:spPr>
          <p:txBody>
            <a:bodyPr>
              <a:spAutoFit/>
            </a:bodyPr>
            <a:lstStyle/>
            <a:p>
              <a:pPr>
                <a:defRPr/>
              </a:pPr>
              <a:endParaRPr lang="en-US">
                <a:effectLst>
                  <a:outerShdw blurRad="38100" dist="38100" dir="2700000" algn="tl">
                    <a:srgbClr val="000000">
                      <a:alpha val="43137"/>
                    </a:srgbClr>
                  </a:outerShdw>
                </a:effectLst>
                <a:cs typeface="+mn-cs"/>
              </a:endParaRPr>
            </a:p>
          </p:txBody>
        </p:sp>
        <p:sp>
          <p:nvSpPr>
            <p:cNvPr id="674831" name="Text Box 15"/>
            <p:cNvSpPr txBox="1">
              <a:spLocks noChangeArrowheads="1"/>
            </p:cNvSpPr>
            <p:nvPr/>
          </p:nvSpPr>
          <p:spPr bwMode="auto">
            <a:xfrm>
              <a:off x="2517" y="1117"/>
              <a:ext cx="1294" cy="212"/>
            </a:xfrm>
            <a:prstGeom prst="rect">
              <a:avLst/>
            </a:prstGeom>
            <a:noFill/>
            <a:ln w="9525" algn="ctr">
              <a:noFill/>
              <a:miter lim="800000"/>
              <a:headEnd/>
              <a:tailEnd/>
            </a:ln>
            <a:effectLst/>
          </p:spPr>
          <p:txBody>
            <a:bodyPr wrap="none">
              <a:spAutoFit/>
            </a:bodyPr>
            <a:lstStyle/>
            <a:p>
              <a:pPr>
                <a:defRPr/>
              </a:pPr>
              <a:r>
                <a:rPr lang="sv-SE">
                  <a:solidFill>
                    <a:srgbClr val="F29000"/>
                  </a:solidFill>
                  <a:effectLst>
                    <a:outerShdw blurRad="38100" dist="38100" dir="2700000" algn="tl">
                      <a:srgbClr val="C0C0C0"/>
                    </a:outerShdw>
                  </a:effectLst>
                  <a:cs typeface="+mn-cs"/>
                </a:rPr>
                <a:t>market segment</a:t>
              </a:r>
              <a:endParaRPr lang="en-US">
                <a:solidFill>
                  <a:srgbClr val="F29000"/>
                </a:solidFill>
                <a:effectLst>
                  <a:outerShdw blurRad="38100" dist="38100" dir="2700000" algn="tl">
                    <a:srgbClr val="C0C0C0"/>
                  </a:outerShdw>
                </a:effectLst>
                <a:cs typeface="+mn-cs"/>
              </a:endParaRPr>
            </a:p>
          </p:txBody>
        </p:sp>
      </p:grpSp>
      <p:grpSp>
        <p:nvGrpSpPr>
          <p:cNvPr id="6" name="Group 16"/>
          <p:cNvGrpSpPr>
            <a:grpSpLocks/>
          </p:cNvGrpSpPr>
          <p:nvPr/>
        </p:nvGrpSpPr>
        <p:grpSpPr bwMode="auto">
          <a:xfrm>
            <a:off x="1042988" y="2997200"/>
            <a:ext cx="1295400" cy="1008063"/>
            <a:chOff x="385" y="1888"/>
            <a:chExt cx="816" cy="635"/>
          </a:xfrm>
        </p:grpSpPr>
        <p:sp>
          <p:nvSpPr>
            <p:cNvPr id="674833" name="Text Box 17"/>
            <p:cNvSpPr txBox="1">
              <a:spLocks noChangeArrowheads="1"/>
            </p:cNvSpPr>
            <p:nvPr/>
          </p:nvSpPr>
          <p:spPr bwMode="auto">
            <a:xfrm>
              <a:off x="385" y="1888"/>
              <a:ext cx="564" cy="443"/>
            </a:xfrm>
            <a:prstGeom prst="rect">
              <a:avLst/>
            </a:prstGeom>
            <a:noFill/>
            <a:ln w="9525" algn="ctr">
              <a:noFill/>
              <a:miter lim="800000"/>
              <a:headEnd/>
              <a:tailEnd/>
            </a:ln>
            <a:effectLst/>
          </p:spPr>
          <p:txBody>
            <a:bodyPr wrap="none">
              <a:spAutoFit/>
            </a:bodyPr>
            <a:lstStyle/>
            <a:p>
              <a:pPr>
                <a:defRPr/>
              </a:pPr>
              <a:r>
                <a:rPr lang="sv-SE">
                  <a:solidFill>
                    <a:srgbClr val="F29000"/>
                  </a:solidFill>
                  <a:effectLst>
                    <a:outerShdw blurRad="38100" dist="38100" dir="2700000" algn="tl">
                      <a:srgbClr val="C0C0C0"/>
                    </a:outerShdw>
                  </a:effectLst>
                  <a:cs typeface="+mn-cs"/>
                </a:rPr>
                <a:t>value</a:t>
              </a:r>
            </a:p>
            <a:p>
              <a:pPr>
                <a:defRPr/>
              </a:pPr>
              <a:r>
                <a:rPr lang="sv-SE">
                  <a:solidFill>
                    <a:srgbClr val="F29000"/>
                  </a:solidFill>
                  <a:effectLst>
                    <a:outerShdw blurRad="38100" dist="38100" dir="2700000" algn="tl">
                      <a:srgbClr val="C0C0C0"/>
                    </a:outerShdw>
                  </a:effectLst>
                  <a:cs typeface="+mn-cs"/>
                </a:rPr>
                <a:t>object</a:t>
              </a:r>
              <a:endParaRPr lang="en-US">
                <a:solidFill>
                  <a:srgbClr val="F29000"/>
                </a:solidFill>
                <a:effectLst>
                  <a:outerShdw blurRad="38100" dist="38100" dir="2700000" algn="tl">
                    <a:srgbClr val="C0C0C0"/>
                  </a:outerShdw>
                </a:effectLst>
                <a:cs typeface="+mn-cs"/>
              </a:endParaRPr>
            </a:p>
          </p:txBody>
        </p:sp>
        <p:sp>
          <p:nvSpPr>
            <p:cNvPr id="674834" name="Line 18"/>
            <p:cNvSpPr>
              <a:spLocks noChangeShapeType="1"/>
            </p:cNvSpPr>
            <p:nvPr/>
          </p:nvSpPr>
          <p:spPr bwMode="auto">
            <a:xfrm>
              <a:off x="793" y="2341"/>
              <a:ext cx="408" cy="182"/>
            </a:xfrm>
            <a:prstGeom prst="line">
              <a:avLst/>
            </a:prstGeom>
            <a:noFill/>
            <a:ln w="28575">
              <a:solidFill>
                <a:srgbClr val="F29000"/>
              </a:solidFill>
              <a:round/>
              <a:headEnd/>
              <a:tailEnd type="triangle" w="med" len="med"/>
            </a:ln>
            <a:effectLst/>
          </p:spPr>
          <p:txBody>
            <a:bodyPr>
              <a:spAutoFit/>
            </a:bodyPr>
            <a:lstStyle/>
            <a:p>
              <a:pPr>
                <a:defRPr/>
              </a:pPr>
              <a:endParaRPr lang="en-US">
                <a:effectLst>
                  <a:outerShdw blurRad="38100" dist="38100" dir="2700000" algn="tl">
                    <a:srgbClr val="000000">
                      <a:alpha val="43137"/>
                    </a:srgbClr>
                  </a:outerShdw>
                </a:effectLst>
                <a:cs typeface="+mn-cs"/>
              </a:endParaRPr>
            </a:p>
          </p:txBody>
        </p:sp>
      </p:grpSp>
      <p:grpSp>
        <p:nvGrpSpPr>
          <p:cNvPr id="7" name="Group 19"/>
          <p:cNvGrpSpPr>
            <a:grpSpLocks/>
          </p:cNvGrpSpPr>
          <p:nvPr/>
        </p:nvGrpSpPr>
        <p:grpSpPr bwMode="auto">
          <a:xfrm>
            <a:off x="4643438" y="3789363"/>
            <a:ext cx="3887787" cy="336550"/>
            <a:chOff x="2744" y="2387"/>
            <a:chExt cx="2449" cy="212"/>
          </a:xfrm>
        </p:grpSpPr>
        <p:sp>
          <p:nvSpPr>
            <p:cNvPr id="674836" name="Text Box 20"/>
            <p:cNvSpPr txBox="1">
              <a:spLocks noChangeArrowheads="1"/>
            </p:cNvSpPr>
            <p:nvPr/>
          </p:nvSpPr>
          <p:spPr bwMode="auto">
            <a:xfrm>
              <a:off x="3955" y="2387"/>
              <a:ext cx="1238" cy="212"/>
            </a:xfrm>
            <a:prstGeom prst="rect">
              <a:avLst/>
            </a:prstGeom>
            <a:noFill/>
            <a:ln w="9525" algn="ctr">
              <a:noFill/>
              <a:miter lim="800000"/>
              <a:headEnd/>
              <a:tailEnd/>
            </a:ln>
            <a:effectLst/>
          </p:spPr>
          <p:txBody>
            <a:bodyPr wrap="none">
              <a:spAutoFit/>
            </a:bodyPr>
            <a:lstStyle/>
            <a:p>
              <a:pPr>
                <a:defRPr/>
              </a:pPr>
              <a:r>
                <a:rPr lang="sv-SE">
                  <a:solidFill>
                    <a:srgbClr val="F29000"/>
                  </a:solidFill>
                  <a:effectLst>
                    <a:outerShdw blurRad="38100" dist="38100" dir="2700000" algn="tl">
                      <a:srgbClr val="C0C0C0"/>
                    </a:outerShdw>
                  </a:effectLst>
                  <a:cs typeface="+mn-cs"/>
                </a:rPr>
                <a:t>value exchange</a:t>
              </a:r>
              <a:endParaRPr lang="en-US">
                <a:solidFill>
                  <a:srgbClr val="F29000"/>
                </a:solidFill>
                <a:effectLst>
                  <a:outerShdw blurRad="38100" dist="38100" dir="2700000" algn="tl">
                    <a:srgbClr val="C0C0C0"/>
                  </a:outerShdw>
                </a:effectLst>
                <a:cs typeface="+mn-cs"/>
              </a:endParaRPr>
            </a:p>
          </p:txBody>
        </p:sp>
        <p:sp>
          <p:nvSpPr>
            <p:cNvPr id="674837" name="Line 21"/>
            <p:cNvSpPr>
              <a:spLocks noChangeShapeType="1"/>
            </p:cNvSpPr>
            <p:nvPr/>
          </p:nvSpPr>
          <p:spPr bwMode="auto">
            <a:xfrm flipH="1" flipV="1">
              <a:off x="2744" y="2478"/>
              <a:ext cx="1179" cy="0"/>
            </a:xfrm>
            <a:prstGeom prst="line">
              <a:avLst/>
            </a:prstGeom>
            <a:noFill/>
            <a:ln w="28575">
              <a:solidFill>
                <a:srgbClr val="F29000"/>
              </a:solidFill>
              <a:round/>
              <a:headEnd/>
              <a:tailEnd type="triangle" w="med" len="med"/>
            </a:ln>
            <a:effectLst/>
          </p:spPr>
          <p:txBody>
            <a:bodyPr>
              <a:spAutoFit/>
            </a:bodyPr>
            <a:lstStyle/>
            <a:p>
              <a:pPr>
                <a:defRPr/>
              </a:pPr>
              <a:endParaRPr lang="en-US">
                <a:effectLst>
                  <a:outerShdw blurRad="38100" dist="38100" dir="2700000" algn="tl">
                    <a:srgbClr val="000000">
                      <a:alpha val="43137"/>
                    </a:srgbClr>
                  </a:outerShdw>
                </a:effectLst>
                <a:cs typeface="+mn-cs"/>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20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20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5800" y="381000"/>
            <a:ext cx="7772400" cy="990600"/>
          </a:xfrm>
        </p:spPr>
        <p:txBody>
          <a:bodyPr/>
          <a:lstStyle/>
          <a:p>
            <a:r>
              <a:rPr lang="en-GB" smtClean="0"/>
              <a:t>The RAD model</a:t>
            </a:r>
          </a:p>
        </p:txBody>
      </p:sp>
      <p:grpSp>
        <p:nvGrpSpPr>
          <p:cNvPr id="38915" name="Group 4"/>
          <p:cNvGrpSpPr>
            <a:grpSpLocks/>
          </p:cNvGrpSpPr>
          <p:nvPr/>
        </p:nvGrpSpPr>
        <p:grpSpPr bwMode="auto">
          <a:xfrm>
            <a:off x="1371600" y="1143000"/>
            <a:ext cx="5930900" cy="4792663"/>
            <a:chOff x="3302" y="7710"/>
            <a:chExt cx="5420" cy="5894"/>
          </a:xfrm>
        </p:grpSpPr>
        <p:grpSp>
          <p:nvGrpSpPr>
            <p:cNvPr id="38918" name="Group 7"/>
            <p:cNvGrpSpPr>
              <a:grpSpLocks/>
            </p:cNvGrpSpPr>
            <p:nvPr/>
          </p:nvGrpSpPr>
          <p:grpSpPr bwMode="auto">
            <a:xfrm>
              <a:off x="3302" y="7720"/>
              <a:ext cx="1440" cy="5884"/>
              <a:chOff x="3302" y="7720"/>
              <a:chExt cx="1440" cy="5884"/>
            </a:xfrm>
          </p:grpSpPr>
          <p:sp>
            <p:nvSpPr>
              <p:cNvPr id="38941" name="Text Box 8"/>
              <p:cNvSpPr txBox="1">
                <a:spLocks noChangeArrowheads="1"/>
              </p:cNvSpPr>
              <p:nvPr/>
            </p:nvSpPr>
            <p:spPr bwMode="auto">
              <a:xfrm>
                <a:off x="3404" y="7720"/>
                <a:ext cx="1338" cy="432"/>
              </a:xfrm>
              <a:prstGeom prst="rect">
                <a:avLst/>
              </a:prstGeom>
              <a:solidFill>
                <a:srgbClr val="FFFFFF"/>
              </a:solidFill>
              <a:ln w="9525">
                <a:noFill/>
                <a:miter lim="800000"/>
                <a:headEnd/>
                <a:tailEnd/>
              </a:ln>
            </p:spPr>
            <p:txBody>
              <a:bodyPr/>
              <a:lstStyle/>
              <a:p>
                <a:pPr algn="ctr" eaLnBrk="0" hangingPunct="0"/>
                <a:r>
                  <a:rPr lang="en-GB" b="1">
                    <a:solidFill>
                      <a:schemeClr val="bg2"/>
                    </a:solidFill>
                  </a:rPr>
                  <a:t>Team 1</a:t>
                </a:r>
              </a:p>
            </p:txBody>
          </p:sp>
          <p:sp>
            <p:nvSpPr>
              <p:cNvPr id="38942" name="Text Box 9"/>
              <p:cNvSpPr txBox="1">
                <a:spLocks noChangeArrowheads="1"/>
              </p:cNvSpPr>
              <p:nvPr/>
            </p:nvSpPr>
            <p:spPr bwMode="auto">
              <a:xfrm>
                <a:off x="3302" y="12904"/>
                <a:ext cx="1440" cy="700"/>
              </a:xfrm>
              <a:prstGeom prst="rect">
                <a:avLst/>
              </a:prstGeom>
              <a:solidFill>
                <a:srgbClr val="FFFFFF"/>
              </a:solidFill>
              <a:ln w="9525">
                <a:solidFill>
                  <a:srgbClr val="000000"/>
                </a:solidFill>
                <a:miter lim="800000"/>
                <a:headEnd/>
                <a:tailEnd/>
              </a:ln>
            </p:spPr>
            <p:txBody>
              <a:bodyPr/>
              <a:lstStyle/>
              <a:p>
                <a:pPr algn="ctr" eaLnBrk="0" hangingPunct="0"/>
                <a:r>
                  <a:rPr lang="en-GB" b="1">
                    <a:solidFill>
                      <a:schemeClr val="bg2"/>
                    </a:solidFill>
                  </a:rPr>
                  <a:t>Testing &amp; Turnover</a:t>
                </a:r>
              </a:p>
            </p:txBody>
          </p:sp>
          <p:sp>
            <p:nvSpPr>
              <p:cNvPr id="38943" name="Text Box 10"/>
              <p:cNvSpPr txBox="1">
                <a:spLocks noChangeArrowheads="1"/>
              </p:cNvSpPr>
              <p:nvPr/>
            </p:nvSpPr>
            <p:spPr bwMode="auto">
              <a:xfrm>
                <a:off x="3302" y="11752"/>
                <a:ext cx="1417" cy="720"/>
              </a:xfrm>
              <a:prstGeom prst="rect">
                <a:avLst/>
              </a:prstGeom>
              <a:solidFill>
                <a:srgbClr val="FFFFFF"/>
              </a:solidFill>
              <a:ln w="9525">
                <a:solidFill>
                  <a:srgbClr val="000000"/>
                </a:solidFill>
                <a:miter lim="800000"/>
                <a:headEnd/>
                <a:tailEnd/>
              </a:ln>
            </p:spPr>
            <p:txBody>
              <a:bodyPr/>
              <a:lstStyle/>
              <a:p>
                <a:pPr algn="ctr" eaLnBrk="0" hangingPunct="0"/>
                <a:r>
                  <a:rPr lang="en-GB" b="1">
                    <a:solidFill>
                      <a:schemeClr val="bg2"/>
                    </a:solidFill>
                  </a:rPr>
                  <a:t>Application</a:t>
                </a:r>
              </a:p>
              <a:p>
                <a:pPr algn="ctr" eaLnBrk="0" hangingPunct="0"/>
                <a:r>
                  <a:rPr lang="en-GB" b="1">
                    <a:solidFill>
                      <a:schemeClr val="bg2"/>
                    </a:solidFill>
                  </a:rPr>
                  <a:t>Generation</a:t>
                </a:r>
              </a:p>
            </p:txBody>
          </p:sp>
          <p:sp>
            <p:nvSpPr>
              <p:cNvPr id="38944" name="Text Box 11"/>
              <p:cNvSpPr txBox="1">
                <a:spLocks noChangeArrowheads="1"/>
              </p:cNvSpPr>
              <p:nvPr/>
            </p:nvSpPr>
            <p:spPr bwMode="auto">
              <a:xfrm>
                <a:off x="3302" y="8296"/>
                <a:ext cx="1440" cy="720"/>
              </a:xfrm>
              <a:prstGeom prst="rect">
                <a:avLst/>
              </a:prstGeom>
              <a:solidFill>
                <a:srgbClr val="FFFFFF"/>
              </a:solidFill>
              <a:ln w="9525">
                <a:solidFill>
                  <a:srgbClr val="000000"/>
                </a:solidFill>
                <a:miter lim="800000"/>
                <a:headEnd/>
                <a:tailEnd/>
              </a:ln>
            </p:spPr>
            <p:txBody>
              <a:bodyPr/>
              <a:lstStyle/>
              <a:p>
                <a:pPr algn="ctr" eaLnBrk="0" hangingPunct="0"/>
                <a:r>
                  <a:rPr lang="en-IE" b="1">
                    <a:solidFill>
                      <a:schemeClr val="bg2"/>
                    </a:solidFill>
                  </a:rPr>
                  <a:t>Business modelling</a:t>
                </a:r>
              </a:p>
            </p:txBody>
          </p:sp>
          <p:sp>
            <p:nvSpPr>
              <p:cNvPr id="18466" name="Text Box 12"/>
              <p:cNvSpPr txBox="1">
                <a:spLocks noChangeArrowheads="1"/>
              </p:cNvSpPr>
              <p:nvPr/>
            </p:nvSpPr>
            <p:spPr bwMode="auto">
              <a:xfrm>
                <a:off x="3302" y="9448"/>
                <a:ext cx="1442" cy="720"/>
              </a:xfrm>
              <a:prstGeom prst="rect">
                <a:avLst/>
              </a:prstGeom>
              <a:solidFill>
                <a:srgbClr val="FFC000"/>
              </a:solidFill>
              <a:ln w="9525">
                <a:solidFill>
                  <a:schemeClr val="bg2">
                    <a:lumMod val="60000"/>
                    <a:lumOff val="40000"/>
                  </a:schemeClr>
                </a:solidFill>
                <a:miter lim="800000"/>
                <a:headEnd/>
                <a:tailEnd/>
              </a:ln>
            </p:spPr>
            <p:txBody>
              <a:bodyPr/>
              <a:lstStyle/>
              <a:p>
                <a:pPr algn="ctr" eaLnBrk="0" hangingPunct="0">
                  <a:defRPr/>
                </a:pPr>
                <a:r>
                  <a:rPr lang="en-GB" b="1" dirty="0">
                    <a:solidFill>
                      <a:schemeClr val="bg2"/>
                    </a:solidFill>
                  </a:rPr>
                  <a:t>Data modelling</a:t>
                </a:r>
              </a:p>
            </p:txBody>
          </p:sp>
          <p:sp>
            <p:nvSpPr>
              <p:cNvPr id="38946" name="Text Box 13"/>
              <p:cNvSpPr txBox="1">
                <a:spLocks noChangeArrowheads="1"/>
              </p:cNvSpPr>
              <p:nvPr/>
            </p:nvSpPr>
            <p:spPr bwMode="auto">
              <a:xfrm>
                <a:off x="3302" y="10600"/>
                <a:ext cx="1440" cy="720"/>
              </a:xfrm>
              <a:prstGeom prst="rect">
                <a:avLst/>
              </a:prstGeom>
              <a:solidFill>
                <a:srgbClr val="FFFFFF"/>
              </a:solidFill>
              <a:ln w="9525">
                <a:solidFill>
                  <a:srgbClr val="000000"/>
                </a:solidFill>
                <a:miter lim="800000"/>
                <a:headEnd/>
                <a:tailEnd/>
              </a:ln>
            </p:spPr>
            <p:txBody>
              <a:bodyPr/>
              <a:lstStyle/>
              <a:p>
                <a:pPr algn="ctr" eaLnBrk="0" hangingPunct="0"/>
                <a:r>
                  <a:rPr lang="en-GB" b="1">
                    <a:solidFill>
                      <a:schemeClr val="bg2"/>
                    </a:solidFill>
                  </a:rPr>
                  <a:t>Process modelling</a:t>
                </a:r>
              </a:p>
            </p:txBody>
          </p:sp>
          <p:sp>
            <p:nvSpPr>
              <p:cNvPr id="38947" name="Line 14"/>
              <p:cNvSpPr>
                <a:spLocks noChangeShapeType="1"/>
              </p:cNvSpPr>
              <p:nvPr/>
            </p:nvSpPr>
            <p:spPr bwMode="auto">
              <a:xfrm>
                <a:off x="3988" y="9016"/>
                <a:ext cx="0" cy="432"/>
              </a:xfrm>
              <a:prstGeom prst="line">
                <a:avLst/>
              </a:prstGeom>
              <a:noFill/>
              <a:ln w="15875">
                <a:solidFill>
                  <a:srgbClr val="000000"/>
                </a:solidFill>
                <a:round/>
                <a:headEnd/>
                <a:tailEnd type="triangle" w="med" len="med"/>
              </a:ln>
            </p:spPr>
            <p:txBody>
              <a:bodyPr/>
              <a:lstStyle/>
              <a:p>
                <a:endParaRPr lang="en-US"/>
              </a:p>
            </p:txBody>
          </p:sp>
          <p:sp>
            <p:nvSpPr>
              <p:cNvPr id="38948" name="Line 15"/>
              <p:cNvSpPr>
                <a:spLocks noChangeShapeType="1"/>
              </p:cNvSpPr>
              <p:nvPr/>
            </p:nvSpPr>
            <p:spPr bwMode="auto">
              <a:xfrm>
                <a:off x="4038" y="12482"/>
                <a:ext cx="0" cy="432"/>
              </a:xfrm>
              <a:prstGeom prst="line">
                <a:avLst/>
              </a:prstGeom>
              <a:noFill/>
              <a:ln w="15875">
                <a:solidFill>
                  <a:srgbClr val="000000"/>
                </a:solidFill>
                <a:round/>
                <a:headEnd/>
                <a:tailEnd type="triangle" w="med" len="med"/>
              </a:ln>
            </p:spPr>
            <p:txBody>
              <a:bodyPr/>
              <a:lstStyle/>
              <a:p>
                <a:endParaRPr lang="en-US"/>
              </a:p>
            </p:txBody>
          </p:sp>
          <p:sp>
            <p:nvSpPr>
              <p:cNvPr id="38949" name="Line 16"/>
              <p:cNvSpPr>
                <a:spLocks noChangeShapeType="1"/>
              </p:cNvSpPr>
              <p:nvPr/>
            </p:nvSpPr>
            <p:spPr bwMode="auto">
              <a:xfrm>
                <a:off x="3998" y="11340"/>
                <a:ext cx="0" cy="432"/>
              </a:xfrm>
              <a:prstGeom prst="line">
                <a:avLst/>
              </a:prstGeom>
              <a:noFill/>
              <a:ln w="15875">
                <a:solidFill>
                  <a:srgbClr val="000000"/>
                </a:solidFill>
                <a:round/>
                <a:headEnd/>
                <a:tailEnd type="triangle" w="med" len="med"/>
              </a:ln>
            </p:spPr>
            <p:txBody>
              <a:bodyPr/>
              <a:lstStyle/>
              <a:p>
                <a:endParaRPr lang="en-US"/>
              </a:p>
            </p:txBody>
          </p:sp>
          <p:sp>
            <p:nvSpPr>
              <p:cNvPr id="38950" name="Line 17"/>
              <p:cNvSpPr>
                <a:spLocks noChangeShapeType="1"/>
              </p:cNvSpPr>
              <p:nvPr/>
            </p:nvSpPr>
            <p:spPr bwMode="auto">
              <a:xfrm>
                <a:off x="3998" y="10168"/>
                <a:ext cx="0" cy="432"/>
              </a:xfrm>
              <a:prstGeom prst="line">
                <a:avLst/>
              </a:prstGeom>
              <a:noFill/>
              <a:ln w="15875">
                <a:solidFill>
                  <a:srgbClr val="000000"/>
                </a:solidFill>
                <a:round/>
                <a:headEnd/>
                <a:tailEnd type="triangle" w="med" len="med"/>
              </a:ln>
            </p:spPr>
            <p:txBody>
              <a:bodyPr/>
              <a:lstStyle/>
              <a:p>
                <a:endParaRPr lang="en-US"/>
              </a:p>
            </p:txBody>
          </p:sp>
        </p:grpSp>
        <p:grpSp>
          <p:nvGrpSpPr>
            <p:cNvPr id="38919" name="Group 18"/>
            <p:cNvGrpSpPr>
              <a:grpSpLocks/>
            </p:cNvGrpSpPr>
            <p:nvPr/>
          </p:nvGrpSpPr>
          <p:grpSpPr bwMode="auto">
            <a:xfrm>
              <a:off x="5272" y="7710"/>
              <a:ext cx="1440" cy="5884"/>
              <a:chOff x="3302" y="7720"/>
              <a:chExt cx="1440" cy="5884"/>
            </a:xfrm>
          </p:grpSpPr>
          <p:sp>
            <p:nvSpPr>
              <p:cNvPr id="38931" name="Text Box 19"/>
              <p:cNvSpPr txBox="1">
                <a:spLocks noChangeArrowheads="1"/>
              </p:cNvSpPr>
              <p:nvPr/>
            </p:nvSpPr>
            <p:spPr bwMode="auto">
              <a:xfrm>
                <a:off x="3404" y="7720"/>
                <a:ext cx="1338" cy="432"/>
              </a:xfrm>
              <a:prstGeom prst="rect">
                <a:avLst/>
              </a:prstGeom>
              <a:solidFill>
                <a:srgbClr val="FFFFFF"/>
              </a:solidFill>
              <a:ln w="9525">
                <a:noFill/>
                <a:miter lim="800000"/>
                <a:headEnd/>
                <a:tailEnd/>
              </a:ln>
            </p:spPr>
            <p:txBody>
              <a:bodyPr/>
              <a:lstStyle/>
              <a:p>
                <a:pPr algn="ctr" eaLnBrk="0" hangingPunct="0"/>
                <a:r>
                  <a:rPr lang="en-GB" b="1">
                    <a:solidFill>
                      <a:schemeClr val="bg2"/>
                    </a:solidFill>
                  </a:rPr>
                  <a:t>Team 2</a:t>
                </a:r>
              </a:p>
            </p:txBody>
          </p:sp>
          <p:sp>
            <p:nvSpPr>
              <p:cNvPr id="38932" name="Text Box 20"/>
              <p:cNvSpPr txBox="1">
                <a:spLocks noChangeArrowheads="1"/>
              </p:cNvSpPr>
              <p:nvPr/>
            </p:nvSpPr>
            <p:spPr bwMode="auto">
              <a:xfrm>
                <a:off x="3302" y="12904"/>
                <a:ext cx="1440" cy="700"/>
              </a:xfrm>
              <a:prstGeom prst="rect">
                <a:avLst/>
              </a:prstGeom>
              <a:solidFill>
                <a:srgbClr val="FFFFFF"/>
              </a:solidFill>
              <a:ln w="9525">
                <a:solidFill>
                  <a:srgbClr val="000000"/>
                </a:solidFill>
                <a:miter lim="800000"/>
                <a:headEnd/>
                <a:tailEnd/>
              </a:ln>
            </p:spPr>
            <p:txBody>
              <a:bodyPr/>
              <a:lstStyle/>
              <a:p>
                <a:pPr algn="ctr" eaLnBrk="0" hangingPunct="0"/>
                <a:r>
                  <a:rPr lang="en-GB" b="1">
                    <a:solidFill>
                      <a:schemeClr val="bg2"/>
                    </a:solidFill>
                  </a:rPr>
                  <a:t>Testing &amp; Turnover</a:t>
                </a:r>
              </a:p>
            </p:txBody>
          </p:sp>
          <p:sp>
            <p:nvSpPr>
              <p:cNvPr id="38933" name="Text Box 21"/>
              <p:cNvSpPr txBox="1">
                <a:spLocks noChangeArrowheads="1"/>
              </p:cNvSpPr>
              <p:nvPr/>
            </p:nvSpPr>
            <p:spPr bwMode="auto">
              <a:xfrm>
                <a:off x="3302" y="11752"/>
                <a:ext cx="1417" cy="720"/>
              </a:xfrm>
              <a:prstGeom prst="rect">
                <a:avLst/>
              </a:prstGeom>
              <a:solidFill>
                <a:srgbClr val="FFFFFF"/>
              </a:solidFill>
              <a:ln w="9525">
                <a:solidFill>
                  <a:srgbClr val="000000"/>
                </a:solidFill>
                <a:miter lim="800000"/>
                <a:headEnd/>
                <a:tailEnd/>
              </a:ln>
            </p:spPr>
            <p:txBody>
              <a:bodyPr/>
              <a:lstStyle/>
              <a:p>
                <a:pPr algn="ctr" eaLnBrk="0" hangingPunct="0"/>
                <a:r>
                  <a:rPr lang="en-GB" b="1">
                    <a:solidFill>
                      <a:schemeClr val="bg2"/>
                    </a:solidFill>
                  </a:rPr>
                  <a:t>Application</a:t>
                </a:r>
              </a:p>
              <a:p>
                <a:pPr algn="ctr" eaLnBrk="0" hangingPunct="0"/>
                <a:r>
                  <a:rPr lang="en-GB" b="1">
                    <a:solidFill>
                      <a:schemeClr val="bg2"/>
                    </a:solidFill>
                  </a:rPr>
                  <a:t>Generation</a:t>
                </a:r>
              </a:p>
            </p:txBody>
          </p:sp>
          <p:sp>
            <p:nvSpPr>
              <p:cNvPr id="38934" name="Text Box 22"/>
              <p:cNvSpPr txBox="1">
                <a:spLocks noChangeArrowheads="1"/>
              </p:cNvSpPr>
              <p:nvPr/>
            </p:nvSpPr>
            <p:spPr bwMode="auto">
              <a:xfrm>
                <a:off x="3302" y="8296"/>
                <a:ext cx="1440" cy="720"/>
              </a:xfrm>
              <a:prstGeom prst="rect">
                <a:avLst/>
              </a:prstGeom>
              <a:solidFill>
                <a:srgbClr val="FFFFFF"/>
              </a:solidFill>
              <a:ln w="9525">
                <a:solidFill>
                  <a:srgbClr val="000000"/>
                </a:solidFill>
                <a:miter lim="800000"/>
                <a:headEnd/>
                <a:tailEnd/>
              </a:ln>
            </p:spPr>
            <p:txBody>
              <a:bodyPr/>
              <a:lstStyle/>
              <a:p>
                <a:pPr algn="ctr" eaLnBrk="0" hangingPunct="0"/>
                <a:r>
                  <a:rPr lang="en-IE" b="1">
                    <a:solidFill>
                      <a:schemeClr val="bg2"/>
                    </a:solidFill>
                  </a:rPr>
                  <a:t>Business modelling</a:t>
                </a:r>
              </a:p>
            </p:txBody>
          </p:sp>
          <p:sp>
            <p:nvSpPr>
              <p:cNvPr id="18456" name="Text Box 23"/>
              <p:cNvSpPr txBox="1">
                <a:spLocks noChangeArrowheads="1"/>
              </p:cNvSpPr>
              <p:nvPr/>
            </p:nvSpPr>
            <p:spPr bwMode="auto">
              <a:xfrm>
                <a:off x="3302" y="9448"/>
                <a:ext cx="1442" cy="720"/>
              </a:xfrm>
              <a:prstGeom prst="rect">
                <a:avLst/>
              </a:prstGeom>
              <a:solidFill>
                <a:srgbClr val="FFC000"/>
              </a:solidFill>
              <a:ln w="9525">
                <a:solidFill>
                  <a:schemeClr val="bg2">
                    <a:lumMod val="60000"/>
                    <a:lumOff val="40000"/>
                  </a:schemeClr>
                </a:solidFill>
                <a:miter lim="800000"/>
                <a:headEnd/>
                <a:tailEnd/>
              </a:ln>
            </p:spPr>
            <p:txBody>
              <a:bodyPr/>
              <a:lstStyle/>
              <a:p>
                <a:pPr algn="ctr" eaLnBrk="0" hangingPunct="0">
                  <a:defRPr/>
                </a:pPr>
                <a:r>
                  <a:rPr lang="en-GB" b="1" dirty="0">
                    <a:solidFill>
                      <a:schemeClr val="bg2"/>
                    </a:solidFill>
                  </a:rPr>
                  <a:t>Data modelling</a:t>
                </a:r>
              </a:p>
            </p:txBody>
          </p:sp>
          <p:sp>
            <p:nvSpPr>
              <p:cNvPr id="38936" name="Text Box 24"/>
              <p:cNvSpPr txBox="1">
                <a:spLocks noChangeArrowheads="1"/>
              </p:cNvSpPr>
              <p:nvPr/>
            </p:nvSpPr>
            <p:spPr bwMode="auto">
              <a:xfrm>
                <a:off x="3302" y="10600"/>
                <a:ext cx="1440" cy="720"/>
              </a:xfrm>
              <a:prstGeom prst="rect">
                <a:avLst/>
              </a:prstGeom>
              <a:solidFill>
                <a:srgbClr val="FFFFFF"/>
              </a:solidFill>
              <a:ln w="9525">
                <a:solidFill>
                  <a:srgbClr val="000000"/>
                </a:solidFill>
                <a:miter lim="800000"/>
                <a:headEnd/>
                <a:tailEnd/>
              </a:ln>
            </p:spPr>
            <p:txBody>
              <a:bodyPr/>
              <a:lstStyle/>
              <a:p>
                <a:pPr algn="ctr" eaLnBrk="0" hangingPunct="0"/>
                <a:r>
                  <a:rPr lang="en-GB" b="1">
                    <a:solidFill>
                      <a:schemeClr val="bg2"/>
                    </a:solidFill>
                  </a:rPr>
                  <a:t>Process modelling</a:t>
                </a:r>
              </a:p>
            </p:txBody>
          </p:sp>
          <p:sp>
            <p:nvSpPr>
              <p:cNvPr id="38937" name="Line 25"/>
              <p:cNvSpPr>
                <a:spLocks noChangeShapeType="1"/>
              </p:cNvSpPr>
              <p:nvPr/>
            </p:nvSpPr>
            <p:spPr bwMode="auto">
              <a:xfrm>
                <a:off x="3988" y="9016"/>
                <a:ext cx="0" cy="432"/>
              </a:xfrm>
              <a:prstGeom prst="line">
                <a:avLst/>
              </a:prstGeom>
              <a:noFill/>
              <a:ln w="15875">
                <a:solidFill>
                  <a:srgbClr val="000000"/>
                </a:solidFill>
                <a:round/>
                <a:headEnd/>
                <a:tailEnd type="triangle" w="med" len="med"/>
              </a:ln>
            </p:spPr>
            <p:txBody>
              <a:bodyPr/>
              <a:lstStyle/>
              <a:p>
                <a:endParaRPr lang="en-US"/>
              </a:p>
            </p:txBody>
          </p:sp>
          <p:sp>
            <p:nvSpPr>
              <p:cNvPr id="38938" name="Line 26"/>
              <p:cNvSpPr>
                <a:spLocks noChangeShapeType="1"/>
              </p:cNvSpPr>
              <p:nvPr/>
            </p:nvSpPr>
            <p:spPr bwMode="auto">
              <a:xfrm>
                <a:off x="4038" y="12482"/>
                <a:ext cx="0" cy="432"/>
              </a:xfrm>
              <a:prstGeom prst="line">
                <a:avLst/>
              </a:prstGeom>
              <a:noFill/>
              <a:ln w="15875">
                <a:solidFill>
                  <a:srgbClr val="000000"/>
                </a:solidFill>
                <a:round/>
                <a:headEnd/>
                <a:tailEnd type="triangle" w="med" len="med"/>
              </a:ln>
            </p:spPr>
            <p:txBody>
              <a:bodyPr/>
              <a:lstStyle/>
              <a:p>
                <a:endParaRPr lang="en-US"/>
              </a:p>
            </p:txBody>
          </p:sp>
          <p:sp>
            <p:nvSpPr>
              <p:cNvPr id="38939" name="Line 27"/>
              <p:cNvSpPr>
                <a:spLocks noChangeShapeType="1"/>
              </p:cNvSpPr>
              <p:nvPr/>
            </p:nvSpPr>
            <p:spPr bwMode="auto">
              <a:xfrm>
                <a:off x="3998" y="11340"/>
                <a:ext cx="0" cy="432"/>
              </a:xfrm>
              <a:prstGeom prst="line">
                <a:avLst/>
              </a:prstGeom>
              <a:noFill/>
              <a:ln w="15875">
                <a:solidFill>
                  <a:srgbClr val="000000"/>
                </a:solidFill>
                <a:round/>
                <a:headEnd/>
                <a:tailEnd type="triangle" w="med" len="med"/>
              </a:ln>
            </p:spPr>
            <p:txBody>
              <a:bodyPr/>
              <a:lstStyle/>
              <a:p>
                <a:endParaRPr lang="en-US"/>
              </a:p>
            </p:txBody>
          </p:sp>
          <p:sp>
            <p:nvSpPr>
              <p:cNvPr id="38940" name="Line 28"/>
              <p:cNvSpPr>
                <a:spLocks noChangeShapeType="1"/>
              </p:cNvSpPr>
              <p:nvPr/>
            </p:nvSpPr>
            <p:spPr bwMode="auto">
              <a:xfrm>
                <a:off x="3998" y="10168"/>
                <a:ext cx="0" cy="432"/>
              </a:xfrm>
              <a:prstGeom prst="line">
                <a:avLst/>
              </a:prstGeom>
              <a:noFill/>
              <a:ln w="15875">
                <a:solidFill>
                  <a:srgbClr val="000000"/>
                </a:solidFill>
                <a:round/>
                <a:headEnd/>
                <a:tailEnd type="triangle" w="med" len="med"/>
              </a:ln>
            </p:spPr>
            <p:txBody>
              <a:bodyPr/>
              <a:lstStyle/>
              <a:p>
                <a:endParaRPr lang="en-US"/>
              </a:p>
            </p:txBody>
          </p:sp>
        </p:grpSp>
        <p:grpSp>
          <p:nvGrpSpPr>
            <p:cNvPr id="38920" name="Group 29"/>
            <p:cNvGrpSpPr>
              <a:grpSpLocks/>
            </p:cNvGrpSpPr>
            <p:nvPr/>
          </p:nvGrpSpPr>
          <p:grpSpPr bwMode="auto">
            <a:xfrm>
              <a:off x="7282" y="7710"/>
              <a:ext cx="1440" cy="5884"/>
              <a:chOff x="3302" y="7720"/>
              <a:chExt cx="1440" cy="5884"/>
            </a:xfrm>
          </p:grpSpPr>
          <p:sp>
            <p:nvSpPr>
              <p:cNvPr id="38921" name="Text Box 30"/>
              <p:cNvSpPr txBox="1">
                <a:spLocks noChangeArrowheads="1"/>
              </p:cNvSpPr>
              <p:nvPr/>
            </p:nvSpPr>
            <p:spPr bwMode="auto">
              <a:xfrm>
                <a:off x="3404" y="7720"/>
                <a:ext cx="1338" cy="432"/>
              </a:xfrm>
              <a:prstGeom prst="rect">
                <a:avLst/>
              </a:prstGeom>
              <a:solidFill>
                <a:srgbClr val="FFFFFF"/>
              </a:solidFill>
              <a:ln w="9525">
                <a:noFill/>
                <a:miter lim="800000"/>
                <a:headEnd/>
                <a:tailEnd/>
              </a:ln>
            </p:spPr>
            <p:txBody>
              <a:bodyPr/>
              <a:lstStyle/>
              <a:p>
                <a:pPr algn="ctr" eaLnBrk="0" hangingPunct="0"/>
                <a:r>
                  <a:rPr lang="en-GB" b="1">
                    <a:solidFill>
                      <a:schemeClr val="bg2"/>
                    </a:solidFill>
                  </a:rPr>
                  <a:t>Team 3</a:t>
                </a:r>
              </a:p>
            </p:txBody>
          </p:sp>
          <p:sp>
            <p:nvSpPr>
              <p:cNvPr id="38922" name="Text Box 31"/>
              <p:cNvSpPr txBox="1">
                <a:spLocks noChangeArrowheads="1"/>
              </p:cNvSpPr>
              <p:nvPr/>
            </p:nvSpPr>
            <p:spPr bwMode="auto">
              <a:xfrm>
                <a:off x="3302" y="12904"/>
                <a:ext cx="1440" cy="700"/>
              </a:xfrm>
              <a:prstGeom prst="rect">
                <a:avLst/>
              </a:prstGeom>
              <a:solidFill>
                <a:srgbClr val="FFFFFF"/>
              </a:solidFill>
              <a:ln w="9525">
                <a:solidFill>
                  <a:srgbClr val="000000"/>
                </a:solidFill>
                <a:miter lim="800000"/>
                <a:headEnd/>
                <a:tailEnd/>
              </a:ln>
            </p:spPr>
            <p:txBody>
              <a:bodyPr/>
              <a:lstStyle/>
              <a:p>
                <a:pPr algn="ctr" eaLnBrk="0" hangingPunct="0"/>
                <a:r>
                  <a:rPr lang="en-GB" b="1">
                    <a:solidFill>
                      <a:schemeClr val="bg2"/>
                    </a:solidFill>
                  </a:rPr>
                  <a:t>Testing &amp; Turnover</a:t>
                </a:r>
              </a:p>
            </p:txBody>
          </p:sp>
          <p:sp>
            <p:nvSpPr>
              <p:cNvPr id="38923" name="Text Box 32"/>
              <p:cNvSpPr txBox="1">
                <a:spLocks noChangeArrowheads="1"/>
              </p:cNvSpPr>
              <p:nvPr/>
            </p:nvSpPr>
            <p:spPr bwMode="auto">
              <a:xfrm>
                <a:off x="3302" y="11752"/>
                <a:ext cx="1417" cy="720"/>
              </a:xfrm>
              <a:prstGeom prst="rect">
                <a:avLst/>
              </a:prstGeom>
              <a:solidFill>
                <a:srgbClr val="FFFFFF"/>
              </a:solidFill>
              <a:ln w="9525">
                <a:solidFill>
                  <a:srgbClr val="000000"/>
                </a:solidFill>
                <a:miter lim="800000"/>
                <a:headEnd/>
                <a:tailEnd/>
              </a:ln>
            </p:spPr>
            <p:txBody>
              <a:bodyPr/>
              <a:lstStyle/>
              <a:p>
                <a:pPr algn="ctr" eaLnBrk="0" hangingPunct="0"/>
                <a:r>
                  <a:rPr lang="en-GB" b="1">
                    <a:solidFill>
                      <a:schemeClr val="bg2"/>
                    </a:solidFill>
                  </a:rPr>
                  <a:t>Application</a:t>
                </a:r>
              </a:p>
              <a:p>
                <a:pPr algn="ctr" eaLnBrk="0" hangingPunct="0"/>
                <a:r>
                  <a:rPr lang="en-GB" b="1">
                    <a:solidFill>
                      <a:schemeClr val="bg2"/>
                    </a:solidFill>
                  </a:rPr>
                  <a:t>Generation</a:t>
                </a:r>
              </a:p>
            </p:txBody>
          </p:sp>
          <p:sp>
            <p:nvSpPr>
              <p:cNvPr id="38924" name="Text Box 33"/>
              <p:cNvSpPr txBox="1">
                <a:spLocks noChangeArrowheads="1"/>
              </p:cNvSpPr>
              <p:nvPr/>
            </p:nvSpPr>
            <p:spPr bwMode="auto">
              <a:xfrm>
                <a:off x="3302" y="8296"/>
                <a:ext cx="1440" cy="720"/>
              </a:xfrm>
              <a:prstGeom prst="rect">
                <a:avLst/>
              </a:prstGeom>
              <a:solidFill>
                <a:srgbClr val="FFFFFF"/>
              </a:solidFill>
              <a:ln w="9525">
                <a:solidFill>
                  <a:srgbClr val="000000"/>
                </a:solidFill>
                <a:miter lim="800000"/>
                <a:headEnd/>
                <a:tailEnd/>
              </a:ln>
            </p:spPr>
            <p:txBody>
              <a:bodyPr/>
              <a:lstStyle/>
              <a:p>
                <a:pPr algn="ctr" eaLnBrk="0" hangingPunct="0"/>
                <a:r>
                  <a:rPr lang="en-IE" b="1">
                    <a:solidFill>
                      <a:schemeClr val="bg2"/>
                    </a:solidFill>
                  </a:rPr>
                  <a:t>Business modelling</a:t>
                </a:r>
              </a:p>
            </p:txBody>
          </p:sp>
          <p:sp>
            <p:nvSpPr>
              <p:cNvPr id="18446" name="Text Box 34"/>
              <p:cNvSpPr txBox="1">
                <a:spLocks noChangeArrowheads="1"/>
              </p:cNvSpPr>
              <p:nvPr/>
            </p:nvSpPr>
            <p:spPr bwMode="auto">
              <a:xfrm>
                <a:off x="3300" y="9448"/>
                <a:ext cx="1442" cy="720"/>
              </a:xfrm>
              <a:prstGeom prst="rect">
                <a:avLst/>
              </a:prstGeom>
              <a:solidFill>
                <a:srgbClr val="FFC000"/>
              </a:solidFill>
              <a:ln w="9525">
                <a:solidFill>
                  <a:schemeClr val="bg2">
                    <a:lumMod val="60000"/>
                    <a:lumOff val="40000"/>
                  </a:schemeClr>
                </a:solidFill>
                <a:miter lim="800000"/>
                <a:headEnd/>
                <a:tailEnd/>
              </a:ln>
            </p:spPr>
            <p:txBody>
              <a:bodyPr/>
              <a:lstStyle/>
              <a:p>
                <a:pPr algn="ctr" eaLnBrk="0" hangingPunct="0">
                  <a:defRPr/>
                </a:pPr>
                <a:r>
                  <a:rPr lang="en-GB" b="1" dirty="0">
                    <a:solidFill>
                      <a:schemeClr val="bg2"/>
                    </a:solidFill>
                  </a:rPr>
                  <a:t>Data modelling</a:t>
                </a:r>
              </a:p>
            </p:txBody>
          </p:sp>
          <p:sp>
            <p:nvSpPr>
              <p:cNvPr id="38926" name="Text Box 35"/>
              <p:cNvSpPr txBox="1">
                <a:spLocks noChangeArrowheads="1"/>
              </p:cNvSpPr>
              <p:nvPr/>
            </p:nvSpPr>
            <p:spPr bwMode="auto">
              <a:xfrm>
                <a:off x="3302" y="10600"/>
                <a:ext cx="1440" cy="720"/>
              </a:xfrm>
              <a:prstGeom prst="rect">
                <a:avLst/>
              </a:prstGeom>
              <a:solidFill>
                <a:srgbClr val="FFFFFF"/>
              </a:solidFill>
              <a:ln w="9525">
                <a:solidFill>
                  <a:srgbClr val="000000"/>
                </a:solidFill>
                <a:miter lim="800000"/>
                <a:headEnd/>
                <a:tailEnd/>
              </a:ln>
            </p:spPr>
            <p:txBody>
              <a:bodyPr/>
              <a:lstStyle/>
              <a:p>
                <a:pPr algn="ctr" eaLnBrk="0" hangingPunct="0"/>
                <a:r>
                  <a:rPr lang="en-GB" b="1">
                    <a:solidFill>
                      <a:schemeClr val="bg2"/>
                    </a:solidFill>
                  </a:rPr>
                  <a:t>Process modelling</a:t>
                </a:r>
              </a:p>
            </p:txBody>
          </p:sp>
          <p:sp>
            <p:nvSpPr>
              <p:cNvPr id="38927" name="Line 36"/>
              <p:cNvSpPr>
                <a:spLocks noChangeShapeType="1"/>
              </p:cNvSpPr>
              <p:nvPr/>
            </p:nvSpPr>
            <p:spPr bwMode="auto">
              <a:xfrm>
                <a:off x="3988" y="9016"/>
                <a:ext cx="0" cy="432"/>
              </a:xfrm>
              <a:prstGeom prst="line">
                <a:avLst/>
              </a:prstGeom>
              <a:noFill/>
              <a:ln w="15875">
                <a:solidFill>
                  <a:srgbClr val="000000"/>
                </a:solidFill>
                <a:round/>
                <a:headEnd/>
                <a:tailEnd type="triangle" w="med" len="med"/>
              </a:ln>
            </p:spPr>
            <p:txBody>
              <a:bodyPr/>
              <a:lstStyle/>
              <a:p>
                <a:endParaRPr lang="en-US"/>
              </a:p>
            </p:txBody>
          </p:sp>
          <p:sp>
            <p:nvSpPr>
              <p:cNvPr id="38928" name="Line 37"/>
              <p:cNvSpPr>
                <a:spLocks noChangeShapeType="1"/>
              </p:cNvSpPr>
              <p:nvPr/>
            </p:nvSpPr>
            <p:spPr bwMode="auto">
              <a:xfrm>
                <a:off x="4038" y="12482"/>
                <a:ext cx="0" cy="432"/>
              </a:xfrm>
              <a:prstGeom prst="line">
                <a:avLst/>
              </a:prstGeom>
              <a:noFill/>
              <a:ln w="15875">
                <a:solidFill>
                  <a:srgbClr val="000000"/>
                </a:solidFill>
                <a:round/>
                <a:headEnd/>
                <a:tailEnd type="triangle" w="med" len="med"/>
              </a:ln>
            </p:spPr>
            <p:txBody>
              <a:bodyPr/>
              <a:lstStyle/>
              <a:p>
                <a:endParaRPr lang="en-US"/>
              </a:p>
            </p:txBody>
          </p:sp>
          <p:sp>
            <p:nvSpPr>
              <p:cNvPr id="38929" name="Line 38"/>
              <p:cNvSpPr>
                <a:spLocks noChangeShapeType="1"/>
              </p:cNvSpPr>
              <p:nvPr/>
            </p:nvSpPr>
            <p:spPr bwMode="auto">
              <a:xfrm>
                <a:off x="3998" y="11340"/>
                <a:ext cx="0" cy="432"/>
              </a:xfrm>
              <a:prstGeom prst="line">
                <a:avLst/>
              </a:prstGeom>
              <a:noFill/>
              <a:ln w="15875">
                <a:solidFill>
                  <a:srgbClr val="000000"/>
                </a:solidFill>
                <a:round/>
                <a:headEnd/>
                <a:tailEnd type="triangle" w="med" len="med"/>
              </a:ln>
            </p:spPr>
            <p:txBody>
              <a:bodyPr/>
              <a:lstStyle/>
              <a:p>
                <a:endParaRPr lang="en-US"/>
              </a:p>
            </p:txBody>
          </p:sp>
          <p:sp>
            <p:nvSpPr>
              <p:cNvPr id="38930" name="Line 39"/>
              <p:cNvSpPr>
                <a:spLocks noChangeShapeType="1"/>
              </p:cNvSpPr>
              <p:nvPr/>
            </p:nvSpPr>
            <p:spPr bwMode="auto">
              <a:xfrm>
                <a:off x="3998" y="10168"/>
                <a:ext cx="0" cy="432"/>
              </a:xfrm>
              <a:prstGeom prst="line">
                <a:avLst/>
              </a:prstGeom>
              <a:noFill/>
              <a:ln w="15875">
                <a:solidFill>
                  <a:srgbClr val="000000"/>
                </a:solidFill>
                <a:round/>
                <a:headEnd/>
                <a:tailEnd type="triangle" w="med" len="med"/>
              </a:ln>
            </p:spPr>
            <p:txBody>
              <a:bodyPr/>
              <a:lstStyle/>
              <a:p>
                <a:endParaRPr lang="en-US"/>
              </a:p>
            </p:txBody>
          </p:sp>
        </p:grpSp>
      </p:grpSp>
      <p:sp>
        <p:nvSpPr>
          <p:cNvPr id="38916" name="Rectangle 39"/>
          <p:cNvSpPr>
            <a:spLocks noChangeArrowheads="1"/>
          </p:cNvSpPr>
          <p:nvPr/>
        </p:nvSpPr>
        <p:spPr bwMode="auto">
          <a:xfrm>
            <a:off x="304800" y="6096000"/>
            <a:ext cx="8153400" cy="646113"/>
          </a:xfrm>
          <a:prstGeom prst="rect">
            <a:avLst/>
          </a:prstGeom>
          <a:noFill/>
          <a:ln w="9525">
            <a:noFill/>
            <a:miter lim="800000"/>
            <a:headEnd/>
            <a:tailEnd/>
          </a:ln>
        </p:spPr>
        <p:txBody>
          <a:bodyPr>
            <a:spAutoFit/>
          </a:bodyPr>
          <a:lstStyle/>
          <a:p>
            <a:r>
              <a:rPr lang="en-US"/>
              <a:t>http://istqbexamcertification.com/what-is-rad-model-advantages-disadvantages-and-when-to-use-it/</a:t>
            </a:r>
          </a:p>
        </p:txBody>
      </p:sp>
      <p:sp>
        <p:nvSpPr>
          <p:cNvPr id="40" name="Right Arrow 39"/>
          <p:cNvSpPr/>
          <p:nvPr/>
        </p:nvSpPr>
        <p:spPr bwMode="auto">
          <a:xfrm>
            <a:off x="8001000" y="2514600"/>
            <a:ext cx="762000" cy="533400"/>
          </a:xfrm>
          <a:prstGeom prst="rightArrow">
            <a:avLst/>
          </a:prstGeom>
          <a:solidFill>
            <a:srgbClr val="FFC000"/>
          </a:solidFill>
          <a:ln w="9525">
            <a:solidFill>
              <a:schemeClr val="bg2">
                <a:lumMod val="60000"/>
                <a:lumOff val="40000"/>
              </a:schemeClr>
            </a:solidFill>
            <a:miter lim="800000"/>
            <a:headEnd/>
            <a:tailEnd/>
          </a:ln>
        </p:spPr>
        <p:txBody>
          <a:bodyPr/>
          <a:lstStyle/>
          <a:p>
            <a:pPr algn="ctr" eaLnBrk="0" hangingPunct="0">
              <a:defRPr/>
            </a:pPr>
            <a:endParaRPr lang="en-US" b="1">
              <a:solidFill>
                <a:schemeClr val="bg2"/>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t>Data Model - example</a:t>
            </a:r>
          </a:p>
        </p:txBody>
      </p:sp>
      <p:sp>
        <p:nvSpPr>
          <p:cNvPr id="3" name="Slide Number Placeholder 2"/>
          <p:cNvSpPr>
            <a:spLocks noGrp="1"/>
          </p:cNvSpPr>
          <p:nvPr>
            <p:ph type="sldNum" sz="quarter" idx="12"/>
          </p:nvPr>
        </p:nvSpPr>
        <p:spPr/>
        <p:txBody>
          <a:bodyPr/>
          <a:lstStyle/>
          <a:p>
            <a:pPr>
              <a:defRPr/>
            </a:pPr>
            <a:fld id="{B9A56A74-62D6-41B7-B6B3-4161E95D6230}" type="slidenum">
              <a:rPr lang="sv-SE" altLang="en-US" smtClean="0"/>
              <a:pPr>
                <a:defRPr/>
              </a:pPr>
              <a:t>6</a:t>
            </a:fld>
            <a:endParaRPr lang="sv-SE" altLang="en-US"/>
          </a:p>
        </p:txBody>
      </p:sp>
      <p:pic>
        <p:nvPicPr>
          <p:cNvPr id="39940" name="Picture 2" descr="http://www.umsl.edu/~sauterv/analysis/er/example.jpg"/>
          <p:cNvPicPr>
            <a:picLocks noChangeAspect="1" noChangeArrowheads="1"/>
          </p:cNvPicPr>
          <p:nvPr/>
        </p:nvPicPr>
        <p:blipFill>
          <a:blip r:embed="rId2"/>
          <a:srcRect/>
          <a:stretch>
            <a:fillRect/>
          </a:stretch>
        </p:blipFill>
        <p:spPr bwMode="auto">
          <a:xfrm>
            <a:off x="1524000" y="990600"/>
            <a:ext cx="5686425" cy="4972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5800" y="381000"/>
            <a:ext cx="7772400" cy="990600"/>
          </a:xfrm>
        </p:spPr>
        <p:txBody>
          <a:bodyPr/>
          <a:lstStyle/>
          <a:p>
            <a:r>
              <a:rPr lang="en-GB" smtClean="0"/>
              <a:t>The RAD model</a:t>
            </a:r>
          </a:p>
        </p:txBody>
      </p:sp>
      <p:grpSp>
        <p:nvGrpSpPr>
          <p:cNvPr id="40963" name="Group 4"/>
          <p:cNvGrpSpPr>
            <a:grpSpLocks/>
          </p:cNvGrpSpPr>
          <p:nvPr/>
        </p:nvGrpSpPr>
        <p:grpSpPr bwMode="auto">
          <a:xfrm>
            <a:off x="1371600" y="1143000"/>
            <a:ext cx="5930900" cy="4792663"/>
            <a:chOff x="3302" y="7710"/>
            <a:chExt cx="5420" cy="5894"/>
          </a:xfrm>
        </p:grpSpPr>
        <p:grpSp>
          <p:nvGrpSpPr>
            <p:cNvPr id="40966" name="Group 7"/>
            <p:cNvGrpSpPr>
              <a:grpSpLocks/>
            </p:cNvGrpSpPr>
            <p:nvPr/>
          </p:nvGrpSpPr>
          <p:grpSpPr bwMode="auto">
            <a:xfrm>
              <a:off x="3302" y="7720"/>
              <a:ext cx="1440" cy="5884"/>
              <a:chOff x="3302" y="7720"/>
              <a:chExt cx="1440" cy="5884"/>
            </a:xfrm>
          </p:grpSpPr>
          <p:sp>
            <p:nvSpPr>
              <p:cNvPr id="40989" name="Text Box 8"/>
              <p:cNvSpPr txBox="1">
                <a:spLocks noChangeArrowheads="1"/>
              </p:cNvSpPr>
              <p:nvPr/>
            </p:nvSpPr>
            <p:spPr bwMode="auto">
              <a:xfrm>
                <a:off x="3404" y="7720"/>
                <a:ext cx="1338" cy="432"/>
              </a:xfrm>
              <a:prstGeom prst="rect">
                <a:avLst/>
              </a:prstGeom>
              <a:solidFill>
                <a:srgbClr val="FFFFFF"/>
              </a:solidFill>
              <a:ln w="9525">
                <a:noFill/>
                <a:miter lim="800000"/>
                <a:headEnd/>
                <a:tailEnd/>
              </a:ln>
            </p:spPr>
            <p:txBody>
              <a:bodyPr/>
              <a:lstStyle/>
              <a:p>
                <a:pPr algn="ctr" eaLnBrk="0" hangingPunct="0"/>
                <a:r>
                  <a:rPr lang="en-GB" b="1">
                    <a:solidFill>
                      <a:schemeClr val="bg2"/>
                    </a:solidFill>
                  </a:rPr>
                  <a:t>Team 1</a:t>
                </a:r>
              </a:p>
            </p:txBody>
          </p:sp>
          <p:sp>
            <p:nvSpPr>
              <p:cNvPr id="40990" name="Text Box 9"/>
              <p:cNvSpPr txBox="1">
                <a:spLocks noChangeArrowheads="1"/>
              </p:cNvSpPr>
              <p:nvPr/>
            </p:nvSpPr>
            <p:spPr bwMode="auto">
              <a:xfrm>
                <a:off x="3302" y="12904"/>
                <a:ext cx="1440" cy="700"/>
              </a:xfrm>
              <a:prstGeom prst="rect">
                <a:avLst/>
              </a:prstGeom>
              <a:solidFill>
                <a:srgbClr val="FFFFFF"/>
              </a:solidFill>
              <a:ln w="9525">
                <a:solidFill>
                  <a:srgbClr val="000000"/>
                </a:solidFill>
                <a:miter lim="800000"/>
                <a:headEnd/>
                <a:tailEnd/>
              </a:ln>
            </p:spPr>
            <p:txBody>
              <a:bodyPr/>
              <a:lstStyle/>
              <a:p>
                <a:pPr algn="ctr" eaLnBrk="0" hangingPunct="0"/>
                <a:r>
                  <a:rPr lang="en-GB" b="1">
                    <a:solidFill>
                      <a:schemeClr val="bg2"/>
                    </a:solidFill>
                  </a:rPr>
                  <a:t>Testing &amp; Turnover</a:t>
                </a:r>
              </a:p>
            </p:txBody>
          </p:sp>
          <p:sp>
            <p:nvSpPr>
              <p:cNvPr id="40991" name="Text Box 10"/>
              <p:cNvSpPr txBox="1">
                <a:spLocks noChangeArrowheads="1"/>
              </p:cNvSpPr>
              <p:nvPr/>
            </p:nvSpPr>
            <p:spPr bwMode="auto">
              <a:xfrm>
                <a:off x="3302" y="11752"/>
                <a:ext cx="1417" cy="720"/>
              </a:xfrm>
              <a:prstGeom prst="rect">
                <a:avLst/>
              </a:prstGeom>
              <a:solidFill>
                <a:srgbClr val="FFFFFF"/>
              </a:solidFill>
              <a:ln w="9525">
                <a:solidFill>
                  <a:srgbClr val="000000"/>
                </a:solidFill>
                <a:miter lim="800000"/>
                <a:headEnd/>
                <a:tailEnd/>
              </a:ln>
            </p:spPr>
            <p:txBody>
              <a:bodyPr/>
              <a:lstStyle/>
              <a:p>
                <a:pPr algn="ctr" eaLnBrk="0" hangingPunct="0"/>
                <a:r>
                  <a:rPr lang="en-GB" b="1">
                    <a:solidFill>
                      <a:schemeClr val="bg2"/>
                    </a:solidFill>
                  </a:rPr>
                  <a:t>Application</a:t>
                </a:r>
              </a:p>
              <a:p>
                <a:pPr algn="ctr" eaLnBrk="0" hangingPunct="0"/>
                <a:r>
                  <a:rPr lang="en-GB" b="1">
                    <a:solidFill>
                      <a:schemeClr val="bg2"/>
                    </a:solidFill>
                  </a:rPr>
                  <a:t>Generation</a:t>
                </a:r>
              </a:p>
            </p:txBody>
          </p:sp>
          <p:sp>
            <p:nvSpPr>
              <p:cNvPr id="40992" name="Text Box 11"/>
              <p:cNvSpPr txBox="1">
                <a:spLocks noChangeArrowheads="1"/>
              </p:cNvSpPr>
              <p:nvPr/>
            </p:nvSpPr>
            <p:spPr bwMode="auto">
              <a:xfrm>
                <a:off x="3302" y="8296"/>
                <a:ext cx="1440" cy="720"/>
              </a:xfrm>
              <a:prstGeom prst="rect">
                <a:avLst/>
              </a:prstGeom>
              <a:solidFill>
                <a:srgbClr val="FFFFFF"/>
              </a:solidFill>
              <a:ln w="9525">
                <a:solidFill>
                  <a:srgbClr val="000000"/>
                </a:solidFill>
                <a:miter lim="800000"/>
                <a:headEnd/>
                <a:tailEnd/>
              </a:ln>
            </p:spPr>
            <p:txBody>
              <a:bodyPr/>
              <a:lstStyle/>
              <a:p>
                <a:pPr algn="ctr" eaLnBrk="0" hangingPunct="0"/>
                <a:r>
                  <a:rPr lang="en-IE" b="1">
                    <a:solidFill>
                      <a:schemeClr val="bg2"/>
                    </a:solidFill>
                  </a:rPr>
                  <a:t>Business modelling</a:t>
                </a:r>
              </a:p>
            </p:txBody>
          </p:sp>
          <p:sp>
            <p:nvSpPr>
              <p:cNvPr id="40993" name="Text Box 12"/>
              <p:cNvSpPr txBox="1">
                <a:spLocks noChangeArrowheads="1"/>
              </p:cNvSpPr>
              <p:nvPr/>
            </p:nvSpPr>
            <p:spPr bwMode="auto">
              <a:xfrm>
                <a:off x="3302" y="9448"/>
                <a:ext cx="1440" cy="720"/>
              </a:xfrm>
              <a:prstGeom prst="rect">
                <a:avLst/>
              </a:prstGeom>
              <a:solidFill>
                <a:srgbClr val="FFFFFF"/>
              </a:solidFill>
              <a:ln w="9525">
                <a:solidFill>
                  <a:srgbClr val="000000"/>
                </a:solidFill>
                <a:miter lim="800000"/>
                <a:headEnd/>
                <a:tailEnd/>
              </a:ln>
            </p:spPr>
            <p:txBody>
              <a:bodyPr/>
              <a:lstStyle/>
              <a:p>
                <a:pPr algn="ctr" eaLnBrk="0" hangingPunct="0"/>
                <a:r>
                  <a:rPr lang="en-GB" b="1">
                    <a:solidFill>
                      <a:schemeClr val="bg2"/>
                    </a:solidFill>
                  </a:rPr>
                  <a:t>Data modelling</a:t>
                </a:r>
              </a:p>
            </p:txBody>
          </p:sp>
          <p:sp>
            <p:nvSpPr>
              <p:cNvPr id="18467" name="Text Box 13"/>
              <p:cNvSpPr txBox="1">
                <a:spLocks noChangeArrowheads="1"/>
              </p:cNvSpPr>
              <p:nvPr/>
            </p:nvSpPr>
            <p:spPr bwMode="auto">
              <a:xfrm>
                <a:off x="3302" y="10599"/>
                <a:ext cx="1442" cy="720"/>
              </a:xfrm>
              <a:prstGeom prst="rect">
                <a:avLst/>
              </a:prstGeom>
              <a:solidFill>
                <a:srgbClr val="FFC000"/>
              </a:solidFill>
              <a:ln w="9525">
                <a:solidFill>
                  <a:schemeClr val="bg2">
                    <a:lumMod val="60000"/>
                    <a:lumOff val="40000"/>
                  </a:schemeClr>
                </a:solidFill>
                <a:miter lim="800000"/>
                <a:headEnd/>
                <a:tailEnd/>
              </a:ln>
            </p:spPr>
            <p:txBody>
              <a:bodyPr/>
              <a:lstStyle/>
              <a:p>
                <a:pPr algn="ctr" eaLnBrk="0" hangingPunct="0">
                  <a:defRPr/>
                </a:pPr>
                <a:r>
                  <a:rPr lang="en-GB" b="1" dirty="0">
                    <a:solidFill>
                      <a:schemeClr val="bg2"/>
                    </a:solidFill>
                  </a:rPr>
                  <a:t>Process modelling</a:t>
                </a:r>
              </a:p>
            </p:txBody>
          </p:sp>
          <p:sp>
            <p:nvSpPr>
              <p:cNvPr id="40995" name="Line 14"/>
              <p:cNvSpPr>
                <a:spLocks noChangeShapeType="1"/>
              </p:cNvSpPr>
              <p:nvPr/>
            </p:nvSpPr>
            <p:spPr bwMode="auto">
              <a:xfrm>
                <a:off x="3988" y="9016"/>
                <a:ext cx="0" cy="432"/>
              </a:xfrm>
              <a:prstGeom prst="line">
                <a:avLst/>
              </a:prstGeom>
              <a:noFill/>
              <a:ln w="15875">
                <a:solidFill>
                  <a:srgbClr val="000000"/>
                </a:solidFill>
                <a:round/>
                <a:headEnd/>
                <a:tailEnd type="triangle" w="med" len="med"/>
              </a:ln>
            </p:spPr>
            <p:txBody>
              <a:bodyPr/>
              <a:lstStyle/>
              <a:p>
                <a:endParaRPr lang="en-US"/>
              </a:p>
            </p:txBody>
          </p:sp>
          <p:sp>
            <p:nvSpPr>
              <p:cNvPr id="40996" name="Line 15"/>
              <p:cNvSpPr>
                <a:spLocks noChangeShapeType="1"/>
              </p:cNvSpPr>
              <p:nvPr/>
            </p:nvSpPr>
            <p:spPr bwMode="auto">
              <a:xfrm>
                <a:off x="4038" y="12482"/>
                <a:ext cx="0" cy="432"/>
              </a:xfrm>
              <a:prstGeom prst="line">
                <a:avLst/>
              </a:prstGeom>
              <a:noFill/>
              <a:ln w="15875">
                <a:solidFill>
                  <a:srgbClr val="000000"/>
                </a:solidFill>
                <a:round/>
                <a:headEnd/>
                <a:tailEnd type="triangle" w="med" len="med"/>
              </a:ln>
            </p:spPr>
            <p:txBody>
              <a:bodyPr/>
              <a:lstStyle/>
              <a:p>
                <a:endParaRPr lang="en-US"/>
              </a:p>
            </p:txBody>
          </p:sp>
          <p:sp>
            <p:nvSpPr>
              <p:cNvPr id="40997" name="Line 16"/>
              <p:cNvSpPr>
                <a:spLocks noChangeShapeType="1"/>
              </p:cNvSpPr>
              <p:nvPr/>
            </p:nvSpPr>
            <p:spPr bwMode="auto">
              <a:xfrm>
                <a:off x="3998" y="11340"/>
                <a:ext cx="0" cy="432"/>
              </a:xfrm>
              <a:prstGeom prst="line">
                <a:avLst/>
              </a:prstGeom>
              <a:noFill/>
              <a:ln w="15875">
                <a:solidFill>
                  <a:srgbClr val="000000"/>
                </a:solidFill>
                <a:round/>
                <a:headEnd/>
                <a:tailEnd type="triangle" w="med" len="med"/>
              </a:ln>
            </p:spPr>
            <p:txBody>
              <a:bodyPr/>
              <a:lstStyle/>
              <a:p>
                <a:endParaRPr lang="en-US"/>
              </a:p>
            </p:txBody>
          </p:sp>
          <p:sp>
            <p:nvSpPr>
              <p:cNvPr id="40998" name="Line 17"/>
              <p:cNvSpPr>
                <a:spLocks noChangeShapeType="1"/>
              </p:cNvSpPr>
              <p:nvPr/>
            </p:nvSpPr>
            <p:spPr bwMode="auto">
              <a:xfrm>
                <a:off x="3998" y="10168"/>
                <a:ext cx="0" cy="432"/>
              </a:xfrm>
              <a:prstGeom prst="line">
                <a:avLst/>
              </a:prstGeom>
              <a:noFill/>
              <a:ln w="15875">
                <a:solidFill>
                  <a:srgbClr val="000000"/>
                </a:solidFill>
                <a:round/>
                <a:headEnd/>
                <a:tailEnd type="triangle" w="med" len="med"/>
              </a:ln>
            </p:spPr>
            <p:txBody>
              <a:bodyPr/>
              <a:lstStyle/>
              <a:p>
                <a:endParaRPr lang="en-US"/>
              </a:p>
            </p:txBody>
          </p:sp>
        </p:grpSp>
        <p:grpSp>
          <p:nvGrpSpPr>
            <p:cNvPr id="40967" name="Group 18"/>
            <p:cNvGrpSpPr>
              <a:grpSpLocks/>
            </p:cNvGrpSpPr>
            <p:nvPr/>
          </p:nvGrpSpPr>
          <p:grpSpPr bwMode="auto">
            <a:xfrm>
              <a:off x="5272" y="7710"/>
              <a:ext cx="1440" cy="5884"/>
              <a:chOff x="3302" y="7720"/>
              <a:chExt cx="1440" cy="5884"/>
            </a:xfrm>
          </p:grpSpPr>
          <p:sp>
            <p:nvSpPr>
              <p:cNvPr id="40979" name="Text Box 19"/>
              <p:cNvSpPr txBox="1">
                <a:spLocks noChangeArrowheads="1"/>
              </p:cNvSpPr>
              <p:nvPr/>
            </p:nvSpPr>
            <p:spPr bwMode="auto">
              <a:xfrm>
                <a:off x="3404" y="7720"/>
                <a:ext cx="1338" cy="432"/>
              </a:xfrm>
              <a:prstGeom prst="rect">
                <a:avLst/>
              </a:prstGeom>
              <a:solidFill>
                <a:srgbClr val="FFFFFF"/>
              </a:solidFill>
              <a:ln w="9525">
                <a:noFill/>
                <a:miter lim="800000"/>
                <a:headEnd/>
                <a:tailEnd/>
              </a:ln>
            </p:spPr>
            <p:txBody>
              <a:bodyPr/>
              <a:lstStyle/>
              <a:p>
                <a:pPr algn="ctr" eaLnBrk="0" hangingPunct="0"/>
                <a:r>
                  <a:rPr lang="en-GB" b="1">
                    <a:solidFill>
                      <a:schemeClr val="bg2"/>
                    </a:solidFill>
                  </a:rPr>
                  <a:t>Team 2</a:t>
                </a:r>
              </a:p>
            </p:txBody>
          </p:sp>
          <p:sp>
            <p:nvSpPr>
              <p:cNvPr id="40980" name="Text Box 20"/>
              <p:cNvSpPr txBox="1">
                <a:spLocks noChangeArrowheads="1"/>
              </p:cNvSpPr>
              <p:nvPr/>
            </p:nvSpPr>
            <p:spPr bwMode="auto">
              <a:xfrm>
                <a:off x="3302" y="12904"/>
                <a:ext cx="1440" cy="700"/>
              </a:xfrm>
              <a:prstGeom prst="rect">
                <a:avLst/>
              </a:prstGeom>
              <a:solidFill>
                <a:srgbClr val="FFFFFF"/>
              </a:solidFill>
              <a:ln w="9525">
                <a:solidFill>
                  <a:srgbClr val="000000"/>
                </a:solidFill>
                <a:miter lim="800000"/>
                <a:headEnd/>
                <a:tailEnd/>
              </a:ln>
            </p:spPr>
            <p:txBody>
              <a:bodyPr/>
              <a:lstStyle/>
              <a:p>
                <a:pPr algn="ctr" eaLnBrk="0" hangingPunct="0"/>
                <a:r>
                  <a:rPr lang="en-GB" b="1">
                    <a:solidFill>
                      <a:schemeClr val="bg2"/>
                    </a:solidFill>
                  </a:rPr>
                  <a:t>Testing &amp; Turnover</a:t>
                </a:r>
              </a:p>
            </p:txBody>
          </p:sp>
          <p:sp>
            <p:nvSpPr>
              <p:cNvPr id="40981" name="Text Box 21"/>
              <p:cNvSpPr txBox="1">
                <a:spLocks noChangeArrowheads="1"/>
              </p:cNvSpPr>
              <p:nvPr/>
            </p:nvSpPr>
            <p:spPr bwMode="auto">
              <a:xfrm>
                <a:off x="3302" y="11752"/>
                <a:ext cx="1417" cy="720"/>
              </a:xfrm>
              <a:prstGeom prst="rect">
                <a:avLst/>
              </a:prstGeom>
              <a:solidFill>
                <a:srgbClr val="FFFFFF"/>
              </a:solidFill>
              <a:ln w="9525">
                <a:solidFill>
                  <a:srgbClr val="000000"/>
                </a:solidFill>
                <a:miter lim="800000"/>
                <a:headEnd/>
                <a:tailEnd/>
              </a:ln>
            </p:spPr>
            <p:txBody>
              <a:bodyPr/>
              <a:lstStyle/>
              <a:p>
                <a:pPr algn="ctr" eaLnBrk="0" hangingPunct="0"/>
                <a:r>
                  <a:rPr lang="en-GB" b="1">
                    <a:solidFill>
                      <a:schemeClr val="bg2"/>
                    </a:solidFill>
                  </a:rPr>
                  <a:t>Application</a:t>
                </a:r>
              </a:p>
              <a:p>
                <a:pPr algn="ctr" eaLnBrk="0" hangingPunct="0"/>
                <a:r>
                  <a:rPr lang="en-GB" b="1">
                    <a:solidFill>
                      <a:schemeClr val="bg2"/>
                    </a:solidFill>
                  </a:rPr>
                  <a:t>Generation</a:t>
                </a:r>
              </a:p>
            </p:txBody>
          </p:sp>
          <p:sp>
            <p:nvSpPr>
              <p:cNvPr id="40982" name="Text Box 22"/>
              <p:cNvSpPr txBox="1">
                <a:spLocks noChangeArrowheads="1"/>
              </p:cNvSpPr>
              <p:nvPr/>
            </p:nvSpPr>
            <p:spPr bwMode="auto">
              <a:xfrm>
                <a:off x="3302" y="8296"/>
                <a:ext cx="1440" cy="720"/>
              </a:xfrm>
              <a:prstGeom prst="rect">
                <a:avLst/>
              </a:prstGeom>
              <a:solidFill>
                <a:srgbClr val="FFFFFF"/>
              </a:solidFill>
              <a:ln w="9525">
                <a:solidFill>
                  <a:srgbClr val="000000"/>
                </a:solidFill>
                <a:miter lim="800000"/>
                <a:headEnd/>
                <a:tailEnd/>
              </a:ln>
            </p:spPr>
            <p:txBody>
              <a:bodyPr/>
              <a:lstStyle/>
              <a:p>
                <a:pPr algn="ctr" eaLnBrk="0" hangingPunct="0"/>
                <a:r>
                  <a:rPr lang="en-IE" b="1">
                    <a:solidFill>
                      <a:schemeClr val="bg2"/>
                    </a:solidFill>
                  </a:rPr>
                  <a:t>Business modelling</a:t>
                </a:r>
              </a:p>
            </p:txBody>
          </p:sp>
          <p:sp>
            <p:nvSpPr>
              <p:cNvPr id="40983" name="Text Box 23"/>
              <p:cNvSpPr txBox="1">
                <a:spLocks noChangeArrowheads="1"/>
              </p:cNvSpPr>
              <p:nvPr/>
            </p:nvSpPr>
            <p:spPr bwMode="auto">
              <a:xfrm>
                <a:off x="3302" y="9448"/>
                <a:ext cx="1440" cy="720"/>
              </a:xfrm>
              <a:prstGeom prst="rect">
                <a:avLst/>
              </a:prstGeom>
              <a:solidFill>
                <a:srgbClr val="FFFFFF"/>
              </a:solidFill>
              <a:ln w="9525">
                <a:solidFill>
                  <a:srgbClr val="000000"/>
                </a:solidFill>
                <a:miter lim="800000"/>
                <a:headEnd/>
                <a:tailEnd/>
              </a:ln>
            </p:spPr>
            <p:txBody>
              <a:bodyPr/>
              <a:lstStyle/>
              <a:p>
                <a:pPr algn="ctr" eaLnBrk="0" hangingPunct="0"/>
                <a:r>
                  <a:rPr lang="en-GB" b="1">
                    <a:solidFill>
                      <a:schemeClr val="bg2"/>
                    </a:solidFill>
                  </a:rPr>
                  <a:t>Data modelling</a:t>
                </a:r>
              </a:p>
            </p:txBody>
          </p:sp>
          <p:sp>
            <p:nvSpPr>
              <p:cNvPr id="18457" name="Text Box 24"/>
              <p:cNvSpPr txBox="1">
                <a:spLocks noChangeArrowheads="1"/>
              </p:cNvSpPr>
              <p:nvPr/>
            </p:nvSpPr>
            <p:spPr bwMode="auto">
              <a:xfrm>
                <a:off x="3302" y="10600"/>
                <a:ext cx="1442" cy="720"/>
              </a:xfrm>
              <a:prstGeom prst="rect">
                <a:avLst/>
              </a:prstGeom>
              <a:solidFill>
                <a:srgbClr val="FFC000"/>
              </a:solidFill>
              <a:ln w="9525">
                <a:solidFill>
                  <a:schemeClr val="bg2">
                    <a:lumMod val="60000"/>
                    <a:lumOff val="40000"/>
                  </a:schemeClr>
                </a:solidFill>
                <a:miter lim="800000"/>
                <a:headEnd/>
                <a:tailEnd/>
              </a:ln>
            </p:spPr>
            <p:txBody>
              <a:bodyPr/>
              <a:lstStyle/>
              <a:p>
                <a:pPr algn="ctr" eaLnBrk="0" hangingPunct="0">
                  <a:defRPr/>
                </a:pPr>
                <a:r>
                  <a:rPr lang="en-GB" b="1" dirty="0">
                    <a:solidFill>
                      <a:schemeClr val="bg2"/>
                    </a:solidFill>
                  </a:rPr>
                  <a:t>Process modelling</a:t>
                </a:r>
              </a:p>
            </p:txBody>
          </p:sp>
          <p:sp>
            <p:nvSpPr>
              <p:cNvPr id="40985" name="Line 25"/>
              <p:cNvSpPr>
                <a:spLocks noChangeShapeType="1"/>
              </p:cNvSpPr>
              <p:nvPr/>
            </p:nvSpPr>
            <p:spPr bwMode="auto">
              <a:xfrm>
                <a:off x="3988" y="9016"/>
                <a:ext cx="0" cy="432"/>
              </a:xfrm>
              <a:prstGeom prst="line">
                <a:avLst/>
              </a:prstGeom>
              <a:noFill/>
              <a:ln w="15875">
                <a:solidFill>
                  <a:srgbClr val="000000"/>
                </a:solidFill>
                <a:round/>
                <a:headEnd/>
                <a:tailEnd type="triangle" w="med" len="med"/>
              </a:ln>
            </p:spPr>
            <p:txBody>
              <a:bodyPr/>
              <a:lstStyle/>
              <a:p>
                <a:endParaRPr lang="en-US"/>
              </a:p>
            </p:txBody>
          </p:sp>
          <p:sp>
            <p:nvSpPr>
              <p:cNvPr id="40986" name="Line 26"/>
              <p:cNvSpPr>
                <a:spLocks noChangeShapeType="1"/>
              </p:cNvSpPr>
              <p:nvPr/>
            </p:nvSpPr>
            <p:spPr bwMode="auto">
              <a:xfrm>
                <a:off x="4038" y="12482"/>
                <a:ext cx="0" cy="432"/>
              </a:xfrm>
              <a:prstGeom prst="line">
                <a:avLst/>
              </a:prstGeom>
              <a:noFill/>
              <a:ln w="15875">
                <a:solidFill>
                  <a:srgbClr val="000000"/>
                </a:solidFill>
                <a:round/>
                <a:headEnd/>
                <a:tailEnd type="triangle" w="med" len="med"/>
              </a:ln>
            </p:spPr>
            <p:txBody>
              <a:bodyPr/>
              <a:lstStyle/>
              <a:p>
                <a:endParaRPr lang="en-US"/>
              </a:p>
            </p:txBody>
          </p:sp>
          <p:sp>
            <p:nvSpPr>
              <p:cNvPr id="40987" name="Line 27"/>
              <p:cNvSpPr>
                <a:spLocks noChangeShapeType="1"/>
              </p:cNvSpPr>
              <p:nvPr/>
            </p:nvSpPr>
            <p:spPr bwMode="auto">
              <a:xfrm>
                <a:off x="3998" y="11340"/>
                <a:ext cx="0" cy="432"/>
              </a:xfrm>
              <a:prstGeom prst="line">
                <a:avLst/>
              </a:prstGeom>
              <a:noFill/>
              <a:ln w="15875">
                <a:solidFill>
                  <a:srgbClr val="000000"/>
                </a:solidFill>
                <a:round/>
                <a:headEnd/>
                <a:tailEnd type="triangle" w="med" len="med"/>
              </a:ln>
            </p:spPr>
            <p:txBody>
              <a:bodyPr/>
              <a:lstStyle/>
              <a:p>
                <a:endParaRPr lang="en-US"/>
              </a:p>
            </p:txBody>
          </p:sp>
          <p:sp>
            <p:nvSpPr>
              <p:cNvPr id="40988" name="Line 28"/>
              <p:cNvSpPr>
                <a:spLocks noChangeShapeType="1"/>
              </p:cNvSpPr>
              <p:nvPr/>
            </p:nvSpPr>
            <p:spPr bwMode="auto">
              <a:xfrm>
                <a:off x="3998" y="10168"/>
                <a:ext cx="0" cy="432"/>
              </a:xfrm>
              <a:prstGeom prst="line">
                <a:avLst/>
              </a:prstGeom>
              <a:noFill/>
              <a:ln w="15875">
                <a:solidFill>
                  <a:srgbClr val="000000"/>
                </a:solidFill>
                <a:round/>
                <a:headEnd/>
                <a:tailEnd type="triangle" w="med" len="med"/>
              </a:ln>
            </p:spPr>
            <p:txBody>
              <a:bodyPr/>
              <a:lstStyle/>
              <a:p>
                <a:endParaRPr lang="en-US"/>
              </a:p>
            </p:txBody>
          </p:sp>
        </p:grpSp>
        <p:grpSp>
          <p:nvGrpSpPr>
            <p:cNvPr id="40968" name="Group 29"/>
            <p:cNvGrpSpPr>
              <a:grpSpLocks/>
            </p:cNvGrpSpPr>
            <p:nvPr/>
          </p:nvGrpSpPr>
          <p:grpSpPr bwMode="auto">
            <a:xfrm>
              <a:off x="7282" y="7710"/>
              <a:ext cx="1440" cy="5884"/>
              <a:chOff x="3302" y="7720"/>
              <a:chExt cx="1440" cy="5884"/>
            </a:xfrm>
          </p:grpSpPr>
          <p:sp>
            <p:nvSpPr>
              <p:cNvPr id="40969" name="Text Box 30"/>
              <p:cNvSpPr txBox="1">
                <a:spLocks noChangeArrowheads="1"/>
              </p:cNvSpPr>
              <p:nvPr/>
            </p:nvSpPr>
            <p:spPr bwMode="auto">
              <a:xfrm>
                <a:off x="3404" y="7720"/>
                <a:ext cx="1338" cy="432"/>
              </a:xfrm>
              <a:prstGeom prst="rect">
                <a:avLst/>
              </a:prstGeom>
              <a:solidFill>
                <a:srgbClr val="FFFFFF"/>
              </a:solidFill>
              <a:ln w="9525">
                <a:noFill/>
                <a:miter lim="800000"/>
                <a:headEnd/>
                <a:tailEnd/>
              </a:ln>
            </p:spPr>
            <p:txBody>
              <a:bodyPr/>
              <a:lstStyle/>
              <a:p>
                <a:pPr algn="ctr" eaLnBrk="0" hangingPunct="0"/>
                <a:r>
                  <a:rPr lang="en-GB" b="1">
                    <a:solidFill>
                      <a:schemeClr val="bg2"/>
                    </a:solidFill>
                  </a:rPr>
                  <a:t>Team 3</a:t>
                </a:r>
              </a:p>
            </p:txBody>
          </p:sp>
          <p:sp>
            <p:nvSpPr>
              <p:cNvPr id="40970" name="Text Box 31"/>
              <p:cNvSpPr txBox="1">
                <a:spLocks noChangeArrowheads="1"/>
              </p:cNvSpPr>
              <p:nvPr/>
            </p:nvSpPr>
            <p:spPr bwMode="auto">
              <a:xfrm>
                <a:off x="3302" y="12904"/>
                <a:ext cx="1440" cy="700"/>
              </a:xfrm>
              <a:prstGeom prst="rect">
                <a:avLst/>
              </a:prstGeom>
              <a:solidFill>
                <a:srgbClr val="FFFFFF"/>
              </a:solidFill>
              <a:ln w="9525">
                <a:solidFill>
                  <a:srgbClr val="000000"/>
                </a:solidFill>
                <a:miter lim="800000"/>
                <a:headEnd/>
                <a:tailEnd/>
              </a:ln>
            </p:spPr>
            <p:txBody>
              <a:bodyPr/>
              <a:lstStyle/>
              <a:p>
                <a:pPr algn="ctr" eaLnBrk="0" hangingPunct="0"/>
                <a:r>
                  <a:rPr lang="en-GB" b="1">
                    <a:solidFill>
                      <a:schemeClr val="bg2"/>
                    </a:solidFill>
                  </a:rPr>
                  <a:t>Testing &amp; Turnover</a:t>
                </a:r>
              </a:p>
            </p:txBody>
          </p:sp>
          <p:sp>
            <p:nvSpPr>
              <p:cNvPr id="40971" name="Text Box 32"/>
              <p:cNvSpPr txBox="1">
                <a:spLocks noChangeArrowheads="1"/>
              </p:cNvSpPr>
              <p:nvPr/>
            </p:nvSpPr>
            <p:spPr bwMode="auto">
              <a:xfrm>
                <a:off x="3302" y="11752"/>
                <a:ext cx="1417" cy="720"/>
              </a:xfrm>
              <a:prstGeom prst="rect">
                <a:avLst/>
              </a:prstGeom>
              <a:solidFill>
                <a:srgbClr val="FFFFFF"/>
              </a:solidFill>
              <a:ln w="9525">
                <a:solidFill>
                  <a:srgbClr val="000000"/>
                </a:solidFill>
                <a:miter lim="800000"/>
                <a:headEnd/>
                <a:tailEnd/>
              </a:ln>
            </p:spPr>
            <p:txBody>
              <a:bodyPr/>
              <a:lstStyle/>
              <a:p>
                <a:pPr algn="ctr" eaLnBrk="0" hangingPunct="0"/>
                <a:r>
                  <a:rPr lang="en-GB" b="1">
                    <a:solidFill>
                      <a:schemeClr val="bg2"/>
                    </a:solidFill>
                  </a:rPr>
                  <a:t>Application</a:t>
                </a:r>
              </a:p>
              <a:p>
                <a:pPr algn="ctr" eaLnBrk="0" hangingPunct="0"/>
                <a:r>
                  <a:rPr lang="en-GB" b="1">
                    <a:solidFill>
                      <a:schemeClr val="bg2"/>
                    </a:solidFill>
                  </a:rPr>
                  <a:t>Generation</a:t>
                </a:r>
              </a:p>
            </p:txBody>
          </p:sp>
          <p:sp>
            <p:nvSpPr>
              <p:cNvPr id="40972" name="Text Box 33"/>
              <p:cNvSpPr txBox="1">
                <a:spLocks noChangeArrowheads="1"/>
              </p:cNvSpPr>
              <p:nvPr/>
            </p:nvSpPr>
            <p:spPr bwMode="auto">
              <a:xfrm>
                <a:off x="3302" y="8296"/>
                <a:ext cx="1440" cy="720"/>
              </a:xfrm>
              <a:prstGeom prst="rect">
                <a:avLst/>
              </a:prstGeom>
              <a:solidFill>
                <a:srgbClr val="FFFFFF"/>
              </a:solidFill>
              <a:ln w="9525">
                <a:solidFill>
                  <a:srgbClr val="000000"/>
                </a:solidFill>
                <a:miter lim="800000"/>
                <a:headEnd/>
                <a:tailEnd/>
              </a:ln>
            </p:spPr>
            <p:txBody>
              <a:bodyPr/>
              <a:lstStyle/>
              <a:p>
                <a:pPr algn="ctr" eaLnBrk="0" hangingPunct="0"/>
                <a:r>
                  <a:rPr lang="en-IE" b="1">
                    <a:solidFill>
                      <a:schemeClr val="bg2"/>
                    </a:solidFill>
                  </a:rPr>
                  <a:t>Business modelling</a:t>
                </a:r>
              </a:p>
            </p:txBody>
          </p:sp>
          <p:sp>
            <p:nvSpPr>
              <p:cNvPr id="40973" name="Text Box 34"/>
              <p:cNvSpPr txBox="1">
                <a:spLocks noChangeArrowheads="1"/>
              </p:cNvSpPr>
              <p:nvPr/>
            </p:nvSpPr>
            <p:spPr bwMode="auto">
              <a:xfrm>
                <a:off x="3302" y="9448"/>
                <a:ext cx="1440" cy="720"/>
              </a:xfrm>
              <a:prstGeom prst="rect">
                <a:avLst/>
              </a:prstGeom>
              <a:solidFill>
                <a:srgbClr val="FFFFFF"/>
              </a:solidFill>
              <a:ln w="9525">
                <a:solidFill>
                  <a:srgbClr val="000000"/>
                </a:solidFill>
                <a:miter lim="800000"/>
                <a:headEnd/>
                <a:tailEnd/>
              </a:ln>
            </p:spPr>
            <p:txBody>
              <a:bodyPr/>
              <a:lstStyle/>
              <a:p>
                <a:pPr algn="ctr" eaLnBrk="0" hangingPunct="0"/>
                <a:r>
                  <a:rPr lang="en-GB" b="1">
                    <a:solidFill>
                      <a:schemeClr val="bg2"/>
                    </a:solidFill>
                  </a:rPr>
                  <a:t>Data modelling</a:t>
                </a:r>
              </a:p>
            </p:txBody>
          </p:sp>
          <p:sp>
            <p:nvSpPr>
              <p:cNvPr id="18447" name="Text Box 35"/>
              <p:cNvSpPr txBox="1">
                <a:spLocks noChangeArrowheads="1"/>
              </p:cNvSpPr>
              <p:nvPr/>
            </p:nvSpPr>
            <p:spPr bwMode="auto">
              <a:xfrm>
                <a:off x="3300" y="10600"/>
                <a:ext cx="1442" cy="720"/>
              </a:xfrm>
              <a:prstGeom prst="rect">
                <a:avLst/>
              </a:prstGeom>
              <a:solidFill>
                <a:srgbClr val="FFC000"/>
              </a:solidFill>
              <a:ln w="9525">
                <a:solidFill>
                  <a:schemeClr val="bg2">
                    <a:lumMod val="60000"/>
                    <a:lumOff val="40000"/>
                  </a:schemeClr>
                </a:solidFill>
                <a:miter lim="800000"/>
                <a:headEnd/>
                <a:tailEnd/>
              </a:ln>
            </p:spPr>
            <p:txBody>
              <a:bodyPr/>
              <a:lstStyle/>
              <a:p>
                <a:pPr algn="ctr" eaLnBrk="0" hangingPunct="0">
                  <a:defRPr/>
                </a:pPr>
                <a:r>
                  <a:rPr lang="en-GB" b="1" dirty="0">
                    <a:solidFill>
                      <a:schemeClr val="bg2"/>
                    </a:solidFill>
                  </a:rPr>
                  <a:t>Process modelling</a:t>
                </a:r>
              </a:p>
            </p:txBody>
          </p:sp>
          <p:sp>
            <p:nvSpPr>
              <p:cNvPr id="40975" name="Line 36"/>
              <p:cNvSpPr>
                <a:spLocks noChangeShapeType="1"/>
              </p:cNvSpPr>
              <p:nvPr/>
            </p:nvSpPr>
            <p:spPr bwMode="auto">
              <a:xfrm>
                <a:off x="3988" y="9016"/>
                <a:ext cx="0" cy="432"/>
              </a:xfrm>
              <a:prstGeom prst="line">
                <a:avLst/>
              </a:prstGeom>
              <a:noFill/>
              <a:ln w="15875">
                <a:solidFill>
                  <a:srgbClr val="000000"/>
                </a:solidFill>
                <a:round/>
                <a:headEnd/>
                <a:tailEnd type="triangle" w="med" len="med"/>
              </a:ln>
            </p:spPr>
            <p:txBody>
              <a:bodyPr/>
              <a:lstStyle/>
              <a:p>
                <a:endParaRPr lang="en-US"/>
              </a:p>
            </p:txBody>
          </p:sp>
          <p:sp>
            <p:nvSpPr>
              <p:cNvPr id="40976" name="Line 37"/>
              <p:cNvSpPr>
                <a:spLocks noChangeShapeType="1"/>
              </p:cNvSpPr>
              <p:nvPr/>
            </p:nvSpPr>
            <p:spPr bwMode="auto">
              <a:xfrm>
                <a:off x="4038" y="12482"/>
                <a:ext cx="0" cy="432"/>
              </a:xfrm>
              <a:prstGeom prst="line">
                <a:avLst/>
              </a:prstGeom>
              <a:noFill/>
              <a:ln w="15875">
                <a:solidFill>
                  <a:srgbClr val="000000"/>
                </a:solidFill>
                <a:round/>
                <a:headEnd/>
                <a:tailEnd type="triangle" w="med" len="med"/>
              </a:ln>
            </p:spPr>
            <p:txBody>
              <a:bodyPr/>
              <a:lstStyle/>
              <a:p>
                <a:endParaRPr lang="en-US"/>
              </a:p>
            </p:txBody>
          </p:sp>
          <p:sp>
            <p:nvSpPr>
              <p:cNvPr id="40977" name="Line 38"/>
              <p:cNvSpPr>
                <a:spLocks noChangeShapeType="1"/>
              </p:cNvSpPr>
              <p:nvPr/>
            </p:nvSpPr>
            <p:spPr bwMode="auto">
              <a:xfrm>
                <a:off x="3998" y="11340"/>
                <a:ext cx="0" cy="432"/>
              </a:xfrm>
              <a:prstGeom prst="line">
                <a:avLst/>
              </a:prstGeom>
              <a:noFill/>
              <a:ln w="15875">
                <a:solidFill>
                  <a:srgbClr val="000000"/>
                </a:solidFill>
                <a:round/>
                <a:headEnd/>
                <a:tailEnd type="triangle" w="med" len="med"/>
              </a:ln>
            </p:spPr>
            <p:txBody>
              <a:bodyPr/>
              <a:lstStyle/>
              <a:p>
                <a:endParaRPr lang="en-US"/>
              </a:p>
            </p:txBody>
          </p:sp>
          <p:sp>
            <p:nvSpPr>
              <p:cNvPr id="40978" name="Line 39"/>
              <p:cNvSpPr>
                <a:spLocks noChangeShapeType="1"/>
              </p:cNvSpPr>
              <p:nvPr/>
            </p:nvSpPr>
            <p:spPr bwMode="auto">
              <a:xfrm>
                <a:off x="3998" y="10168"/>
                <a:ext cx="0" cy="432"/>
              </a:xfrm>
              <a:prstGeom prst="line">
                <a:avLst/>
              </a:prstGeom>
              <a:noFill/>
              <a:ln w="15875">
                <a:solidFill>
                  <a:srgbClr val="000000"/>
                </a:solidFill>
                <a:round/>
                <a:headEnd/>
                <a:tailEnd type="triangle" w="med" len="med"/>
              </a:ln>
            </p:spPr>
            <p:txBody>
              <a:bodyPr/>
              <a:lstStyle/>
              <a:p>
                <a:endParaRPr lang="en-US"/>
              </a:p>
            </p:txBody>
          </p:sp>
        </p:grpSp>
      </p:grpSp>
      <p:sp>
        <p:nvSpPr>
          <p:cNvPr id="40964" name="Rectangle 39"/>
          <p:cNvSpPr>
            <a:spLocks noChangeArrowheads="1"/>
          </p:cNvSpPr>
          <p:nvPr/>
        </p:nvSpPr>
        <p:spPr bwMode="auto">
          <a:xfrm>
            <a:off x="304800" y="6096000"/>
            <a:ext cx="8153400" cy="646113"/>
          </a:xfrm>
          <a:prstGeom prst="rect">
            <a:avLst/>
          </a:prstGeom>
          <a:noFill/>
          <a:ln w="9525">
            <a:noFill/>
            <a:miter lim="800000"/>
            <a:headEnd/>
            <a:tailEnd/>
          </a:ln>
        </p:spPr>
        <p:txBody>
          <a:bodyPr>
            <a:spAutoFit/>
          </a:bodyPr>
          <a:lstStyle/>
          <a:p>
            <a:r>
              <a:rPr lang="en-US"/>
              <a:t>http://istqbexamcertification.com/what-is-rad-model-advantages-disadvantages-and-when-to-use-it/</a:t>
            </a:r>
          </a:p>
        </p:txBody>
      </p:sp>
      <p:sp>
        <p:nvSpPr>
          <p:cNvPr id="40" name="Right Arrow 39"/>
          <p:cNvSpPr/>
          <p:nvPr/>
        </p:nvSpPr>
        <p:spPr bwMode="auto">
          <a:xfrm>
            <a:off x="8001000" y="3505200"/>
            <a:ext cx="762000" cy="533400"/>
          </a:xfrm>
          <a:prstGeom prst="rightArrow">
            <a:avLst/>
          </a:prstGeom>
          <a:solidFill>
            <a:srgbClr val="FFC000"/>
          </a:solidFill>
          <a:ln w="9525">
            <a:solidFill>
              <a:schemeClr val="bg2">
                <a:lumMod val="60000"/>
                <a:lumOff val="40000"/>
              </a:schemeClr>
            </a:solidFill>
            <a:miter lim="800000"/>
            <a:headEnd/>
            <a:tailEnd/>
          </a:ln>
        </p:spPr>
        <p:txBody>
          <a:bodyPr/>
          <a:lstStyle/>
          <a:p>
            <a:pPr algn="ctr" eaLnBrk="0" hangingPunct="0">
              <a:defRPr/>
            </a:pPr>
            <a:endParaRPr lang="en-US" b="1">
              <a:solidFill>
                <a:schemeClr val="bg2"/>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smtClean="0"/>
              <a:t>Process Model - Example</a:t>
            </a:r>
          </a:p>
        </p:txBody>
      </p:sp>
      <p:sp>
        <p:nvSpPr>
          <p:cNvPr id="3" name="Slide Number Placeholder 2"/>
          <p:cNvSpPr>
            <a:spLocks noGrp="1"/>
          </p:cNvSpPr>
          <p:nvPr>
            <p:ph type="sldNum" sz="quarter" idx="12"/>
          </p:nvPr>
        </p:nvSpPr>
        <p:spPr/>
        <p:txBody>
          <a:bodyPr/>
          <a:lstStyle/>
          <a:p>
            <a:pPr>
              <a:defRPr/>
            </a:pPr>
            <a:fld id="{677A888F-348F-4F2A-9486-8348008E090B}" type="slidenum">
              <a:rPr lang="sv-SE" altLang="en-US" smtClean="0"/>
              <a:pPr>
                <a:defRPr/>
              </a:pPr>
              <a:t>8</a:t>
            </a:fld>
            <a:endParaRPr lang="sv-SE" altLang="en-US"/>
          </a:p>
        </p:txBody>
      </p:sp>
      <p:pic>
        <p:nvPicPr>
          <p:cNvPr id="41988" name="Picture 2" descr="http://i.imgur.com/v2WBE.png"/>
          <p:cNvPicPr>
            <a:picLocks noChangeAspect="1" noChangeArrowheads="1"/>
          </p:cNvPicPr>
          <p:nvPr/>
        </p:nvPicPr>
        <p:blipFill>
          <a:blip r:embed="rId2"/>
          <a:srcRect/>
          <a:stretch>
            <a:fillRect/>
          </a:stretch>
        </p:blipFill>
        <p:spPr bwMode="auto">
          <a:xfrm>
            <a:off x="914400" y="990600"/>
            <a:ext cx="7053263" cy="58674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noProof="1" smtClean="0"/>
              <a:t>Specialized Process Models</a:t>
            </a:r>
          </a:p>
        </p:txBody>
      </p:sp>
      <p:sp>
        <p:nvSpPr>
          <p:cNvPr id="23555" name="Rectangle 3"/>
          <p:cNvSpPr>
            <a:spLocks noGrp="1" noChangeArrowheads="1"/>
          </p:cNvSpPr>
          <p:nvPr>
            <p:ph type="body" idx="1"/>
          </p:nvPr>
        </p:nvSpPr>
        <p:spPr/>
        <p:txBody>
          <a:bodyPr/>
          <a:lstStyle/>
          <a:p>
            <a:pPr lvl="1"/>
            <a:r>
              <a:rPr lang="en-GB" smtClean="0"/>
              <a:t>Component-based development</a:t>
            </a:r>
          </a:p>
          <a:p>
            <a:pPr lvl="1"/>
            <a:r>
              <a:rPr lang="en-GB" smtClean="0"/>
              <a:t>The formal methods model</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LAPSEDTIME" val="14,291"/>
</p:tagLst>
</file>

<file path=ppt/tags/tag2.xml><?xml version="1.0" encoding="utf-8"?>
<p:tagLst xmlns:a="http://schemas.openxmlformats.org/drawingml/2006/main" xmlns:r="http://schemas.openxmlformats.org/officeDocument/2006/relationships" xmlns:p="http://schemas.openxmlformats.org/presentationml/2006/main">
  <p:tag name="ELAPSEDTIME" val="56,071"/>
  <p:tag name="TIMELINE" val="8,2/14,2/19,2/23,5/34,4"/>
</p:tagLst>
</file>

<file path=ppt/tags/tag3.xml><?xml version="1.0" encoding="utf-8"?>
<p:tagLst xmlns:a="http://schemas.openxmlformats.org/drawingml/2006/main" xmlns:r="http://schemas.openxmlformats.org/officeDocument/2006/relationships" xmlns:p="http://schemas.openxmlformats.org/presentationml/2006/main">
  <p:tag name="ELAPSEDTIME" val="72,14301"/>
  <p:tag name="TIMELINE" val="22,6/29,3/35,7/44,7/56,4/62,9"/>
</p:tagLst>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8577</TotalTime>
  <Words>1221</Words>
  <Application>Microsoft Office PowerPoint</Application>
  <PresentationFormat>On-screen Show (4:3)</PresentationFormat>
  <Paragraphs>176</Paragraphs>
  <Slides>23</Slides>
  <Notes>21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Edge</vt:lpstr>
      <vt:lpstr>The RAD model</vt:lpstr>
      <vt:lpstr>Business modeling –   e3-value modeling  </vt:lpstr>
      <vt:lpstr>What does e3-value Answer?</vt:lpstr>
      <vt:lpstr>An e3-value model </vt:lpstr>
      <vt:lpstr>The RAD model</vt:lpstr>
      <vt:lpstr>Data Model - example</vt:lpstr>
      <vt:lpstr>The RAD model</vt:lpstr>
      <vt:lpstr>Process Model - Example</vt:lpstr>
      <vt:lpstr>Specialized Process Models</vt:lpstr>
      <vt:lpstr>The Component based model</vt:lpstr>
      <vt:lpstr>Component based development</vt:lpstr>
      <vt:lpstr>The Formal Method Model</vt:lpstr>
      <vt:lpstr>The Formal Method Model</vt:lpstr>
      <vt:lpstr> Usage </vt:lpstr>
      <vt:lpstr>Disadvantages</vt:lpstr>
      <vt:lpstr>Conclusion</vt:lpstr>
      <vt:lpstr>Examples</vt:lpstr>
      <vt:lpstr>Examples</vt:lpstr>
      <vt:lpstr>Examples</vt:lpstr>
      <vt:lpstr>Examples</vt:lpstr>
      <vt:lpstr>Examples</vt:lpstr>
      <vt:lpstr>Examples</vt:lpstr>
      <vt:lpstr>Questions?</vt:lpstr>
    </vt:vector>
  </TitlesOfParts>
  <Company>usman enterprises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Architectural Modal_Ch.4</dc:title>
  <dc:subject>DDBS</dc:subject>
  <dc:creator>Asim Rasul</dc:creator>
  <cp:lastModifiedBy>dell</cp:lastModifiedBy>
  <cp:revision>1977</cp:revision>
  <dcterms:created xsi:type="dcterms:W3CDTF">2003-10-27T07:13:42Z</dcterms:created>
  <dcterms:modified xsi:type="dcterms:W3CDTF">2015-10-27T08:50:10Z</dcterms:modified>
</cp:coreProperties>
</file>