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6"/>
  </p:notesMasterIdLst>
  <p:sldIdLst>
    <p:sldId id="356" r:id="rId2"/>
    <p:sldId id="550" r:id="rId3"/>
    <p:sldId id="528" r:id="rId4"/>
    <p:sldId id="533" r:id="rId5"/>
    <p:sldId id="529" r:id="rId6"/>
    <p:sldId id="530" r:id="rId7"/>
    <p:sldId id="531" r:id="rId8"/>
    <p:sldId id="532" r:id="rId9"/>
    <p:sldId id="552" r:id="rId10"/>
    <p:sldId id="554" r:id="rId11"/>
    <p:sldId id="556" r:id="rId12"/>
    <p:sldId id="555" r:id="rId13"/>
    <p:sldId id="553" r:id="rId14"/>
    <p:sldId id="55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CC"/>
    <a:srgbClr val="CC9900"/>
    <a:srgbClr val="996633"/>
    <a:srgbClr val="0000FF"/>
    <a:srgbClr val="66CCFF"/>
    <a:srgbClr val="CC3300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07" autoAdjust="0"/>
    <p:restoredTop sz="94671" autoAdjust="0"/>
  </p:normalViewPr>
  <p:slideViewPr>
    <p:cSldViewPr>
      <p:cViewPr>
        <p:scale>
          <a:sx n="75" d="100"/>
          <a:sy n="75" d="100"/>
        </p:scale>
        <p:origin x="-124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0ECB0A16-E22E-4BA1-882A-78094A1F0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B696F-80EB-4136-BCAA-D4C7D818F95A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sv-S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B3E4C-33A5-4F30-AA09-32EFD86B3D22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69614-CA29-474C-AC21-7B4974ED512D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15A1F-04E2-4B5E-A92B-96BCCC49CB62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A9409B-4E50-4A67-8C15-01DDB4A26C7B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77ED1-D0F0-4445-B5A8-E541995F3F65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7F0ED-A998-4974-818D-A257C870CFA7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17903-39D5-41F7-A04F-923FDA8B45A4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B3E4C-33A5-4F30-AA09-32EFD86B3D22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B3E4C-33A5-4F30-AA09-32EFD86B3D22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sv-SE" altLang="en-US"/>
              <a:t>Click to edit Master title style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sv-SE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F2993-3E80-473C-9FDA-996715226C79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F8515-81E7-4B4D-9FFA-3727CC3DC9DF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32E01-DB46-47FB-9CB6-CA789C3C9955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E5178-0FE9-4EBA-8E8E-2AECEF116D06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6B539-EE90-4852-A757-39C51F63DC7C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A9F27-5D44-4CDB-8917-C0BDEC09A9FB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65C08-7C9A-40DD-B73C-6EE916E1515D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EAE07-F187-4418-91D2-98F053F2337E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0E444-50DE-4DE1-86C0-B15160DE116E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7878D-54C7-45EE-AA54-063108F020F3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B263D-F689-46A7-82F0-0182F54568A5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3802B-54D1-434A-9AE5-AA33EF26C295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Click to edit Master text styles</a:t>
            </a:r>
          </a:p>
          <a:p>
            <a:pPr lvl="1"/>
            <a:r>
              <a:rPr lang="sv-SE" altLang="en-US" smtClean="0"/>
              <a:t>Second level</a:t>
            </a:r>
          </a:p>
          <a:p>
            <a:pPr lvl="2"/>
            <a:r>
              <a:rPr lang="sv-SE" altLang="en-US" smtClean="0"/>
              <a:t>Third level</a:t>
            </a:r>
          </a:p>
          <a:p>
            <a:pPr lvl="3"/>
            <a:r>
              <a:rPr lang="sv-SE" altLang="en-US" smtClean="0"/>
              <a:t>Fourth level</a:t>
            </a:r>
          </a:p>
          <a:p>
            <a:pPr lvl="4"/>
            <a:r>
              <a:rPr lang="sv-SE" altLang="en-US" smtClean="0"/>
              <a:t>Fifth level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EA6FAAFE-7E5C-48F2-90CD-D3F877C39B0C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 smtClean="0"/>
              <a:t>Agile Development</a:t>
            </a:r>
            <a:br>
              <a:rPr lang="en-US" sz="4000" b="1" dirty="0" smtClean="0"/>
            </a:br>
            <a:endParaRPr lang="sv-SE" sz="2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934200" cy="1752600"/>
          </a:xfrm>
        </p:spPr>
        <p:txBody>
          <a:bodyPr/>
          <a:lstStyle/>
          <a:p>
            <a:pPr algn="ctr" eaLnBrk="1" hangingPunct="1"/>
            <a:r>
              <a:rPr lang="en-US" sz="2000" b="1" dirty="0" smtClean="0"/>
              <a:t>Chapter 03</a:t>
            </a:r>
            <a:endParaRPr lang="en-US" sz="2000" b="1" dirty="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7200" y="6248400"/>
            <a:ext cx="8229600" cy="533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Punjab University College of Information Technology</a:t>
            </a:r>
            <a:endParaRPr lang="sv-SE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</a:p>
          <a:p>
            <a:pPr lvl="2"/>
            <a:r>
              <a:rPr lang="en-US" dirty="0" smtClean="0"/>
              <a:t>Output, features and functionality of </a:t>
            </a:r>
            <a:r>
              <a:rPr lang="en-US" dirty="0" err="1" smtClean="0"/>
              <a:t>sw</a:t>
            </a:r>
            <a:r>
              <a:rPr lang="en-US" dirty="0" smtClean="0"/>
              <a:t> to build</a:t>
            </a:r>
          </a:p>
          <a:p>
            <a:pPr lvl="2"/>
            <a:r>
              <a:rPr lang="en-US" dirty="0" smtClean="0"/>
              <a:t>Customer assigns a </a:t>
            </a:r>
            <a:r>
              <a:rPr lang="en-US" b="1" dirty="0" smtClean="0"/>
              <a:t>value</a:t>
            </a:r>
          </a:p>
          <a:p>
            <a:pPr lvl="2"/>
            <a:r>
              <a:rPr lang="en-US" b="1" dirty="0" smtClean="0"/>
              <a:t>XP team assigns the cost in terms </a:t>
            </a:r>
            <a:r>
              <a:rPr lang="en-US" b="1" smtClean="0"/>
              <a:t>of development weeks</a:t>
            </a:r>
            <a:endParaRPr lang="en-US" b="1" dirty="0" smtClean="0"/>
          </a:p>
          <a:p>
            <a:pPr lvl="2"/>
            <a:endParaRPr lang="en-US" b="1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6B539-EE90-4852-A757-39C51F63DC7C}" type="slidenum">
              <a:rPr lang="sv-SE" altLang="en-US" smtClean="0"/>
              <a:pPr>
                <a:defRPr/>
              </a:pPr>
              <a:t>10</a:t>
            </a:fld>
            <a:endParaRPr lang="sv-S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CRC</a:t>
            </a:r>
          </a:p>
          <a:p>
            <a:pPr lvl="1"/>
            <a:r>
              <a:rPr lang="en-US" dirty="0" smtClean="0"/>
              <a:t>Class responsibility collaborator</a:t>
            </a:r>
          </a:p>
          <a:p>
            <a:pPr lvl="1"/>
            <a:r>
              <a:rPr lang="en-US" dirty="0" smtClean="0"/>
              <a:t>Object oriented class and its </a:t>
            </a:r>
            <a:r>
              <a:rPr lang="en-US" dirty="0" err="1" smtClean="0"/>
              <a:t>responsibilites</a:t>
            </a:r>
            <a:r>
              <a:rPr lang="en-US" dirty="0" smtClean="0"/>
              <a:t> for current story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6B539-EE90-4852-A757-39C51F63DC7C}" type="slidenum">
              <a:rPr lang="sv-SE" altLang="en-US" smtClean="0"/>
              <a:pPr>
                <a:defRPr/>
              </a:pPr>
              <a:t>11</a:t>
            </a:fld>
            <a:endParaRPr lang="sv-SE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91000"/>
            <a:ext cx="3938068" cy="23145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133725"/>
            <a:ext cx="3333750" cy="19716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39825"/>
          </a:xfrm>
        </p:spPr>
        <p:txBody>
          <a:bodyPr/>
          <a:lstStyle/>
          <a:p>
            <a:r>
              <a:rPr lang="en-US" dirty="0" smtClean="0"/>
              <a:t>XP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Spike solution</a:t>
            </a:r>
          </a:p>
          <a:p>
            <a:pPr lvl="2"/>
            <a:r>
              <a:rPr lang="en-US" dirty="0" smtClean="0"/>
              <a:t>Operational prototype built for current story</a:t>
            </a:r>
          </a:p>
          <a:p>
            <a:r>
              <a:rPr lang="en-US" dirty="0" smtClean="0"/>
              <a:t>Project velocity</a:t>
            </a:r>
          </a:p>
          <a:p>
            <a:pPr lvl="1"/>
            <a:r>
              <a:rPr lang="en-US" dirty="0" smtClean="0"/>
              <a:t>Number of user stories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6B539-EE90-4852-A757-39C51F63DC7C}" type="slidenum">
              <a:rPr lang="sv-SE" altLang="en-US" smtClean="0"/>
              <a:pPr>
                <a:defRPr/>
              </a:pPr>
              <a:t>12</a:t>
            </a:fld>
            <a:endParaRPr lang="sv-S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Extreme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6B539-EE90-4852-A757-39C51F63DC7C}" type="slidenum">
              <a:rPr lang="sv-SE" altLang="en-US" smtClean="0"/>
              <a:pPr>
                <a:defRPr/>
              </a:pPr>
              <a:t>14</a:t>
            </a:fld>
            <a:endParaRPr lang="sv-S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67000"/>
            <a:ext cx="7924800" cy="1139825"/>
          </a:xfrm>
        </p:spPr>
        <p:txBody>
          <a:bodyPr/>
          <a:lstStyle/>
          <a:p>
            <a:r>
              <a:rPr lang="en-GB" sz="4000" smtClean="0"/>
              <a:t>Agile Development – </a:t>
            </a:r>
            <a:br>
              <a:rPr lang="en-GB" sz="4000" smtClean="0"/>
            </a:br>
            <a:r>
              <a:rPr lang="en-GB" sz="4000" smtClean="0"/>
              <a:t>                       </a:t>
            </a:r>
            <a:r>
              <a:rPr lang="en-GB" sz="3600" smtClean="0"/>
              <a:t>For handling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Agile Development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The cost of changes increases nonlinearly as a project progresses</a:t>
            </a:r>
          </a:p>
          <a:p>
            <a:r>
              <a:rPr lang="en-US" sz="2400" noProof="1" smtClean="0"/>
              <a:t>Agile team is a nimble team able to appropriety respond to changes</a:t>
            </a:r>
          </a:p>
          <a:p>
            <a:pPr lvl="1"/>
            <a:endParaRPr lang="en-US" sz="1800" noProof="1" smtClean="0"/>
          </a:p>
          <a:p>
            <a:endParaRPr lang="en-US" sz="2000" noProof="1" smtClean="0"/>
          </a:p>
          <a:p>
            <a:pPr lvl="1"/>
            <a:endParaRPr lang="en-US" sz="1600" noProof="1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24200"/>
            <a:ext cx="59959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Agile Development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Agile development is all about managing changes</a:t>
            </a:r>
          </a:p>
          <a:p>
            <a:r>
              <a:rPr lang="en-US" sz="2400" noProof="1" smtClean="0"/>
              <a:t> Changes in </a:t>
            </a:r>
          </a:p>
          <a:p>
            <a:pPr lvl="1"/>
            <a:r>
              <a:rPr lang="en-US" sz="2000" noProof="1" smtClean="0"/>
              <a:t>the software being built</a:t>
            </a:r>
          </a:p>
          <a:p>
            <a:pPr lvl="1"/>
            <a:r>
              <a:rPr lang="en-US" sz="2000" noProof="1" smtClean="0"/>
              <a:t>changes to the team members</a:t>
            </a:r>
          </a:p>
          <a:p>
            <a:pPr lvl="1"/>
            <a:r>
              <a:rPr lang="en-US" sz="2000" noProof="1" smtClean="0"/>
              <a:t>changes because of new technology</a:t>
            </a:r>
          </a:p>
          <a:p>
            <a:pPr lvl="1"/>
            <a:r>
              <a:rPr lang="en-US" sz="2000" noProof="1" smtClean="0"/>
              <a:t>changes of all kinds that may have an impact on the product they build or the proiect that creates the product.</a:t>
            </a:r>
          </a:p>
          <a:p>
            <a:pPr lvl="1"/>
            <a:endParaRPr lang="en-US" sz="1800" noProof="1" smtClean="0"/>
          </a:p>
          <a:p>
            <a:endParaRPr lang="en-US" sz="2000" noProof="1" smtClean="0"/>
          </a:p>
          <a:p>
            <a:pPr lvl="1"/>
            <a:endParaRPr lang="en-US" sz="16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Agile Development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How do we create a process that can manage unpredicability?</a:t>
            </a:r>
          </a:p>
          <a:p>
            <a:r>
              <a:rPr lang="en-US" sz="2400" noProof="1" smtClean="0"/>
              <a:t>Agile Process Model is adaptable</a:t>
            </a:r>
          </a:p>
          <a:p>
            <a:r>
              <a:rPr lang="en-US" sz="2400" noProof="1" smtClean="0"/>
              <a:t>Agile process model must adapt incrementally</a:t>
            </a:r>
          </a:p>
          <a:p>
            <a:r>
              <a:rPr lang="en-US" sz="2400" noProof="1" smtClean="0"/>
              <a:t>12 principles for those who want to achieve agility </a:t>
            </a:r>
          </a:p>
          <a:p>
            <a:pPr lvl="1"/>
            <a:r>
              <a:rPr lang="en-US" sz="2000" noProof="1" smtClean="0"/>
              <a:t>Highest priority is to satisfy customer</a:t>
            </a:r>
          </a:p>
          <a:p>
            <a:pPr lvl="1"/>
            <a:r>
              <a:rPr lang="en-US" sz="2000" noProof="1" smtClean="0"/>
              <a:t>Welcome change requirement, even in late development</a:t>
            </a:r>
          </a:p>
          <a:p>
            <a:pPr lvl="1"/>
            <a:r>
              <a:rPr lang="en-US" sz="2000" noProof="1" smtClean="0"/>
              <a:t>Deliver working software frequently</a:t>
            </a:r>
          </a:p>
          <a:p>
            <a:pPr lvl="1"/>
            <a:r>
              <a:rPr lang="en-US" sz="2000" noProof="1" smtClean="0"/>
              <a:t>Business people and developers work together throughout project</a:t>
            </a:r>
          </a:p>
          <a:p>
            <a:pPr lvl="1"/>
            <a:r>
              <a:rPr lang="en-US" sz="2000" noProof="1" smtClean="0"/>
              <a:t>Give environment, needed support and trust them for the job</a:t>
            </a:r>
          </a:p>
          <a:p>
            <a:pPr lvl="1"/>
            <a:endParaRPr lang="en-US" sz="2000" noProof="1" smtClean="0"/>
          </a:p>
          <a:p>
            <a:pPr lvl="1"/>
            <a:endParaRPr lang="en-US" sz="2000" noProof="1" smtClean="0"/>
          </a:p>
          <a:p>
            <a:pPr lvl="1"/>
            <a:endParaRPr lang="en-US" sz="1800" noProof="1" smtClean="0"/>
          </a:p>
          <a:p>
            <a:endParaRPr lang="en-US" sz="2000" noProof="1" smtClean="0"/>
          </a:p>
          <a:p>
            <a:pPr lvl="1"/>
            <a:endParaRPr lang="en-US" sz="16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Agile Development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noProof="1" smtClean="0"/>
              <a:t>Face to face coversation</a:t>
            </a:r>
          </a:p>
          <a:p>
            <a:pPr lvl="1"/>
            <a:r>
              <a:rPr lang="en-US" sz="2000" noProof="1" smtClean="0"/>
              <a:t>Working software is primary measurement of progress</a:t>
            </a:r>
          </a:p>
          <a:p>
            <a:pPr lvl="1"/>
            <a:r>
              <a:rPr lang="en-US" sz="2000" noProof="1" smtClean="0"/>
              <a:t>All involved should be able to maintain a constant pace </a:t>
            </a:r>
          </a:p>
          <a:p>
            <a:pPr lvl="1"/>
            <a:r>
              <a:rPr lang="en-US" sz="2000" noProof="1" smtClean="0"/>
              <a:t>Continous attention to technical excellence </a:t>
            </a:r>
          </a:p>
          <a:p>
            <a:pPr lvl="1"/>
            <a:r>
              <a:rPr lang="en-US" sz="2000" noProof="1" smtClean="0"/>
              <a:t>Simplicity </a:t>
            </a:r>
          </a:p>
          <a:p>
            <a:pPr lvl="1"/>
            <a:r>
              <a:rPr lang="en-US" sz="2000" noProof="1" smtClean="0"/>
              <a:t>Best architectures, requirements, and design emerges from self organizing teams</a:t>
            </a:r>
          </a:p>
          <a:p>
            <a:pPr lvl="1"/>
            <a:r>
              <a:rPr lang="en-US" sz="2000" noProof="1" smtClean="0"/>
              <a:t>Regularly teams reflect how to become more effective</a:t>
            </a:r>
          </a:p>
          <a:p>
            <a:pPr lvl="1"/>
            <a:endParaRPr lang="en-US" sz="2000" noProof="1" smtClean="0"/>
          </a:p>
          <a:p>
            <a:pPr lvl="1"/>
            <a:endParaRPr lang="en-US" sz="2000" noProof="1" smtClean="0"/>
          </a:p>
          <a:p>
            <a:pPr lvl="1"/>
            <a:endParaRPr lang="en-US" sz="1800" noProof="1" smtClean="0"/>
          </a:p>
          <a:p>
            <a:endParaRPr lang="en-US" sz="2000" noProof="1" smtClean="0"/>
          </a:p>
          <a:p>
            <a:pPr lvl="1"/>
            <a:endParaRPr lang="en-US" sz="16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Human factors in Agility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Key is the process molds to the needs of people and team, not the other way around</a:t>
            </a:r>
          </a:p>
          <a:p>
            <a:r>
              <a:rPr lang="en-US" sz="2400" noProof="1" smtClean="0"/>
              <a:t>Key traits among the people on agile team</a:t>
            </a:r>
          </a:p>
          <a:p>
            <a:pPr lvl="1"/>
            <a:r>
              <a:rPr lang="en-US" sz="2000" noProof="1" smtClean="0"/>
              <a:t>Competance</a:t>
            </a:r>
          </a:p>
          <a:p>
            <a:pPr lvl="1"/>
            <a:r>
              <a:rPr lang="en-US" sz="2000" noProof="1" smtClean="0"/>
              <a:t>Common focus</a:t>
            </a:r>
          </a:p>
          <a:p>
            <a:pPr lvl="1"/>
            <a:r>
              <a:rPr lang="en-US" sz="2000" noProof="1" smtClean="0"/>
              <a:t>Collaboration</a:t>
            </a:r>
          </a:p>
          <a:p>
            <a:pPr lvl="1"/>
            <a:r>
              <a:rPr lang="en-US" sz="2000" noProof="1" smtClean="0"/>
              <a:t>Decision-making ability</a:t>
            </a:r>
          </a:p>
          <a:p>
            <a:pPr lvl="1"/>
            <a:r>
              <a:rPr lang="en-US" sz="2000" noProof="1" smtClean="0"/>
              <a:t>Fuzzy problem-solving ability</a:t>
            </a:r>
          </a:p>
          <a:p>
            <a:pPr lvl="1"/>
            <a:r>
              <a:rPr lang="en-US" sz="2000" noProof="1" smtClean="0"/>
              <a:t>Mutual trust and respect</a:t>
            </a:r>
          </a:p>
          <a:p>
            <a:pPr lvl="1"/>
            <a:r>
              <a:rPr lang="en-US" sz="2000" noProof="1" smtClean="0"/>
              <a:t>Self organization</a:t>
            </a:r>
          </a:p>
          <a:p>
            <a:r>
              <a:rPr lang="en-US" sz="2400" noProof="1" smtClean="0"/>
              <a:t>Extreme Programming (XP)</a:t>
            </a:r>
          </a:p>
          <a:p>
            <a:pPr lvl="1"/>
            <a:endParaRPr lang="en-US" sz="2000" noProof="1" smtClean="0"/>
          </a:p>
          <a:p>
            <a:pPr lvl="1"/>
            <a:endParaRPr lang="en-US" sz="2000" noProof="1" smtClean="0"/>
          </a:p>
          <a:p>
            <a:pPr lvl="1"/>
            <a:endParaRPr lang="en-US" sz="1800" noProof="1" smtClean="0"/>
          </a:p>
          <a:p>
            <a:endParaRPr lang="en-US" sz="2000" noProof="1" smtClean="0"/>
          </a:p>
          <a:p>
            <a:pPr lvl="1"/>
            <a:endParaRPr lang="en-US" sz="16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Extreme Programming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71600"/>
            <a:ext cx="6400800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Extreme Programming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727" y="2328862"/>
            <a:ext cx="8325073" cy="216693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8973</TotalTime>
  <Words>330</Words>
  <Application>Microsoft Office PowerPoint</Application>
  <PresentationFormat>On-screen Show (4:3)</PresentationFormat>
  <Paragraphs>85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Garamond</vt:lpstr>
      <vt:lpstr>Wingdings</vt:lpstr>
      <vt:lpstr>Times New Roman</vt:lpstr>
      <vt:lpstr>Edge</vt:lpstr>
      <vt:lpstr>Agile Development </vt:lpstr>
      <vt:lpstr>Agile Development –                         For handling changes</vt:lpstr>
      <vt:lpstr>Agile Development</vt:lpstr>
      <vt:lpstr>Agile Development</vt:lpstr>
      <vt:lpstr>Agile Development</vt:lpstr>
      <vt:lpstr>Agile Development</vt:lpstr>
      <vt:lpstr>Human factors in Agility</vt:lpstr>
      <vt:lpstr>Extreme Programming</vt:lpstr>
      <vt:lpstr>Extreme Programming</vt:lpstr>
      <vt:lpstr>XP </vt:lpstr>
      <vt:lpstr>XP </vt:lpstr>
      <vt:lpstr>XP </vt:lpstr>
      <vt:lpstr>Extreme Programming</vt:lpstr>
      <vt:lpstr>Slide 14</vt:lpstr>
    </vt:vector>
  </TitlesOfParts>
  <Company>usman enterprises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Modal_Ch.4</dc:title>
  <dc:subject>DDBS</dc:subject>
  <dc:creator>Asim Rasul</dc:creator>
  <cp:lastModifiedBy>support</cp:lastModifiedBy>
  <cp:revision>2304</cp:revision>
  <dcterms:created xsi:type="dcterms:W3CDTF">2003-10-27T07:13:42Z</dcterms:created>
  <dcterms:modified xsi:type="dcterms:W3CDTF">2015-11-02T08:01:46Z</dcterms:modified>
</cp:coreProperties>
</file>