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8"/>
  </p:notesMasterIdLst>
  <p:sldIdLst>
    <p:sldId id="356" r:id="rId2"/>
    <p:sldId id="534" r:id="rId3"/>
    <p:sldId id="535" r:id="rId4"/>
    <p:sldId id="537" r:id="rId5"/>
    <p:sldId id="538" r:id="rId6"/>
    <p:sldId id="539" r:id="rId7"/>
    <p:sldId id="547" r:id="rId8"/>
    <p:sldId id="540" r:id="rId9"/>
    <p:sldId id="541" r:id="rId10"/>
    <p:sldId id="548" r:id="rId11"/>
    <p:sldId id="542" r:id="rId12"/>
    <p:sldId id="543" r:id="rId13"/>
    <p:sldId id="549" r:id="rId14"/>
    <p:sldId id="544" r:id="rId15"/>
    <p:sldId id="545" r:id="rId16"/>
    <p:sldId id="51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66CC"/>
    <a:srgbClr val="CC9900"/>
    <a:srgbClr val="996633"/>
    <a:srgbClr val="0000FF"/>
    <a:srgbClr val="66CCFF"/>
    <a:srgbClr val="CC3300"/>
    <a:srgbClr val="00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07" autoAdjust="0"/>
    <p:restoredTop sz="94671" autoAdjust="0"/>
  </p:normalViewPr>
  <p:slideViewPr>
    <p:cSldViewPr>
      <p:cViewPr>
        <p:scale>
          <a:sx n="75" d="100"/>
          <a:sy n="75" d="100"/>
        </p:scale>
        <p:origin x="-124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0ECB0A16-E22E-4BA1-882A-78094A1F0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B696F-80EB-4136-BCAA-D4C7D818F95A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sv-S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sv-SE" smtClean="0">
              <a:latin typeface="Times New Roman" pitchFamily="1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85614-5746-4FF0-81D4-E1E64CF5D046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v-SE" smtClean="0">
              <a:latin typeface="Times New Roman" pitchFamily="1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EBB7E4-22BD-48E3-A8D2-EF6E2A739703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v-SE" smtClean="0">
              <a:latin typeface="Times New Roman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802D1-0E2B-497B-A22E-B9D919502D5C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sv-SE" smtClean="0">
              <a:latin typeface="Times New Roman" pitchFamily="1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306CA-087D-4C99-86D1-37EEE7BDA4AE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v-SE" smtClean="0">
              <a:latin typeface="Times New Roman" pitchFamily="1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A9361-D441-45A7-BAFF-01D854255A51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v-SE" smtClean="0">
              <a:latin typeface="Times New Roman" pitchFamily="1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643BA5-5FD9-4614-BA38-39CA539182D9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sv-SE" smtClean="0">
              <a:latin typeface="Times New Roman" pitchFamily="1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E63761-574D-4C48-BE9D-45C204ED4763}" type="slidenum">
              <a:rPr lang="en-US" smtClean="0">
                <a:latin typeface="Times New Roman" pitchFamily="18" charset="0"/>
              </a:rPr>
              <a:pPr/>
              <a:t>16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sv-SE" smtClean="0">
              <a:latin typeface="Times New Roman" pitchFamily="18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A7FEA4-423A-4562-B0B4-3F3D062E5C99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v-SE" smtClean="0">
              <a:latin typeface="Times New Roman" pitchFamily="18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31168-4041-4A78-B3AD-488516C875EB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v-SE" smtClean="0">
              <a:latin typeface="Times New Roman" pitchFamily="18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0AA2DE-EE3F-422A-A531-8107E72727A3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v-SE" smtClean="0">
              <a:latin typeface="Times New Roman" pitchFamily="1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882A90-3121-46BB-9BDA-1FEC6CA8B846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v-SE" smtClean="0">
              <a:latin typeface="Times New Roman" pitchFamily="1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E5F35E-BF5F-4964-8EB4-99A174EBDD7F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sv-SE" smtClean="0">
              <a:latin typeface="Times New Roman" pitchFamily="1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5D2734-B092-4392-A582-740E74D07BBA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v-SE" smtClean="0">
              <a:latin typeface="Times New Roman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79C280-7246-4C6E-83EF-FE2295185C17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v-SE" smtClean="0">
              <a:latin typeface="Times New Roman" pitchFamily="1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667D9-7538-4BD1-961F-C6BF0E0D0363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sv-SE" altLang="en-US"/>
              <a:t>Click to edit Master title style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sv-SE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F2993-3E80-473C-9FDA-996715226C79}" type="slidenum">
              <a:rPr lang="sv-SE" altLang="en-US"/>
              <a:pPr>
                <a:defRPr/>
              </a:pPr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F8515-81E7-4B4D-9FFA-3727CC3DC9DF}" type="slidenum">
              <a:rPr lang="sv-SE" altLang="en-US"/>
              <a:pPr>
                <a:defRPr/>
              </a:pPr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32E01-DB46-47FB-9CB6-CA789C3C9955}" type="slidenum">
              <a:rPr lang="sv-SE" altLang="en-US"/>
              <a:pPr>
                <a:defRPr/>
              </a:pPr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E5178-0FE9-4EBA-8E8E-2AECEF116D06}" type="slidenum">
              <a:rPr lang="sv-SE" altLang="en-US"/>
              <a:pPr>
                <a:defRPr/>
              </a:pPr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6B539-EE90-4852-A757-39C51F63DC7C}" type="slidenum">
              <a:rPr lang="sv-SE" altLang="en-US"/>
              <a:pPr>
                <a:defRPr/>
              </a:pPr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A9F27-5D44-4CDB-8917-C0BDEC09A9FB}" type="slidenum">
              <a:rPr lang="sv-SE" altLang="en-US"/>
              <a:pPr>
                <a:defRPr/>
              </a:pPr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65C08-7C9A-40DD-B73C-6EE916E1515D}" type="slidenum">
              <a:rPr lang="sv-SE" altLang="en-US"/>
              <a:pPr>
                <a:defRPr/>
              </a:pPr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EAE07-F187-4418-91D2-98F053F2337E}" type="slidenum">
              <a:rPr lang="sv-SE" altLang="en-US"/>
              <a:pPr>
                <a:defRPr/>
              </a:pPr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0E444-50DE-4DE1-86C0-B15160DE116E}" type="slidenum">
              <a:rPr lang="sv-SE" altLang="en-US"/>
              <a:pPr>
                <a:defRPr/>
              </a:pPr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7878D-54C7-45EE-AA54-063108F020F3}" type="slidenum">
              <a:rPr lang="sv-SE" altLang="en-US"/>
              <a:pPr>
                <a:defRPr/>
              </a:pPr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B263D-F689-46A7-82F0-0182F54568A5}" type="slidenum">
              <a:rPr lang="sv-SE" altLang="en-US"/>
              <a:pPr>
                <a:defRPr/>
              </a:pPr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3802B-54D1-434A-9AE5-AA33EF26C295}" type="slidenum">
              <a:rPr lang="sv-SE" altLang="en-US"/>
              <a:pPr>
                <a:defRPr/>
              </a:pPr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Click to edit Master text styles</a:t>
            </a:r>
          </a:p>
          <a:p>
            <a:pPr lvl="1"/>
            <a:r>
              <a:rPr lang="sv-SE" altLang="en-US" smtClean="0"/>
              <a:t>Second level</a:t>
            </a:r>
          </a:p>
          <a:p>
            <a:pPr lvl="2"/>
            <a:r>
              <a:rPr lang="sv-SE" altLang="en-US" smtClean="0"/>
              <a:t>Third level</a:t>
            </a:r>
          </a:p>
          <a:p>
            <a:pPr lvl="3"/>
            <a:r>
              <a:rPr lang="sv-SE" altLang="en-US" smtClean="0"/>
              <a:t>Fourth level</a:t>
            </a:r>
          </a:p>
          <a:p>
            <a:pPr lvl="4"/>
            <a:r>
              <a:rPr lang="sv-SE" altLang="en-US" smtClean="0"/>
              <a:t>Fifth level</a:t>
            </a:r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Sept 03, 2012.</a:t>
            </a:r>
            <a:endParaRPr lang="sv-SE" alt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endParaRPr lang="sv-SE" altLang="en-US"/>
          </a:p>
        </p:txBody>
      </p:sp>
      <p:sp>
        <p:nvSpPr>
          <p:cNvPr id="2293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EA6FAAFE-7E5C-48F2-90CD-D3F877C39B0C}" type="slidenum">
              <a:rPr lang="sv-SE" altLang="en-US"/>
              <a:pPr>
                <a:defRPr/>
              </a:pPr>
              <a:t>‹#›</a:t>
            </a:fld>
            <a:endParaRPr lang="sv-SE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z="4000" b="1" dirty="0" smtClean="0"/>
              <a:t>Project </a:t>
            </a:r>
            <a:r>
              <a:rPr lang="en-US" sz="4000" b="1" dirty="0" smtClean="0"/>
              <a:t>Management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sv-SE" sz="24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934200" cy="1752600"/>
          </a:xfrm>
        </p:spPr>
        <p:txBody>
          <a:bodyPr/>
          <a:lstStyle/>
          <a:p>
            <a:pPr algn="ctr" eaLnBrk="1" hangingPunct="1"/>
            <a:r>
              <a:rPr lang="en-US" sz="2000" b="1" dirty="0" smtClean="0"/>
              <a:t>Chapter </a:t>
            </a:r>
            <a:r>
              <a:rPr lang="en-US" sz="2000" b="1" dirty="0" smtClean="0"/>
              <a:t>24</a:t>
            </a:r>
            <a:endParaRPr lang="en-US" sz="2000" b="1" dirty="0" smtClean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57200" y="6248400"/>
            <a:ext cx="8229600" cy="5334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Punjab University College of Information Technology</a:t>
            </a:r>
            <a:endParaRPr lang="sv-SE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962400" y="1828800"/>
            <a:ext cx="1066800" cy="3124200"/>
          </a:xfrm>
          <a:prstGeom prst="rect">
            <a:avLst/>
          </a:prstGeom>
          <a:solidFill>
            <a:srgbClr val="0000CC"/>
          </a:solidFill>
          <a:ln w="762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O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Process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noProof="1" smtClean="0"/>
              <a:t>Your team must decide which process model is most appropriate for </a:t>
            </a:r>
          </a:p>
          <a:p>
            <a:pPr lvl="1"/>
            <a:r>
              <a:rPr lang="en-US" sz="2000" noProof="1" smtClean="0"/>
              <a:t>Customer and the people who do the project</a:t>
            </a:r>
          </a:p>
          <a:p>
            <a:pPr lvl="1"/>
            <a:r>
              <a:rPr lang="en-US" sz="2000" noProof="1" smtClean="0"/>
              <a:t>The charactristic of the product itself</a:t>
            </a:r>
          </a:p>
          <a:p>
            <a:pPr lvl="1"/>
            <a:r>
              <a:rPr lang="en-US" sz="2000" noProof="1" smtClean="0"/>
              <a:t>The project environment in which software team works</a:t>
            </a:r>
          </a:p>
          <a:p>
            <a:r>
              <a:rPr lang="en-US" sz="2400" noProof="1" smtClean="0"/>
              <a:t>Melding/merging the Product and the Process</a:t>
            </a:r>
          </a:p>
          <a:p>
            <a:pPr lvl="1"/>
            <a:endParaRPr lang="en-US" sz="2000" noProof="1" smtClean="0"/>
          </a:p>
          <a:p>
            <a:pPr lvl="1"/>
            <a:endParaRPr lang="en-US" sz="1600" noProof="1" smtClean="0"/>
          </a:p>
          <a:p>
            <a:endParaRPr lang="en-US" sz="2000" noProof="1" smtClean="0"/>
          </a:p>
          <a:p>
            <a:pPr lvl="1"/>
            <a:endParaRPr lang="en-US" sz="1600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576263" y="609600"/>
            <a:ext cx="85677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Melding the Product and the Process</a:t>
            </a:r>
          </a:p>
        </p:txBody>
      </p:sp>
      <p:pic>
        <p:nvPicPr>
          <p:cNvPr id="15363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752600"/>
            <a:ext cx="5689600" cy="411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581400" y="1524000"/>
            <a:ext cx="1066800" cy="3124200"/>
          </a:xfrm>
          <a:prstGeom prst="rect">
            <a:avLst/>
          </a:prstGeom>
          <a:solidFill>
            <a:srgbClr val="0000CC"/>
          </a:solidFill>
          <a:ln w="762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O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Project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noProof="1" smtClean="0"/>
              <a:t>10 signs that indicate project in a jeopardy</a:t>
            </a:r>
          </a:p>
          <a:p>
            <a:pPr lvl="1"/>
            <a:r>
              <a:rPr lang="en-US" sz="1600" noProof="1" smtClean="0"/>
              <a:t>Software people do not understand customer’s needs</a:t>
            </a:r>
          </a:p>
          <a:p>
            <a:pPr lvl="1"/>
            <a:r>
              <a:rPr lang="en-US" sz="1600" noProof="1" smtClean="0"/>
              <a:t>Product scope is poorly defined</a:t>
            </a:r>
          </a:p>
          <a:p>
            <a:pPr lvl="1"/>
            <a:r>
              <a:rPr lang="en-US" sz="1600" b="1" noProof="1" smtClean="0"/>
              <a:t>Changes are managed poorly</a:t>
            </a:r>
          </a:p>
          <a:p>
            <a:pPr lvl="1"/>
            <a:r>
              <a:rPr lang="en-US" sz="1600" noProof="1" smtClean="0"/>
              <a:t>Choosen technology changes</a:t>
            </a:r>
          </a:p>
          <a:p>
            <a:pPr lvl="1"/>
            <a:r>
              <a:rPr lang="en-US" sz="1600" noProof="1" smtClean="0"/>
              <a:t>Business needs change</a:t>
            </a:r>
          </a:p>
          <a:p>
            <a:pPr lvl="1"/>
            <a:r>
              <a:rPr lang="en-US" sz="1600" noProof="1" smtClean="0"/>
              <a:t>Deadlines are unrealistic</a:t>
            </a:r>
          </a:p>
          <a:p>
            <a:pPr lvl="1"/>
            <a:r>
              <a:rPr lang="en-US" sz="1600" noProof="1" smtClean="0"/>
              <a:t>Users are resistant</a:t>
            </a:r>
          </a:p>
          <a:p>
            <a:pPr lvl="1"/>
            <a:r>
              <a:rPr lang="en-US" sz="1600" noProof="1" smtClean="0"/>
              <a:t>Sponsorship is lost </a:t>
            </a:r>
          </a:p>
          <a:p>
            <a:pPr lvl="1"/>
            <a:r>
              <a:rPr lang="en-US" sz="1600" noProof="1" smtClean="0"/>
              <a:t>Team lacks people with approproate skills</a:t>
            </a:r>
          </a:p>
          <a:p>
            <a:pPr lvl="1"/>
            <a:r>
              <a:rPr lang="en-US" sz="1600" noProof="1" smtClean="0"/>
              <a:t>Managers avoid best practices and leassons learned</a:t>
            </a:r>
          </a:p>
          <a:p>
            <a:pPr lvl="1"/>
            <a:endParaRPr lang="en-US" sz="1600" noProof="1" smtClean="0"/>
          </a:p>
          <a:p>
            <a:endParaRPr lang="en-US" sz="2000" noProof="1" smtClean="0"/>
          </a:p>
          <a:p>
            <a:pPr lvl="1"/>
            <a:endParaRPr lang="en-US" sz="1600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Project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noProof="1" smtClean="0"/>
              <a:t>Five </a:t>
            </a:r>
            <a:r>
              <a:rPr lang="en-US" sz="2400" noProof="1" smtClean="0"/>
              <a:t>common sense </a:t>
            </a:r>
            <a:r>
              <a:rPr lang="en-US" sz="2400" noProof="1" smtClean="0"/>
              <a:t>approaches to software projects</a:t>
            </a:r>
          </a:p>
          <a:p>
            <a:pPr lvl="1"/>
            <a:r>
              <a:rPr lang="en-US" sz="1800" noProof="1" smtClean="0"/>
              <a:t>Start on the right </a:t>
            </a:r>
            <a:r>
              <a:rPr lang="en-US" sz="1800" noProof="1" smtClean="0"/>
              <a:t>foot (work hard to understand problem and plan)</a:t>
            </a:r>
            <a:endParaRPr lang="en-US" sz="1800" noProof="1" smtClean="0"/>
          </a:p>
          <a:p>
            <a:pPr lvl="1"/>
            <a:r>
              <a:rPr lang="en-US" sz="1800" noProof="1" smtClean="0"/>
              <a:t>Maintain </a:t>
            </a:r>
            <a:r>
              <a:rPr lang="en-US" sz="1800" noProof="1" smtClean="0"/>
              <a:t>momentum (noramally good start and then slows)</a:t>
            </a:r>
            <a:endParaRPr lang="en-US" sz="1800" noProof="1" smtClean="0"/>
          </a:p>
          <a:p>
            <a:pPr lvl="1"/>
            <a:r>
              <a:rPr lang="en-US" sz="1800" noProof="1" smtClean="0"/>
              <a:t>Track progress</a:t>
            </a:r>
          </a:p>
          <a:p>
            <a:pPr lvl="1"/>
            <a:r>
              <a:rPr lang="en-US" sz="1800" noProof="1" smtClean="0"/>
              <a:t>Make smart </a:t>
            </a:r>
            <a:r>
              <a:rPr lang="en-US" sz="1800" noProof="1" smtClean="0"/>
              <a:t>decision (“keep it simple”, use componenets, easy to interact interfaces)</a:t>
            </a:r>
            <a:endParaRPr lang="en-US" sz="1800" noProof="1" smtClean="0"/>
          </a:p>
          <a:p>
            <a:pPr lvl="1"/>
            <a:r>
              <a:rPr lang="en-US" sz="1800" noProof="1" smtClean="0"/>
              <a:t>Conduct a postmortem </a:t>
            </a:r>
            <a:r>
              <a:rPr lang="en-US" sz="1800" noProof="1" smtClean="0"/>
              <a:t>analysis (extract lessons learnt for each project, use them next time!)</a:t>
            </a:r>
            <a:endParaRPr lang="en-US" sz="1800" noProof="1" smtClean="0"/>
          </a:p>
          <a:p>
            <a:endParaRPr lang="en-US" sz="2000" noProof="1" smtClean="0"/>
          </a:p>
          <a:p>
            <a:pPr lvl="1"/>
            <a:endParaRPr lang="en-US" sz="1600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015288" cy="914400"/>
          </a:xfrm>
          <a:noFill/>
        </p:spPr>
        <p:txBody>
          <a:bodyPr/>
          <a:lstStyle/>
          <a:p>
            <a:pPr algn="ctr" eaLnBrk="1" hangingPunct="1"/>
            <a:r>
              <a:rPr lang="en-US" smtClean="0"/>
              <a:t>Conclusion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924800" cy="4419600"/>
          </a:xfrm>
          <a:noFill/>
        </p:spPr>
        <p:txBody>
          <a:bodyPr/>
          <a:lstStyle/>
          <a:p>
            <a:pPr eaLnBrk="1" hangingPunct="1"/>
            <a:r>
              <a:rPr lang="en-US" sz="2400" noProof="1" smtClean="0"/>
              <a:t>Software Project Management is an umbrella activity within software engineering</a:t>
            </a:r>
          </a:p>
          <a:p>
            <a:pPr eaLnBrk="1" hangingPunct="1"/>
            <a:r>
              <a:rPr lang="en-US" sz="2400" noProof="1" smtClean="0"/>
              <a:t>It begins before any technical activity is initiated and continues throughout the definition, development, and support of computer software</a:t>
            </a:r>
          </a:p>
          <a:p>
            <a:pPr eaLnBrk="1" hangingPunct="1"/>
            <a:r>
              <a:rPr lang="en-US" sz="2400" noProof="1" smtClean="0"/>
              <a:t>Four P’s have substantial influence on software project management</a:t>
            </a:r>
          </a:p>
          <a:p>
            <a:pPr eaLnBrk="1" hangingPunct="1"/>
            <a:r>
              <a:rPr lang="en-US" sz="2400" noProof="1" smtClean="0"/>
              <a:t>The PM activity encompasses measurements and metrics, estimation, risk analysis, schedules, tracking and control.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Management Spectrum Overview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590800" y="2590800"/>
            <a:ext cx="1066800" cy="3124200"/>
          </a:xfrm>
          <a:prstGeom prst="rect">
            <a:avLst/>
          </a:prstGeom>
          <a:solidFill>
            <a:srgbClr val="0000CC"/>
          </a:solidFill>
          <a:ln w="762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O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L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505200" y="2590800"/>
            <a:ext cx="1066800" cy="3124200"/>
          </a:xfrm>
          <a:prstGeom prst="rect">
            <a:avLst/>
          </a:prstGeom>
          <a:solidFill>
            <a:srgbClr val="0000CC"/>
          </a:solidFill>
          <a:ln w="762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O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D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U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4495800" y="2590800"/>
            <a:ext cx="1066800" cy="3124200"/>
          </a:xfrm>
          <a:prstGeom prst="rect">
            <a:avLst/>
          </a:prstGeom>
          <a:solidFill>
            <a:srgbClr val="0000CC"/>
          </a:solidFill>
          <a:ln w="762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O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5486400" y="2590800"/>
            <a:ext cx="1066800" cy="3124200"/>
          </a:xfrm>
          <a:prstGeom prst="rect">
            <a:avLst/>
          </a:prstGeom>
          <a:solidFill>
            <a:srgbClr val="0000CC"/>
          </a:solidFill>
          <a:ln w="762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O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53072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kern="0" noProof="1">
                <a:latin typeface="+mn-lt"/>
                <a:cs typeface="+mn-cs"/>
              </a:rPr>
              <a:t>The Management Spectrum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000" kern="0" noProof="1">
                <a:latin typeface="+mn-lt"/>
                <a:cs typeface="+mn-cs"/>
              </a:rPr>
              <a:t>Effective software project management focuses on four P’s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endParaRPr lang="en-US" sz="2000" kern="0" noProof="1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sz="2400" kern="0" noProof="1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nimBg="1"/>
      <p:bldP spid="51204" grpId="0" animBg="1"/>
      <p:bldP spid="51205" grpId="0" animBg="1"/>
      <p:bldP spid="512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People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noProof="1" smtClean="0"/>
              <a:t>People</a:t>
            </a:r>
          </a:p>
          <a:p>
            <a:pPr lvl="1"/>
            <a:r>
              <a:rPr lang="en-US" sz="2000" noProof="1" smtClean="0"/>
              <a:t>People factor is important</a:t>
            </a:r>
          </a:p>
          <a:p>
            <a:pPr lvl="1"/>
            <a:r>
              <a:rPr lang="en-US" sz="2000" noProof="1" smtClean="0"/>
              <a:t>People Capability Maturity Model: it defines the following key practice areas for software people</a:t>
            </a:r>
          </a:p>
          <a:p>
            <a:pPr lvl="2"/>
            <a:r>
              <a:rPr lang="en-US" sz="1600" noProof="1" smtClean="0"/>
              <a:t>Staffing</a:t>
            </a:r>
          </a:p>
          <a:p>
            <a:pPr lvl="2"/>
            <a:r>
              <a:rPr lang="en-US" sz="1600" noProof="1" smtClean="0"/>
              <a:t>Communication and coordination</a:t>
            </a:r>
          </a:p>
          <a:p>
            <a:pPr lvl="2"/>
            <a:r>
              <a:rPr lang="en-US" sz="1600" noProof="1" smtClean="0"/>
              <a:t>Work environment</a:t>
            </a:r>
          </a:p>
          <a:p>
            <a:pPr lvl="2"/>
            <a:r>
              <a:rPr lang="en-US" sz="1600" noProof="1" smtClean="0"/>
              <a:t>Performance management</a:t>
            </a:r>
          </a:p>
          <a:p>
            <a:pPr lvl="2"/>
            <a:r>
              <a:rPr lang="en-US" sz="1600" noProof="1" smtClean="0"/>
              <a:t>Training</a:t>
            </a:r>
          </a:p>
          <a:p>
            <a:pPr lvl="2"/>
            <a:r>
              <a:rPr lang="en-US" sz="1600" noProof="1" smtClean="0"/>
              <a:t>Competency analysis and development</a:t>
            </a:r>
          </a:p>
          <a:p>
            <a:pPr lvl="2"/>
            <a:r>
              <a:rPr lang="en-US" sz="1600" noProof="1" smtClean="0"/>
              <a:t>Career development workgroup development</a:t>
            </a:r>
          </a:p>
          <a:p>
            <a:pPr lvl="2"/>
            <a:r>
              <a:rPr lang="en-US" sz="1600" noProof="1" smtClean="0"/>
              <a:t>Team/culture development</a:t>
            </a:r>
          </a:p>
          <a:p>
            <a:pPr lvl="1"/>
            <a:endParaRPr lang="en-US" sz="2000" noProof="1" smtClean="0"/>
          </a:p>
          <a:p>
            <a:endParaRPr lang="en-US" sz="2400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People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noProof="1" smtClean="0"/>
              <a:t>The Stakeholders (categorized into five constituencies)</a:t>
            </a:r>
            <a:endParaRPr lang="en-US" sz="2000" noProof="1" smtClean="0"/>
          </a:p>
          <a:p>
            <a:pPr lvl="1"/>
            <a:r>
              <a:rPr lang="en-US" sz="2000" noProof="1" smtClean="0"/>
              <a:t>Senior manager (define business issues)</a:t>
            </a:r>
          </a:p>
          <a:p>
            <a:pPr lvl="1"/>
            <a:r>
              <a:rPr lang="en-US" sz="2000" noProof="1" smtClean="0"/>
              <a:t>Project managers (who plan, motivate, organization and control)</a:t>
            </a:r>
          </a:p>
          <a:p>
            <a:pPr lvl="1"/>
            <a:r>
              <a:rPr lang="en-US" sz="2000" noProof="1" smtClean="0"/>
              <a:t>Practitioners (who deliver technical skills that are necessary to engineering a product)</a:t>
            </a:r>
          </a:p>
          <a:p>
            <a:pPr lvl="1"/>
            <a:r>
              <a:rPr lang="en-US" sz="2000" noProof="1" smtClean="0"/>
              <a:t>Customer (who specify requirements for the software to be engineered)</a:t>
            </a:r>
          </a:p>
          <a:p>
            <a:pPr lvl="1"/>
            <a:r>
              <a:rPr lang="en-US" sz="2000" noProof="1" smtClean="0"/>
              <a:t>End users (who interaction with software after release)</a:t>
            </a:r>
          </a:p>
          <a:p>
            <a:endParaRPr lang="en-US" sz="2400" noProof="1" smtClean="0"/>
          </a:p>
        </p:txBody>
      </p:sp>
      <p:pic>
        <p:nvPicPr>
          <p:cNvPr id="7172" name="Picture 5" descr="BS02038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583113"/>
            <a:ext cx="10985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1981200" y="5878513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Senior Managers</a:t>
            </a:r>
          </a:p>
        </p:txBody>
      </p:sp>
      <p:pic>
        <p:nvPicPr>
          <p:cNvPr id="7174" name="Picture 5" descr="BS02038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9250" y="4583113"/>
            <a:ext cx="10985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4464050" y="58785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PM</a:t>
            </a:r>
          </a:p>
        </p:txBody>
      </p:sp>
      <p:pic>
        <p:nvPicPr>
          <p:cNvPr id="7176" name="Picture 5" descr="BS02038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4583113"/>
            <a:ext cx="10985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Text Box 7"/>
          <p:cNvSpPr txBox="1">
            <a:spLocks noChangeArrowheads="1"/>
          </p:cNvSpPr>
          <p:nvPr/>
        </p:nvSpPr>
        <p:spPr bwMode="auto">
          <a:xfrm>
            <a:off x="5791200" y="5878513"/>
            <a:ext cx="1981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Practitioners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People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noProof="1" smtClean="0"/>
              <a:t>Team Leaders</a:t>
            </a:r>
            <a:endParaRPr lang="en-US" sz="2000" noProof="1" smtClean="0"/>
          </a:p>
          <a:p>
            <a:pPr lvl="1"/>
            <a:r>
              <a:rPr lang="en-US" sz="2000" noProof="1" smtClean="0"/>
              <a:t>Project management is a people intensive activity</a:t>
            </a:r>
          </a:p>
          <a:p>
            <a:pPr lvl="1"/>
            <a:r>
              <a:rPr lang="en-US" sz="2000" noProof="1" smtClean="0"/>
              <a:t>So, competent practioners often make poor team leaders</a:t>
            </a:r>
          </a:p>
          <a:p>
            <a:r>
              <a:rPr lang="en-US" sz="2400" noProof="1" smtClean="0"/>
              <a:t>MIO model for successful team leaders</a:t>
            </a:r>
          </a:p>
          <a:p>
            <a:pPr lvl="1"/>
            <a:r>
              <a:rPr lang="en-US" sz="2000" noProof="1" smtClean="0"/>
              <a:t>Motivation (ability to encourage)</a:t>
            </a:r>
            <a:endParaRPr lang="en-US" sz="2000" noProof="1" smtClean="0"/>
          </a:p>
          <a:p>
            <a:pPr lvl="1"/>
            <a:r>
              <a:rPr lang="en-US" sz="2000" noProof="1" smtClean="0"/>
              <a:t>Organization (mold existing processes or invent new ones)</a:t>
            </a:r>
          </a:p>
          <a:p>
            <a:pPr lvl="1"/>
            <a:r>
              <a:rPr lang="en-US" sz="2000" noProof="1" smtClean="0"/>
              <a:t>Ideas or </a:t>
            </a:r>
            <a:r>
              <a:rPr lang="en-US" sz="2000" noProof="1" smtClean="0"/>
              <a:t>innovation (encourage to be creative )</a:t>
            </a:r>
            <a:endParaRPr lang="en-US" sz="2000" noProof="1" smtClean="0"/>
          </a:p>
          <a:p>
            <a:endParaRPr lang="en-US" sz="2400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People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noProof="1" smtClean="0"/>
              <a:t>Software Team (factors to be considered for planning team structure</a:t>
            </a:r>
            <a:r>
              <a:rPr lang="en-US" sz="2400" noProof="1" smtClean="0"/>
              <a:t>)</a:t>
            </a:r>
          </a:p>
          <a:p>
            <a:r>
              <a:rPr lang="en-US" sz="2400" noProof="1" smtClean="0"/>
              <a:t>7 project factors:</a:t>
            </a:r>
            <a:endParaRPr lang="en-US" sz="2000" noProof="1" smtClean="0"/>
          </a:p>
          <a:p>
            <a:pPr lvl="1"/>
            <a:r>
              <a:rPr lang="en-US" sz="2000" noProof="1" smtClean="0"/>
              <a:t>Difficulty </a:t>
            </a:r>
            <a:r>
              <a:rPr lang="en-US" sz="2000" noProof="1" smtClean="0"/>
              <a:t>of the problem to be solved</a:t>
            </a:r>
          </a:p>
          <a:p>
            <a:pPr lvl="1"/>
            <a:r>
              <a:rPr lang="en-US" sz="2000" noProof="1" smtClean="0"/>
              <a:t>Size of program (lines of code/ function points)</a:t>
            </a:r>
          </a:p>
          <a:p>
            <a:pPr lvl="1"/>
            <a:r>
              <a:rPr lang="en-US" sz="2000" noProof="1" smtClean="0"/>
              <a:t>Team lifetime (Time the team will stay together)</a:t>
            </a:r>
          </a:p>
          <a:p>
            <a:pPr lvl="1"/>
            <a:r>
              <a:rPr lang="en-US" sz="2000" noProof="1" smtClean="0"/>
              <a:t>Degree to which problem can be modularized</a:t>
            </a:r>
          </a:p>
          <a:p>
            <a:pPr lvl="1"/>
            <a:r>
              <a:rPr lang="en-US" sz="2000" noProof="1" smtClean="0"/>
              <a:t>Required quality and reliability of system</a:t>
            </a:r>
          </a:p>
          <a:p>
            <a:pPr lvl="1"/>
            <a:r>
              <a:rPr lang="en-US" sz="2000" noProof="1" smtClean="0"/>
              <a:t>Regidity of delivery date</a:t>
            </a:r>
          </a:p>
          <a:p>
            <a:pPr lvl="1"/>
            <a:r>
              <a:rPr lang="en-US" sz="2000" noProof="1" smtClean="0"/>
              <a:t>Degree of communication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886200" y="1752600"/>
            <a:ext cx="1066800" cy="3124200"/>
          </a:xfrm>
          <a:prstGeom prst="rect">
            <a:avLst/>
          </a:prstGeom>
          <a:solidFill>
            <a:srgbClr val="0000CC"/>
          </a:solidFill>
          <a:ln w="762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O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D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U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Product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noProof="1" smtClean="0"/>
              <a:t>The term product includes any software that is to be built at the request of others</a:t>
            </a:r>
          </a:p>
          <a:p>
            <a:r>
              <a:rPr lang="en-US" sz="2400" noProof="1" smtClean="0"/>
              <a:t>Before project planning consider </a:t>
            </a:r>
          </a:p>
          <a:p>
            <a:pPr lvl="1"/>
            <a:r>
              <a:rPr lang="en-US" sz="1600" noProof="1" smtClean="0"/>
              <a:t>Product objective, What (with out identify How)</a:t>
            </a:r>
          </a:p>
          <a:p>
            <a:pPr lvl="1"/>
            <a:r>
              <a:rPr lang="en-US" sz="1600" noProof="1" smtClean="0"/>
              <a:t>Alternative </a:t>
            </a:r>
            <a:r>
              <a:rPr lang="en-US" sz="1600" noProof="1" smtClean="0"/>
              <a:t>solutions (select “best” approach given the constraints)</a:t>
            </a:r>
            <a:endParaRPr lang="en-US" sz="1600" noProof="1" smtClean="0"/>
          </a:p>
          <a:p>
            <a:pPr lvl="1"/>
            <a:r>
              <a:rPr lang="en-US" sz="1600" noProof="1" smtClean="0"/>
              <a:t>Identify technical and management constraints  &amp; behavior and charactrize product</a:t>
            </a:r>
          </a:p>
          <a:p>
            <a:pPr lvl="1"/>
            <a:r>
              <a:rPr lang="en-US" sz="1600" noProof="1" smtClean="0"/>
              <a:t>Scope -&gt;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Product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noProof="1" smtClean="0"/>
              <a:t>Software Scope</a:t>
            </a:r>
          </a:p>
          <a:p>
            <a:pPr lvl="1"/>
            <a:r>
              <a:rPr lang="en-US" sz="1600" noProof="1" smtClean="0"/>
              <a:t>Context, how software will fit into a larger system, or product</a:t>
            </a:r>
          </a:p>
          <a:p>
            <a:pPr lvl="1"/>
            <a:r>
              <a:rPr lang="en-US" sz="1600" noProof="1" smtClean="0"/>
              <a:t>Information objectives, input data objects and output data objects</a:t>
            </a:r>
          </a:p>
          <a:p>
            <a:pPr lvl="1"/>
            <a:r>
              <a:rPr lang="en-US" sz="1600" noProof="1" smtClean="0"/>
              <a:t>Function and performance, to transform input data into output</a:t>
            </a:r>
          </a:p>
          <a:p>
            <a:r>
              <a:rPr lang="en-US" sz="2000" noProof="1" smtClean="0"/>
              <a:t>Without it, it is impossible to define reasonable and accurate </a:t>
            </a:r>
          </a:p>
          <a:p>
            <a:pPr lvl="1"/>
            <a:r>
              <a:rPr lang="en-US" sz="1600" noProof="1" smtClean="0"/>
              <a:t>estimates of cost</a:t>
            </a:r>
          </a:p>
          <a:p>
            <a:pPr lvl="1"/>
            <a:r>
              <a:rPr lang="en-US" sz="1600" noProof="1" smtClean="0"/>
              <a:t>Effective assessment of risk</a:t>
            </a:r>
          </a:p>
          <a:p>
            <a:pPr lvl="1"/>
            <a:r>
              <a:rPr lang="en-US" sz="1600" noProof="1" smtClean="0"/>
              <a:t>Realistic breakdown of project tasks</a:t>
            </a:r>
          </a:p>
          <a:p>
            <a:pPr lvl="1"/>
            <a:r>
              <a:rPr lang="en-US" sz="1600" noProof="1" smtClean="0"/>
              <a:t>Indication of progress</a:t>
            </a:r>
            <a:endParaRPr lang="en-US" sz="2000" noProof="1" smtClean="0"/>
          </a:p>
          <a:p>
            <a:endParaRPr lang="en-US" sz="2000" noProof="1" smtClean="0"/>
          </a:p>
          <a:p>
            <a:pPr lvl="1"/>
            <a:endParaRPr lang="en-US" sz="1600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8956</TotalTime>
  <Words>655</Words>
  <Application>Microsoft Office PowerPoint</Application>
  <PresentationFormat>On-screen Show (4:3)</PresentationFormat>
  <Paragraphs>161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Edge</vt:lpstr>
      <vt:lpstr>Project Management </vt:lpstr>
      <vt:lpstr>Management Spectrum Overview</vt:lpstr>
      <vt:lpstr>People</vt:lpstr>
      <vt:lpstr>People</vt:lpstr>
      <vt:lpstr>People</vt:lpstr>
      <vt:lpstr>People</vt:lpstr>
      <vt:lpstr>Slide 7</vt:lpstr>
      <vt:lpstr>Product</vt:lpstr>
      <vt:lpstr>Product</vt:lpstr>
      <vt:lpstr>Slide 10</vt:lpstr>
      <vt:lpstr>Process</vt:lpstr>
      <vt:lpstr>Slide 12</vt:lpstr>
      <vt:lpstr>Slide 13</vt:lpstr>
      <vt:lpstr>Project</vt:lpstr>
      <vt:lpstr>Project</vt:lpstr>
      <vt:lpstr>Conclusion</vt:lpstr>
    </vt:vector>
  </TitlesOfParts>
  <Company>usman enterprises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Modal_Ch.4</dc:title>
  <dc:subject>DDBS</dc:subject>
  <dc:creator>Asim Rasul</dc:creator>
  <cp:lastModifiedBy>support</cp:lastModifiedBy>
  <cp:revision>2307</cp:revision>
  <dcterms:created xsi:type="dcterms:W3CDTF">2003-10-27T07:13:42Z</dcterms:created>
  <dcterms:modified xsi:type="dcterms:W3CDTF">2015-11-04T08:01:37Z</dcterms:modified>
</cp:coreProperties>
</file>