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6.jpg"/><Relationship Id="rId3" Type="http://schemas.openxmlformats.org/officeDocument/2006/relationships/image" Target="../media/image127.png"/><Relationship Id="rId4" Type="http://schemas.openxmlformats.org/officeDocument/2006/relationships/image" Target="../media/image128.png"/><Relationship Id="rId5" Type="http://schemas.openxmlformats.org/officeDocument/2006/relationships/image" Target="../media/image129.png"/><Relationship Id="rId6" Type="http://schemas.openxmlformats.org/officeDocument/2006/relationships/image" Target="../media/image130.png"/><Relationship Id="rId7" Type="http://schemas.openxmlformats.org/officeDocument/2006/relationships/image" Target="../media/image131.png"/><Relationship Id="rId8" Type="http://schemas.openxmlformats.org/officeDocument/2006/relationships/image" Target="../media/image132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133.png"/><Relationship Id="rId12" Type="http://schemas.openxmlformats.org/officeDocument/2006/relationships/image" Target="../media/image29.png"/><Relationship Id="rId13" Type="http://schemas.openxmlformats.org/officeDocument/2006/relationships/image" Target="../media/image50.png"/><Relationship Id="rId14" Type="http://schemas.openxmlformats.org/officeDocument/2006/relationships/image" Target="../media/image134.png"/><Relationship Id="rId15" Type="http://schemas.openxmlformats.org/officeDocument/2006/relationships/image" Target="../media/image13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47.png"/><Relationship Id="rId19" Type="http://schemas.openxmlformats.org/officeDocument/2006/relationships/image" Target="../media/image48.png"/><Relationship Id="rId20" Type="http://schemas.openxmlformats.org/officeDocument/2006/relationships/image" Target="../media/image49.png"/><Relationship Id="rId21" Type="http://schemas.openxmlformats.org/officeDocument/2006/relationships/image" Target="../media/image50.png"/><Relationship Id="rId22" Type="http://schemas.openxmlformats.org/officeDocument/2006/relationships/image" Target="../media/image51.png"/><Relationship Id="rId23" Type="http://schemas.openxmlformats.org/officeDocument/2006/relationships/image" Target="../media/image52.png"/><Relationship Id="rId24" Type="http://schemas.openxmlformats.org/officeDocument/2006/relationships/image" Target="../media/image53.png"/><Relationship Id="rId25" Type="http://schemas.openxmlformats.org/officeDocument/2006/relationships/image" Target="../media/image5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36.png"/><Relationship Id="rId7" Type="http://schemas.openxmlformats.org/officeDocument/2006/relationships/image" Target="../media/image59.png"/><Relationship Id="rId8" Type="http://schemas.openxmlformats.org/officeDocument/2006/relationships/image" Target="../media/image60.png"/><Relationship Id="rId9" Type="http://schemas.openxmlformats.org/officeDocument/2006/relationships/image" Target="../media/image61.png"/><Relationship Id="rId10" Type="http://schemas.openxmlformats.org/officeDocument/2006/relationships/image" Target="../media/image62.png"/><Relationship Id="rId11" Type="http://schemas.openxmlformats.org/officeDocument/2006/relationships/image" Target="../media/image63.png"/><Relationship Id="rId12" Type="http://schemas.openxmlformats.org/officeDocument/2006/relationships/image" Target="../media/image64.png"/><Relationship Id="rId13" Type="http://schemas.openxmlformats.org/officeDocument/2006/relationships/image" Target="../media/image65.png"/><Relationship Id="rId14" Type="http://schemas.openxmlformats.org/officeDocument/2006/relationships/image" Target="../media/image66.png"/><Relationship Id="rId15" Type="http://schemas.openxmlformats.org/officeDocument/2006/relationships/image" Target="../media/image67.png"/><Relationship Id="rId16" Type="http://schemas.openxmlformats.org/officeDocument/2006/relationships/image" Target="../media/image68.png"/><Relationship Id="rId17" Type="http://schemas.openxmlformats.org/officeDocument/2006/relationships/image" Target="../media/image69.png"/><Relationship Id="rId18" Type="http://schemas.openxmlformats.org/officeDocument/2006/relationships/image" Target="../media/image7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Relationship Id="rId10" Type="http://schemas.openxmlformats.org/officeDocument/2006/relationships/image" Target="../media/image79.png"/><Relationship Id="rId11" Type="http://schemas.openxmlformats.org/officeDocument/2006/relationships/image" Target="../media/image80.png"/><Relationship Id="rId12" Type="http://schemas.openxmlformats.org/officeDocument/2006/relationships/image" Target="../media/image81.png"/><Relationship Id="rId13" Type="http://schemas.openxmlformats.org/officeDocument/2006/relationships/image" Target="../media/image82.png"/><Relationship Id="rId14" Type="http://schemas.openxmlformats.org/officeDocument/2006/relationships/image" Target="../media/image83.png"/><Relationship Id="rId15" Type="http://schemas.openxmlformats.org/officeDocument/2006/relationships/image" Target="../media/image84.png"/><Relationship Id="rId16" Type="http://schemas.openxmlformats.org/officeDocument/2006/relationships/image" Target="../media/image85.png"/><Relationship Id="rId17" Type="http://schemas.openxmlformats.org/officeDocument/2006/relationships/image" Target="../media/image86.png"/><Relationship Id="rId18" Type="http://schemas.openxmlformats.org/officeDocument/2006/relationships/image" Target="../media/image87.png"/><Relationship Id="rId19" Type="http://schemas.openxmlformats.org/officeDocument/2006/relationships/image" Target="../media/image88.png"/><Relationship Id="rId20" Type="http://schemas.openxmlformats.org/officeDocument/2006/relationships/image" Target="../media/image89.png"/><Relationship Id="rId21" Type="http://schemas.openxmlformats.org/officeDocument/2006/relationships/image" Target="../media/image90.png"/><Relationship Id="rId22" Type="http://schemas.openxmlformats.org/officeDocument/2006/relationships/image" Target="../media/image91.png"/><Relationship Id="rId23" Type="http://schemas.openxmlformats.org/officeDocument/2006/relationships/image" Target="../media/image92.png"/><Relationship Id="rId24" Type="http://schemas.openxmlformats.org/officeDocument/2006/relationships/image" Target="../media/image93.png"/><Relationship Id="rId25" Type="http://schemas.openxmlformats.org/officeDocument/2006/relationships/image" Target="../media/image94.png"/><Relationship Id="rId26" Type="http://schemas.openxmlformats.org/officeDocument/2006/relationships/image" Target="../media/image95.png"/><Relationship Id="rId27" Type="http://schemas.openxmlformats.org/officeDocument/2006/relationships/image" Target="../media/image96.png"/><Relationship Id="rId28" Type="http://schemas.openxmlformats.org/officeDocument/2006/relationships/image" Target="../media/image97.png"/><Relationship Id="rId29" Type="http://schemas.openxmlformats.org/officeDocument/2006/relationships/image" Target="../media/image98.png"/><Relationship Id="rId30" Type="http://schemas.openxmlformats.org/officeDocument/2006/relationships/image" Target="../media/image99.png"/><Relationship Id="rId31" Type="http://schemas.openxmlformats.org/officeDocument/2006/relationships/image" Target="../media/image10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1.jpg"/><Relationship Id="rId3" Type="http://schemas.openxmlformats.org/officeDocument/2006/relationships/image" Target="../media/image102.png"/><Relationship Id="rId4" Type="http://schemas.openxmlformats.org/officeDocument/2006/relationships/image" Target="../media/image103.png"/><Relationship Id="rId5" Type="http://schemas.openxmlformats.org/officeDocument/2006/relationships/image" Target="../media/image104.png"/><Relationship Id="rId6" Type="http://schemas.openxmlformats.org/officeDocument/2006/relationships/image" Target="../media/image105.png"/><Relationship Id="rId7" Type="http://schemas.openxmlformats.org/officeDocument/2006/relationships/image" Target="../media/image106.png"/><Relationship Id="rId8" Type="http://schemas.openxmlformats.org/officeDocument/2006/relationships/image" Target="../media/image107.png"/><Relationship Id="rId9" Type="http://schemas.openxmlformats.org/officeDocument/2006/relationships/image" Target="../media/image108.png"/><Relationship Id="rId10" Type="http://schemas.openxmlformats.org/officeDocument/2006/relationships/image" Target="../media/image109.png"/><Relationship Id="rId11" Type="http://schemas.openxmlformats.org/officeDocument/2006/relationships/image" Target="../media/image110.png"/><Relationship Id="rId12" Type="http://schemas.openxmlformats.org/officeDocument/2006/relationships/image" Target="../media/image111.png"/><Relationship Id="rId13" Type="http://schemas.openxmlformats.org/officeDocument/2006/relationships/image" Target="../media/image112.png"/><Relationship Id="rId14" Type="http://schemas.openxmlformats.org/officeDocument/2006/relationships/image" Target="../media/image113.png"/><Relationship Id="rId15" Type="http://schemas.openxmlformats.org/officeDocument/2006/relationships/image" Target="../media/image114.png"/><Relationship Id="rId16" Type="http://schemas.openxmlformats.org/officeDocument/2006/relationships/image" Target="../media/image115.png"/><Relationship Id="rId17" Type="http://schemas.openxmlformats.org/officeDocument/2006/relationships/image" Target="../media/image116.png"/><Relationship Id="rId18" Type="http://schemas.openxmlformats.org/officeDocument/2006/relationships/image" Target="../media/image117.png"/><Relationship Id="rId19" Type="http://schemas.openxmlformats.org/officeDocument/2006/relationships/image" Target="../media/image118.png"/><Relationship Id="rId20" Type="http://schemas.openxmlformats.org/officeDocument/2006/relationships/image" Target="../media/image119.png"/><Relationship Id="rId21" Type="http://schemas.openxmlformats.org/officeDocument/2006/relationships/image" Target="../media/image120.png"/><Relationship Id="rId22" Type="http://schemas.openxmlformats.org/officeDocument/2006/relationships/image" Target="../media/image53.png"/><Relationship Id="rId23" Type="http://schemas.openxmlformats.org/officeDocument/2006/relationships/image" Target="../media/image121.png"/><Relationship Id="rId24" Type="http://schemas.openxmlformats.org/officeDocument/2006/relationships/image" Target="../media/image6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2.jpg"/><Relationship Id="rId3" Type="http://schemas.openxmlformats.org/officeDocument/2006/relationships/image" Target="../media/image123.png"/><Relationship Id="rId4" Type="http://schemas.openxmlformats.org/officeDocument/2006/relationships/image" Target="../media/image124.png"/><Relationship Id="rId5" Type="http://schemas.openxmlformats.org/officeDocument/2006/relationships/image" Target="../media/image1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85000"/>
                </a:srgbClr>
              </a:gs>
              <a:gs pos="100000">
                <a:srgbClr val="19376D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733424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AI-Powered Resume Builder for Blue-Collar Workers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2981325"/>
            <a:ext cx="6457788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1435" b="0">
                <a:solidFill>
                  <a:srgbClr val="E0F2FF"/>
                </a:solidFill>
              </a:rPr>
              <a:t>"Your Voice, Your Resume"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3848099"/>
            <a:ext cx="6457788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674" b="1">
                <a:solidFill>
                  <a:srgbClr val="FFCC80"/>
                </a:solidFill>
              </a:rPr>
              <a:t> </a:t>
            </a:r>
            <a:r>
              <a:rPr sz="1104"/>
              <a:t>  </a:t>
            </a:r>
            <a:r>
              <a:rPr sz="1674" b="1">
                <a:solidFill>
                  <a:srgbClr val="FFCC80"/>
                </a:solidFill>
              </a:rPr>
              <a:t> Team Synergy 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47077"/>
            <a:ext cx="266693" cy="1449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6733" y="4333875"/>
            <a:ext cx="6457788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080"/>
              </a:lnSpc>
              <a:spcBef>
                <a:spcPts val="0"/>
              </a:spcBef>
              <a:spcAft>
                <a:spcPts val="520"/>
              </a:spcAft>
            </a:pPr>
            <a:r>
              <a:rPr sz="119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E0F2FF"/>
                </a:solidFill>
              </a:rPr>
              <a:t> Kalpit Das 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422672"/>
            <a:ext cx="171445" cy="1272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6733" y="4714875"/>
            <a:ext cx="6457788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080"/>
              </a:lnSpc>
              <a:spcBef>
                <a:spcPts val="0"/>
              </a:spcBef>
              <a:spcAft>
                <a:spcPts val="520"/>
              </a:spcAft>
            </a:pPr>
            <a:r>
              <a:rPr sz="119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E0F2FF"/>
                </a:solidFill>
              </a:rPr>
              <a:t> Ashit Kumar Jena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803672"/>
            <a:ext cx="171445" cy="1272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66733" y="5095874"/>
            <a:ext cx="6457788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2080"/>
              </a:lnSpc>
              <a:spcBef>
                <a:spcPts val="0"/>
              </a:spcBef>
              <a:spcAft>
                <a:spcPts val="520"/>
              </a:spcAft>
            </a:pPr>
            <a:r>
              <a:rPr sz="119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0">
                <a:solidFill>
                  <a:srgbClr val="E0F2FF"/>
                </a:solidFill>
              </a:rPr>
              <a:t> Gyana Ranjan Sahoo 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5184672"/>
            <a:ext cx="171445" cy="1272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66733" y="5857875"/>
            <a:ext cx="6457788" cy="2571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2600"/>
              </a:spcBef>
              <a:spcAft>
                <a:spcPts val="0"/>
              </a:spcAft>
            </a:pPr>
            <a:r>
              <a:rPr sz="1196" b="1">
                <a:solidFill>
                  <a:srgbClr val="64B5F6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64B5F6"/>
                </a:solidFill>
              </a:rPr>
              <a:t> BPUT Hackathon 2025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5911691"/>
            <a:ext cx="228594" cy="197167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7505512" y="2238375"/>
            <a:ext cx="1914477" cy="1190625"/>
          </a:xfrm>
          <a:prstGeom prst="roundRect">
            <a:avLst>
              <a:gd name="adj" fmla="val 192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6007" y="2428875"/>
            <a:ext cx="1533486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90CAF9"/>
                </a:solidFill>
              </a:rPr>
              <a:t>60%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96007" y="2857500"/>
            <a:ext cx="1533486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India's workforce is blue-collar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610484" y="2238375"/>
            <a:ext cx="1914477" cy="1190625"/>
          </a:xfrm>
          <a:prstGeom prst="roundRect">
            <a:avLst>
              <a:gd name="adj" fmla="val 1920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9800979" y="2428875"/>
            <a:ext cx="1533486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90CAF9"/>
                </a:solidFill>
              </a:rPr>
              <a:t>5-10%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800979" y="2857500"/>
            <a:ext cx="153348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Have formal resumes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505512" y="3619499"/>
            <a:ext cx="1914477" cy="1000125"/>
          </a:xfrm>
          <a:prstGeom prst="roundRect">
            <a:avLst>
              <a:gd name="adj" fmla="val 22857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696007" y="3809999"/>
            <a:ext cx="1533486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90CAF9"/>
                </a:solidFill>
              </a:rPr>
              <a:t>40%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96007" y="4238624"/>
            <a:ext cx="153348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Wage increase potential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9610484" y="3619499"/>
            <a:ext cx="1914477" cy="1000125"/>
          </a:xfrm>
          <a:prstGeom prst="roundRect">
            <a:avLst>
              <a:gd name="adj" fmla="val 22857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800979" y="3809999"/>
            <a:ext cx="1533486" cy="3809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913" b="1">
                <a:solidFill>
                  <a:srgbClr val="90CAF9"/>
                </a:solidFill>
              </a:rPr>
              <a:t>275M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00979" y="4238624"/>
            <a:ext cx="153348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Potential users in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686282" cy="1962149"/>
          </a:xfrm>
          <a:prstGeom prst="roundRect">
            <a:avLst>
              <a:gd name="adj" fmla="val 1165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3276518" y="1482892"/>
            <a:ext cx="457188" cy="3489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09624" y="2076449"/>
            <a:ext cx="5000499" cy="7429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2535"/>
              </a:lnSpc>
              <a:spcBef>
                <a:spcPts val="0"/>
              </a:spcBef>
              <a:spcAft>
                <a:spcPts val="0"/>
              </a:spcAft>
            </a:pPr>
            <a:r>
              <a:rPr sz="1674" b="1">
                <a:solidFill>
                  <a:srgbClr val="E0F2FF"/>
                </a:solidFill>
              </a:rPr>
              <a:t> </a:t>
            </a:r>
            <a:r>
              <a:rPr sz="1674" b="1">
                <a:solidFill>
                  <a:srgbClr val="FFCC80"/>
                </a:solidFill>
              </a:rPr>
              <a:t>Empowering India's blue-collar workforce,</a:t>
            </a:r>
            <a:r>
              <a:rPr sz="1104"/>
              <a:t>
</a:t>
            </a:r>
            <a:r>
              <a:rPr sz="1674" b="1">
                <a:solidFill>
                  <a:srgbClr val="E0F2FF"/>
                </a:solidFill>
              </a:rPr>
              <a:t> one resume at a time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6733" y="3295650"/>
            <a:ext cx="5686282" cy="3819524"/>
          </a:xfrm>
          <a:prstGeom prst="roundRect">
            <a:avLst>
              <a:gd name="adj" fmla="val 5985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04852" y="3533774"/>
            <a:ext cx="5210044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Project Links 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04852" y="3622398"/>
            <a:ext cx="266693" cy="127552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04852" y="4019549"/>
            <a:ext cx="5210044" cy="761999"/>
          </a:xfrm>
          <a:prstGeom prst="roundRect">
            <a:avLst>
              <a:gd name="adj" fmla="val 25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1047723" y="4303395"/>
            <a:ext cx="228594" cy="19430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419189" y="4162424"/>
            <a:ext cx="45528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Live Demo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19189" y="4448175"/>
            <a:ext cx="455283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https://ai-resume-builder-one-sandy.vercel.app/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04852" y="4972050"/>
            <a:ext cx="5210044" cy="761999"/>
          </a:xfrm>
          <a:prstGeom prst="roundRect">
            <a:avLst>
              <a:gd name="adj" fmla="val 25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7723" y="5290185"/>
            <a:ext cx="228594" cy="12572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19189" y="5114925"/>
            <a:ext cx="45528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GitHub Repository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19189" y="5400675"/>
            <a:ext cx="455283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https://github.com/Taz3rr/ai-resume-builder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04852" y="5924549"/>
            <a:ext cx="5210044" cy="761999"/>
          </a:xfrm>
          <a:prstGeom prst="roundRect">
            <a:avLst>
              <a:gd name="adj" fmla="val 25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47723" y="6208395"/>
            <a:ext cx="228594" cy="1943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419189" y="6067424"/>
            <a:ext cx="45528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Documentation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419189" y="6353174"/>
            <a:ext cx="455283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See README.md in repository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38759" y="1143000"/>
            <a:ext cx="4886202" cy="6162675"/>
          </a:xfrm>
          <a:prstGeom prst="roundRect">
            <a:avLst>
              <a:gd name="adj" fmla="val 4678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876878" y="1381124"/>
            <a:ext cx="4409964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300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Acknowledgments 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76878" y="1418189"/>
            <a:ext cx="266693" cy="211620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6876878" y="1866899"/>
            <a:ext cx="2133546" cy="1571625"/>
          </a:xfrm>
          <a:prstGeom prst="roundRect">
            <a:avLst>
              <a:gd name="adj" fmla="val 1212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7019749" y="2555081"/>
            <a:ext cx="228594" cy="18573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62640" y="2543175"/>
            <a:ext cx="35241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Groq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9153296" y="1866899"/>
            <a:ext cx="2133546" cy="1571625"/>
          </a:xfrm>
          <a:prstGeom prst="roundRect">
            <a:avLst>
              <a:gd name="adj" fmla="val 1212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9296167" y="2555081"/>
            <a:ext cx="228594" cy="18573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9639059" y="2543175"/>
            <a:ext cx="1266793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Google Cloud TTS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876878" y="3581400"/>
            <a:ext cx="2133546" cy="1781174"/>
          </a:xfrm>
          <a:prstGeom prst="roundRect">
            <a:avLst>
              <a:gd name="adj" fmla="val 10695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7019749" y="4385786"/>
            <a:ext cx="228594" cy="16287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7362640" y="4362450"/>
            <a:ext cx="42861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Vercel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153296" y="3581400"/>
            <a:ext cx="2133546" cy="1781174"/>
          </a:xfrm>
          <a:prstGeom prst="roundRect">
            <a:avLst>
              <a:gd name="adj" fmla="val 10695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9296167" y="4404360"/>
            <a:ext cx="228594" cy="12572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9639059" y="4248150"/>
            <a:ext cx="1504912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Open Source Community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876878" y="5505450"/>
            <a:ext cx="2133546" cy="1571625"/>
          </a:xfrm>
          <a:prstGeom prst="roundRect">
            <a:avLst>
              <a:gd name="adj" fmla="val 1212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7019749" y="6203632"/>
            <a:ext cx="228594" cy="165734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7362640" y="6172200"/>
            <a:ext cx="40003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React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153296" y="5505450"/>
            <a:ext cx="2133546" cy="1571625"/>
          </a:xfrm>
          <a:prstGeom prst="roundRect">
            <a:avLst>
              <a:gd name="adj" fmla="val 1212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9296167" y="6189344"/>
            <a:ext cx="228594" cy="19430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639059" y="6172200"/>
            <a:ext cx="87627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TailwindCSS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0" y="7686675"/>
            <a:ext cx="12191695" cy="609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BBDEFB"/>
                </a:solidFill>
              </a:rPr>
              <a:t> </a:t>
            </a:r>
            <a:r>
              <a:rPr sz="1104"/>
              <a:t>  </a:t>
            </a:r>
            <a:r>
              <a:rPr sz="1076" b="0">
                <a:solidFill>
                  <a:srgbClr val="BBDEFB"/>
                </a:solidFill>
              </a:rPr>
              <a:t> BPUT Hackathon 2025 </a:t>
            </a:r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5162420" y="7927881"/>
            <a:ext cx="190495" cy="165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4057548" cy="1333500"/>
          </a:xfrm>
          <a:prstGeom prst="roundRect">
            <a:avLst>
              <a:gd name="adj" fmla="val 1714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04852" y="1381124"/>
            <a:ext cx="3581310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870" b="1">
                <a:solidFill>
                  <a:srgbClr val="90CAF9"/>
                </a:solidFill>
              </a:rPr>
              <a:t>60%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852" y="2000250"/>
            <a:ext cx="358131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F2FF"/>
                </a:solidFill>
              </a:rPr>
              <a:t>India's workforce is blue-collar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66733" y="2667000"/>
            <a:ext cx="4057548" cy="1333500"/>
          </a:xfrm>
          <a:prstGeom prst="roundRect">
            <a:avLst>
              <a:gd name="adj" fmla="val 1714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04852" y="2905124"/>
            <a:ext cx="3581310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870" b="1">
                <a:solidFill>
                  <a:srgbClr val="90CAF9"/>
                </a:solidFill>
              </a:rPr>
              <a:t>5-10%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4852" y="3524250"/>
            <a:ext cx="358131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F2FF"/>
                </a:solidFill>
              </a:rPr>
              <a:t>Have formal resumes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66733" y="4190999"/>
            <a:ext cx="4057548" cy="1333500"/>
          </a:xfrm>
          <a:prstGeom prst="roundRect">
            <a:avLst>
              <a:gd name="adj" fmla="val 1714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04852" y="4429125"/>
            <a:ext cx="3581310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870" b="1">
                <a:solidFill>
                  <a:srgbClr val="90CAF9"/>
                </a:solidFill>
              </a:rPr>
              <a:t>40%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4852" y="5048250"/>
            <a:ext cx="358131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F2FF"/>
                </a:solidFill>
              </a:rPr>
              <a:t>Wage gap without proper credentials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010024" y="1143000"/>
            <a:ext cx="6514937" cy="1162050"/>
          </a:xfrm>
          <a:prstGeom prst="roundRect">
            <a:avLst>
              <a:gd name="adj" fmla="val 19672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5200519" y="1371185"/>
            <a:ext cx="266693" cy="1913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610084" y="1333500"/>
            <a:ext cx="572438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E0F2FF"/>
                </a:solidFill>
              </a:rPr>
              <a:t>Digital Literacy Gap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10084" y="1676400"/>
            <a:ext cx="5724381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BBDEFB"/>
                </a:solidFill>
              </a:rPr>
              <a:t>Limited computer experience • Complex resume platforms • Unable to format professionally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010024" y="2495550"/>
            <a:ext cx="6514937" cy="1162050"/>
          </a:xfrm>
          <a:prstGeom prst="roundRect">
            <a:avLst>
              <a:gd name="adj" fmla="val 19672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5200519" y="2706342"/>
            <a:ext cx="266693" cy="22611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610084" y="2686050"/>
            <a:ext cx="572438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E0F2FF"/>
                </a:solidFill>
              </a:rPr>
              <a:t>Language Barriers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10084" y="3028950"/>
            <a:ext cx="5724381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BBDEFB"/>
                </a:solidFill>
              </a:rPr>
              <a:t>English-only platforms • Minimal regional language support • Struggle with formal language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010024" y="3848099"/>
            <a:ext cx="6514937" cy="942975"/>
          </a:xfrm>
          <a:prstGeom prst="roundRect">
            <a:avLst>
              <a:gd name="adj" fmla="val 24242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5200519" y="4067589"/>
            <a:ext cx="266693" cy="2087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610084" y="4038599"/>
            <a:ext cx="516242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E0F2FF"/>
                </a:solidFill>
              </a:rPr>
              <a:t>Cost Barriers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610084" y="4381499"/>
            <a:ext cx="516242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BBDEFB"/>
                </a:solidFill>
              </a:rPr>
              <a:t>Resume services: </a:t>
            </a:r>
            <a:r>
              <a:rPr sz="1076" b="1">
                <a:solidFill>
                  <a:srgbClr val="FFCC80"/>
                </a:solidFill>
              </a:rPr>
              <a:t>₹500-₹2000</a:t>
            </a:r>
            <a:r>
              <a:rPr sz="1076" b="0">
                <a:solidFill>
                  <a:srgbClr val="BBDEFB"/>
                </a:solidFill>
              </a:rPr>
              <a:t> • High cyber cafe fees • No free alternatives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010024" y="4981574"/>
            <a:ext cx="6514937" cy="1162050"/>
          </a:xfrm>
          <a:prstGeom prst="roundRect">
            <a:avLst>
              <a:gd name="adj" fmla="val 19672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5200519" y="5185120"/>
            <a:ext cx="266693" cy="2406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610084" y="5172075"/>
            <a:ext cx="572438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E0F2FF"/>
                </a:solidFill>
              </a:rPr>
              <a:t>Access to Opportunities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0084" y="5514975"/>
            <a:ext cx="5724381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BBDEFB"/>
                </a:solidFill>
              </a:rPr>
              <a:t>Miss better job opportunities • Can't apply for formal sector jobs • Stuck in informal employment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Our Solution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4600459" cy="1857375"/>
          </a:xfrm>
          <a:prstGeom prst="roundRect">
            <a:avLst>
              <a:gd name="adj" fmla="val 12307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04852" y="1381124"/>
            <a:ext cx="412422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674" b="1">
                <a:solidFill>
                  <a:srgbClr val="90CAF9"/>
                </a:solidFill>
              </a:rPr>
              <a:t>AI Resume Builder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4852" y="1866899"/>
            <a:ext cx="412422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E0F2FF"/>
                </a:solidFill>
              </a:rPr>
              <a:t>"Your Voice, Your Resume"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04852" y="2247899"/>
            <a:ext cx="4124221" cy="5143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75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BBDEFB"/>
                </a:solidFill>
              </a:rPr>
              <a:t>Conversational AI platform • Creates professional resumes • Natural language chat • Multiple Indian languages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6733" y="6143625"/>
            <a:ext cx="4600459" cy="723900"/>
          </a:xfrm>
          <a:prstGeom prst="roundRect">
            <a:avLst>
              <a:gd name="adj" fmla="val 31578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57228" y="6360729"/>
            <a:ext cx="342891" cy="28969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342991" y="6372225"/>
            <a:ext cx="229546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FFFFFF"/>
                </a:solidFill>
              </a:rPr>
              <a:t>100% Free &amp; Open Source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52936" y="1143000"/>
            <a:ext cx="2895527" cy="1952624"/>
          </a:xfrm>
          <a:prstGeom prst="roundRect">
            <a:avLst>
              <a:gd name="adj" fmla="val 11707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820595" y="1333500"/>
            <a:ext cx="360209" cy="30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743431" y="1781174"/>
            <a:ext cx="251453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Conversational AI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43431" y="2114550"/>
            <a:ext cx="2514537" cy="4286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Natural conversation • Voice input • Context-aware questions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629434" y="1143000"/>
            <a:ext cx="2895527" cy="1952624"/>
          </a:xfrm>
          <a:prstGeom prst="roundRect">
            <a:avLst>
              <a:gd name="adj" fmla="val 11707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897093" y="1333500"/>
            <a:ext cx="360209" cy="30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819929" y="1781174"/>
            <a:ext cx="251453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Multi-Language Support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19929" y="2114550"/>
            <a:ext cx="2514537" cy="4286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Works in regional languages • Expandable to 10+ languages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819929" y="2638425"/>
            <a:ext cx="638159" cy="266699"/>
          </a:xfrm>
          <a:prstGeom prst="roundRect">
            <a:avLst>
              <a:gd name="adj" fmla="val 142857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8819929" y="2638425"/>
            <a:ext cx="63815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F2FF"/>
                </a:solidFill>
              </a:rPr>
              <a:t>English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9534286" y="2638425"/>
            <a:ext cx="476238" cy="266699"/>
          </a:xfrm>
          <a:prstGeom prst="roundRect">
            <a:avLst>
              <a:gd name="adj" fmla="val 142857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9534286" y="2638425"/>
            <a:ext cx="47623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F2FF"/>
                </a:solidFill>
              </a:rPr>
              <a:t>हिंदी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0086722" y="2638425"/>
            <a:ext cx="476238" cy="266699"/>
          </a:xfrm>
          <a:prstGeom prst="roundRect">
            <a:avLst>
              <a:gd name="adj" fmla="val 142857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10086722" y="2638425"/>
            <a:ext cx="47623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F2FF"/>
                </a:solidFill>
              </a:rPr>
              <a:t>ଓଡ଼ିଆ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552936" y="3286125"/>
            <a:ext cx="2895527" cy="1800225"/>
          </a:xfrm>
          <a:prstGeom prst="roundRect">
            <a:avLst>
              <a:gd name="adj" fmla="val 1269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812018" y="3476624"/>
            <a:ext cx="377361" cy="3048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743431" y="3924299"/>
            <a:ext cx="251453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Voice-to-Text &amp; TTS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43431" y="4257675"/>
            <a:ext cx="2514537" cy="4286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Speak your answers • AI reads questions • Accessibility-first design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29434" y="3286125"/>
            <a:ext cx="2895527" cy="1800225"/>
          </a:xfrm>
          <a:prstGeom prst="roundRect">
            <a:avLst>
              <a:gd name="adj" fmla="val 1269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9915471" y="3476624"/>
            <a:ext cx="323453" cy="30479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8819929" y="3924299"/>
            <a:ext cx="251453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Smart Data Extraction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819929" y="4257675"/>
            <a:ext cx="2514537" cy="6381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AI extracts key information • Professional formatting • Handles casual language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552936" y="5276850"/>
            <a:ext cx="2895527" cy="1590675"/>
          </a:xfrm>
          <a:prstGeom prst="roundRect">
            <a:avLst>
              <a:gd name="adj" fmla="val 1437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20595" y="5467349"/>
            <a:ext cx="360209" cy="3048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5743431" y="5915025"/>
            <a:ext cx="251453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Professional Resume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743431" y="6248400"/>
            <a:ext cx="2514537" cy="4286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ATS-friendly format • Clean design • Free PDF download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8629434" y="5276850"/>
            <a:ext cx="2895527" cy="1590675"/>
          </a:xfrm>
          <a:prstGeom prst="roundRect">
            <a:avLst>
              <a:gd name="adj" fmla="val 1437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9897093" y="5467349"/>
            <a:ext cx="360209" cy="3048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819929" y="5915025"/>
            <a:ext cx="251453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Easy Sharing Options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19929" y="6248400"/>
            <a:ext cx="2514537" cy="4286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WhatsApp sharing • Direct printing • Multiple export formats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Impact &amp; Benefits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43000"/>
            <a:ext cx="6229194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For Workers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1199735"/>
            <a:ext cx="266693" cy="191328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581149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1760220"/>
            <a:ext cx="228594" cy="19430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33446" y="1724024"/>
            <a:ext cx="2438339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Time Savings: 5 minutes vs 2+ hours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848003" y="1581149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4000399" y="1764506"/>
            <a:ext cx="228594" cy="18573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24241" y="1724024"/>
            <a:ext cx="2190695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Cost Savings: ₹0 vs ₹500-₹2000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2447924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2615565"/>
            <a:ext cx="228594" cy="21717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33446" y="2590799"/>
            <a:ext cx="2438339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Accessibility: Works on any smartphone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48003" y="2447924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4000399" y="2621279"/>
            <a:ext cx="228594" cy="20573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324241" y="2590799"/>
            <a:ext cx="241928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Dignity: Professional presentation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3314700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09604" y="3528059"/>
            <a:ext cx="228594" cy="1257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133446" y="3457575"/>
            <a:ext cx="2438339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Opportunity: Apply to formal sector jobs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6733" y="4229100"/>
            <a:ext cx="6229194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For Employers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66733" y="4277139"/>
            <a:ext cx="266693" cy="208721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666733" y="4667249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809604" y="4866322"/>
            <a:ext cx="228594" cy="154304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33446" y="4810124"/>
            <a:ext cx="2438339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Standardized Format: Easy screening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848003" y="4667249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4000399" y="4846320"/>
            <a:ext cx="228594" cy="19430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324241" y="4810124"/>
            <a:ext cx="2438339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Complete Information: Skills &amp; experience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66733" y="5534025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809604" y="5707380"/>
            <a:ext cx="228594" cy="20573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133446" y="5676900"/>
            <a:ext cx="2438339" cy="4381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ATS Compatible: Recruitment software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48003" y="5534025"/>
            <a:ext cx="3047923" cy="723900"/>
          </a:xfrm>
          <a:prstGeom prst="roundRect">
            <a:avLst>
              <a:gd name="adj" fmla="val 31578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4000399" y="5747385"/>
            <a:ext cx="228594" cy="125729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324241" y="5676900"/>
            <a:ext cx="241928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Wider Talent Pool: Skilled workers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7181670" y="1143000"/>
            <a:ext cx="4343291" cy="1485900"/>
          </a:xfrm>
          <a:prstGeom prst="roundRect">
            <a:avLst>
              <a:gd name="adj" fmla="val 15384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7419789" y="1419225"/>
            <a:ext cx="3867053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870" b="1">
                <a:solidFill>
                  <a:srgbClr val="FFCC80"/>
                </a:solidFill>
              </a:rPr>
              <a:t>275M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19789" y="2085975"/>
            <a:ext cx="386705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F2FF"/>
                </a:solidFill>
              </a:rPr>
              <a:t>Potential users in India alone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7181670" y="2819399"/>
            <a:ext cx="4343291" cy="1752599"/>
          </a:xfrm>
          <a:prstGeom prst="roundRect">
            <a:avLst>
              <a:gd name="adj" fmla="val 13043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7419789" y="3095625"/>
            <a:ext cx="3867053" cy="5715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870" b="1">
                <a:solidFill>
                  <a:srgbClr val="FFCC80"/>
                </a:solidFill>
              </a:rPr>
              <a:t>40%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419789" y="3762374"/>
            <a:ext cx="3867053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E0F2FF"/>
                </a:solidFill>
              </a:rPr>
              <a:t>Wage increase potential with formal employment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181670" y="4952999"/>
            <a:ext cx="4343291" cy="1523999"/>
          </a:xfrm>
          <a:prstGeom prst="roundRect">
            <a:avLst>
              <a:gd name="adj" fmla="val 150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7372165" y="5143500"/>
            <a:ext cx="396230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E0F2FF"/>
                </a:solidFill>
              </a:rPr>
              <a:t> Target Beneficiaries </a:t>
            </a:r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7372165" y="5186362"/>
            <a:ext cx="228594" cy="142875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7372165" y="5524499"/>
            <a:ext cx="193352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956" b="0">
                <a:solidFill>
                  <a:srgbClr val="BBDEFB"/>
                </a:solidFill>
              </a:rPr>
              <a:t> Electricians, Plumbers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7372165" y="5591175"/>
            <a:ext cx="57148" cy="5715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9400939" y="5524499"/>
            <a:ext cx="193352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956" b="0">
                <a:solidFill>
                  <a:srgbClr val="BBDEFB"/>
                </a:solidFill>
              </a:rPr>
              <a:t> Construction Workers 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9400939" y="5591175"/>
            <a:ext cx="57148" cy="5715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7372165" y="5810249"/>
            <a:ext cx="193352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956" b="0">
                <a:solidFill>
                  <a:srgbClr val="BBDEFB"/>
                </a:solidFill>
              </a:rPr>
              <a:t> Mechanics, Welders 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372165" y="5876925"/>
            <a:ext cx="57148" cy="5715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9400939" y="5810249"/>
            <a:ext cx="193352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956" b="0">
                <a:solidFill>
                  <a:srgbClr val="BBDEFB"/>
                </a:solidFill>
              </a:rPr>
              <a:t> Drivers, Delivery Personnel 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9400939" y="5876925"/>
            <a:ext cx="57148" cy="5715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7372165" y="6095999"/>
            <a:ext cx="193352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956" b="0">
                <a:solidFill>
                  <a:srgbClr val="BBDEFB"/>
                </a:solidFill>
              </a:rPr>
              <a:t> Factory Workers 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372165" y="6162675"/>
            <a:ext cx="57148" cy="5715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9400939" y="6095999"/>
            <a:ext cx="193352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956" b="0">
                <a:solidFill>
                  <a:srgbClr val="BBDEFB"/>
                </a:solidFill>
              </a:rPr>
              <a:t> Domestic Help 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9400939" y="6162675"/>
            <a:ext cx="57148" cy="5715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Technical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686282" cy="8105774"/>
          </a:xfrm>
          <a:prstGeom prst="roundRect">
            <a:avLst>
              <a:gd name="adj" fmla="val 402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57228" y="1333500"/>
            <a:ext cx="5305292" cy="904874"/>
          </a:xfrm>
          <a:prstGeom prst="roundRect">
            <a:avLst>
              <a:gd name="adj" fmla="val 16842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00099" y="1476375"/>
            <a:ext cx="501954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User Interface (React) 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1000099" y="1517332"/>
            <a:ext cx="228594" cy="165734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1000099" y="1809749"/>
            <a:ext cx="1695407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000099" y="1809749"/>
            <a:ext cx="1695407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Language Selection 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114397" y="1877961"/>
            <a:ext cx="171445" cy="149327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790755" y="1809749"/>
            <a:ext cx="1333466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790755" y="1809749"/>
            <a:ext cx="133346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Chat Interface 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2905052" y="1877961"/>
            <a:ext cx="171445" cy="149327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4219469" y="1809749"/>
            <a:ext cx="1495387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219469" y="1809749"/>
            <a:ext cx="1495387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Resume Preview 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4333766" y="1894553"/>
            <a:ext cx="171445" cy="116143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3390815" y="2460307"/>
            <a:ext cx="228594" cy="165734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857228" y="2705099"/>
            <a:ext cx="5305292" cy="904874"/>
          </a:xfrm>
          <a:prstGeom prst="roundRect">
            <a:avLst>
              <a:gd name="adj" fmla="val 16842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000099" y="2847974"/>
            <a:ext cx="501954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Application Layer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1000099" y="2888932"/>
            <a:ext cx="228594" cy="165734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1000099" y="3181350"/>
            <a:ext cx="1743031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000099" y="3181350"/>
            <a:ext cx="174303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AI Service (Groq API) </a:t>
            </a:r>
          </a:p>
        </p:txBody>
      </p:sp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1114397" y="3252326"/>
            <a:ext cx="171445" cy="143796"/>
          </a:xfrm>
          <a:prstGeom prst="rect">
            <a:avLst/>
          </a:prstGeom>
        </p:spPr>
      </p:pic>
      <p:sp>
        <p:nvSpPr>
          <p:cNvPr id="24" name="Rounded Rectangle 23"/>
          <p:cNvSpPr/>
          <p:nvPr/>
        </p:nvSpPr>
        <p:spPr>
          <a:xfrm>
            <a:off x="2838379" y="3181350"/>
            <a:ext cx="1552536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2838379" y="3181350"/>
            <a:ext cx="155253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TTS/STT (Google) 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2952676" y="3252326"/>
            <a:ext cx="171445" cy="143796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4486162" y="3181350"/>
            <a:ext cx="1371565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4486162" y="3181350"/>
            <a:ext cx="1371565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PDF Generator </a:t>
            </a:r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4600459" y="3249561"/>
            <a:ext cx="171445" cy="149327"/>
          </a:xfrm>
          <a:prstGeom prst="rect">
            <a:avLst/>
          </a:prstGeom>
        </p:spPr>
      </p:pic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3390815" y="3831907"/>
            <a:ext cx="228594" cy="16573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857228" y="4076699"/>
            <a:ext cx="5305292" cy="1285875"/>
          </a:xfrm>
          <a:prstGeom prst="roundRect">
            <a:avLst>
              <a:gd name="adj" fmla="val 1185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1000099" y="4219575"/>
            <a:ext cx="501954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Data Layer </a:t>
            </a:r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1000099" y="4260532"/>
            <a:ext cx="228594" cy="165734"/>
          </a:xfrm>
          <a:prstGeom prst="rect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1000099" y="4552949"/>
            <a:ext cx="1304892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1000099" y="4552949"/>
            <a:ext cx="1304892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Local Storage 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1114397" y="4626691"/>
            <a:ext cx="171445" cy="138266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2400239" y="4552949"/>
            <a:ext cx="1752556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2400239" y="4552949"/>
            <a:ext cx="175255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Resume Data (JSON) </a:t>
            </a:r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2514537" y="4621161"/>
            <a:ext cx="171445" cy="149327"/>
          </a:xfrm>
          <a:prstGeom prst="rect">
            <a:avLst/>
          </a:prstGeom>
        </p:spPr>
      </p:pic>
      <p:sp>
        <p:nvSpPr>
          <p:cNvPr id="40" name="Rounded Rectangle 39"/>
          <p:cNvSpPr/>
          <p:nvPr/>
        </p:nvSpPr>
        <p:spPr>
          <a:xfrm>
            <a:off x="1000099" y="4933950"/>
            <a:ext cx="1781130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1000099" y="4933950"/>
            <a:ext cx="178113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Conversation History </a:t>
            </a:r>
          </a:p>
        </p:txBody>
      </p:sp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1114397" y="5007691"/>
            <a:ext cx="171445" cy="138266"/>
          </a:xfrm>
          <a:prstGeom prst="rect">
            <a:avLst/>
          </a:prstGeom>
        </p:spPr>
      </p:pic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3390815" y="5584507"/>
            <a:ext cx="228594" cy="165734"/>
          </a:xfrm>
          <a:prstGeom prst="rect">
            <a:avLst/>
          </a:prstGeom>
        </p:spPr>
      </p:pic>
      <p:sp>
        <p:nvSpPr>
          <p:cNvPr id="44" name="Rounded Rectangle 43"/>
          <p:cNvSpPr/>
          <p:nvPr/>
        </p:nvSpPr>
        <p:spPr>
          <a:xfrm>
            <a:off x="857228" y="5829300"/>
            <a:ext cx="5305292" cy="1285875"/>
          </a:xfrm>
          <a:prstGeom prst="roundRect">
            <a:avLst>
              <a:gd name="adj" fmla="val 1185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1000099" y="5972175"/>
            <a:ext cx="501954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External Services </a:t>
            </a:r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1000099" y="6013132"/>
            <a:ext cx="228594" cy="165734"/>
          </a:xfrm>
          <a:prstGeom prst="rect">
            <a:avLst/>
          </a:prstGeom>
        </p:spPr>
      </p:pic>
      <p:sp>
        <p:nvSpPr>
          <p:cNvPr id="47" name="Rounded Rectangle 46"/>
          <p:cNvSpPr/>
          <p:nvPr/>
        </p:nvSpPr>
        <p:spPr>
          <a:xfrm>
            <a:off x="1000099" y="6305550"/>
            <a:ext cx="1676358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1000099" y="6305550"/>
            <a:ext cx="167635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Groq AI (LLaMA 3.1) </a:t>
            </a:r>
          </a:p>
        </p:txBody>
      </p:sp>
      <p:pic>
        <p:nvPicPr>
          <p:cNvPr id="49" name="Picture 48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1114397" y="6379291"/>
            <a:ext cx="171445" cy="138266"/>
          </a:xfrm>
          <a:prstGeom prst="rect">
            <a:avLst/>
          </a:prstGeom>
        </p:spPr>
      </p:pic>
      <p:sp>
        <p:nvSpPr>
          <p:cNvPr id="50" name="Rounded Rectangle 49"/>
          <p:cNvSpPr/>
          <p:nvPr/>
        </p:nvSpPr>
        <p:spPr>
          <a:xfrm>
            <a:off x="1000099" y="6686550"/>
            <a:ext cx="3400339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1000099" y="6686550"/>
            <a:ext cx="340033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Google TTS </a:t>
            </a:r>
          </a:p>
        </p:txBody>
      </p:sp>
      <p:pic>
        <p:nvPicPr>
          <p:cNvPr id="52" name="Picture 51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>
            <a:fillRect/>
          </a:stretch>
        </p:blipFill>
        <p:spPr>
          <a:xfrm>
            <a:off x="1417362" y="6743700"/>
            <a:ext cx="1794308" cy="171450"/>
          </a:xfrm>
          <a:prstGeom prst="rect">
            <a:avLst/>
          </a:prstGeom>
        </p:spPr>
      </p:pic>
      <p:sp>
        <p:nvSpPr>
          <p:cNvPr id="53" name="Rounded Rectangle 52"/>
          <p:cNvSpPr/>
          <p:nvPr/>
        </p:nvSpPr>
        <p:spPr>
          <a:xfrm>
            <a:off x="4495687" y="6686550"/>
            <a:ext cx="1333466" cy="285750"/>
          </a:xfrm>
          <a:prstGeom prst="roundRect">
            <a:avLst>
              <a:gd name="adj" fmla="val 133333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4495687" y="6686550"/>
            <a:ext cx="133346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E0F2FF"/>
                </a:solidFill>
              </a:rPr>
              <a:t> WhatsApp API </a:t>
            </a:r>
          </a:p>
        </p:txBody>
      </p:sp>
      <p:pic>
        <p:nvPicPr>
          <p:cNvPr id="55" name="Picture 54" descr="image.png"/>
          <p:cNvPicPr>
            <a:picLocks noChangeAspect="1"/>
          </p:cNvPicPr>
          <p:nvPr/>
        </p:nvPicPr>
        <p:blipFill>
          <a:blip r:embed="rId19">
            <a:alphaModFix amt="100000"/>
          </a:blip>
          <a:stretch>
            <a:fillRect/>
          </a:stretch>
        </p:blipFill>
        <p:spPr>
          <a:xfrm>
            <a:off x="4609984" y="6754761"/>
            <a:ext cx="171445" cy="149327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6638759" y="1143000"/>
            <a:ext cx="4886202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Component Breakdown </a:t>
            </a:r>
          </a:p>
        </p:txBody>
      </p:sp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20">
            <a:alphaModFix amt="100000"/>
          </a:blip>
          <a:stretch>
            <a:fillRect/>
          </a:stretch>
        </p:blipFill>
        <p:spPr>
          <a:xfrm>
            <a:off x="6638759" y="1167847"/>
            <a:ext cx="266693" cy="255104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6638759" y="1581149"/>
            <a:ext cx="4886202" cy="1476375"/>
          </a:xfrm>
          <a:prstGeom prst="roundRect">
            <a:avLst>
              <a:gd name="adj" fmla="val 15483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6781630" y="1724024"/>
            <a:ext cx="46004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E0F2FF"/>
                </a:solidFill>
              </a:rPr>
              <a:t> Frontend (React + Vite) </a:t>
            </a: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21">
            <a:alphaModFix amt="100000"/>
          </a:blip>
          <a:stretch>
            <a:fillRect/>
          </a:stretch>
        </p:blipFill>
        <p:spPr>
          <a:xfrm>
            <a:off x="6781630" y="1764982"/>
            <a:ext cx="228594" cy="165734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6781630" y="2057400"/>
            <a:ext cx="4600459" cy="8572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LanguageSelection.jsx</a:t>
            </a:r>
            <a:r>
              <a:rPr sz="956" b="0">
                <a:solidFill>
                  <a:srgbClr val="BBDEFB"/>
                </a:solidFill>
              </a:rPr>
              <a:t>: Multi-language interface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ChatInterface.AI.jsx</a:t>
            </a:r>
            <a:r>
              <a:rPr sz="956" b="0">
                <a:solidFill>
                  <a:srgbClr val="BBDEFB"/>
                </a:solidFill>
              </a:rPr>
              <a:t>: Conversational UI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ResumePreview.jsx</a:t>
            </a:r>
            <a:r>
              <a:rPr sz="956" b="0">
                <a:solidFill>
                  <a:srgbClr val="BBDEFB"/>
                </a:solidFill>
              </a:rPr>
              <a:t>: Live preview with export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Mobile-first responsive design 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6638759" y="3200400"/>
            <a:ext cx="4886202" cy="1476375"/>
          </a:xfrm>
          <a:prstGeom prst="roundRect">
            <a:avLst>
              <a:gd name="adj" fmla="val 15483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6781630" y="3343275"/>
            <a:ext cx="46004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E0F2FF"/>
                </a:solidFill>
              </a:rPr>
              <a:t> AI Service Layer </a:t>
            </a:r>
          </a:p>
        </p:txBody>
      </p:sp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22">
            <a:alphaModFix amt="100000"/>
          </a:blip>
          <a:stretch>
            <a:fillRect/>
          </a:stretch>
        </p:blipFill>
        <p:spPr>
          <a:xfrm>
            <a:off x="6781630" y="3364706"/>
            <a:ext cx="228594" cy="185737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6781630" y="3676649"/>
            <a:ext cx="4600459" cy="8572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Groq API</a:t>
            </a:r>
            <a:r>
              <a:rPr sz="956" b="0">
                <a:solidFill>
                  <a:srgbClr val="BBDEFB"/>
                </a:solidFill>
              </a:rPr>
              <a:t> integration with LLaMA 3.1 8B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Two-pass extraction: Conversation + Data parsing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Context-aware responses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Smart capitalization and formatting 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6638759" y="4810124"/>
            <a:ext cx="4886202" cy="1476375"/>
          </a:xfrm>
          <a:prstGeom prst="roundRect">
            <a:avLst>
              <a:gd name="adj" fmla="val 15483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6781630" y="4952999"/>
            <a:ext cx="46004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E0F2FF"/>
                </a:solidFill>
              </a:rPr>
              <a:t> Voice Services </a:t>
            </a:r>
          </a:p>
        </p:txBody>
      </p:sp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23">
            <a:alphaModFix amt="100000"/>
          </a:blip>
          <a:stretch>
            <a:fillRect/>
          </a:stretch>
        </p:blipFill>
        <p:spPr>
          <a:xfrm>
            <a:off x="6781630" y="4983956"/>
            <a:ext cx="228594" cy="185737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6781630" y="5286375"/>
            <a:ext cx="4600459" cy="8572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Google Cloud TTS</a:t>
            </a:r>
            <a:r>
              <a:rPr sz="956" b="0">
                <a:solidFill>
                  <a:srgbClr val="BBDEFB"/>
                </a:solidFill>
              </a:rPr>
              <a:t> for AI questions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Web Speech API</a:t>
            </a:r>
            <a:r>
              <a:rPr sz="956" b="0">
                <a:solidFill>
                  <a:srgbClr val="BBDEFB"/>
                </a:solidFill>
              </a:rPr>
              <a:t> for voice input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Multi-language support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Browser-native fallback 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6638759" y="6429375"/>
            <a:ext cx="4886202" cy="1476375"/>
          </a:xfrm>
          <a:prstGeom prst="roundRect">
            <a:avLst>
              <a:gd name="adj" fmla="val 15483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TextBox 70"/>
          <p:cNvSpPr txBox="1"/>
          <p:nvPr/>
        </p:nvSpPr>
        <p:spPr>
          <a:xfrm>
            <a:off x="6781630" y="6572250"/>
            <a:ext cx="46004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E0F2FF"/>
                </a:solidFill>
              </a:rPr>
              <a:t> Resume Generation </a:t>
            </a:r>
          </a:p>
        </p:txBody>
      </p:sp>
      <p:pic>
        <p:nvPicPr>
          <p:cNvPr id="72" name="Picture 71" descr="image.png"/>
          <p:cNvPicPr>
            <a:picLocks noChangeAspect="1"/>
          </p:cNvPicPr>
          <p:nvPr/>
        </p:nvPicPr>
        <p:blipFill>
          <a:blip r:embed="rId24">
            <a:alphaModFix amt="100000"/>
          </a:blip>
          <a:stretch>
            <a:fillRect/>
          </a:stretch>
        </p:blipFill>
        <p:spPr>
          <a:xfrm>
            <a:off x="6781630" y="6589394"/>
            <a:ext cx="228594" cy="194309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781630" y="6905625"/>
            <a:ext cx="4600459" cy="8572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jsPDF</a:t>
            </a:r>
            <a:r>
              <a:rPr sz="956" b="0">
                <a:solidFill>
                  <a:srgbClr val="BBDEFB"/>
                </a:solidFill>
              </a:rPr>
              <a:t> for PDF creation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html2canvas</a:t>
            </a:r>
            <a:r>
              <a:rPr sz="956" b="0">
                <a:solidFill>
                  <a:srgbClr val="BBDEFB"/>
                </a:solidFill>
              </a:rPr>
              <a:t> for rendering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ATS-friendly formatting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Multiple export options 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638759" y="8039099"/>
            <a:ext cx="4886202" cy="1257300"/>
          </a:xfrm>
          <a:prstGeom prst="roundRect">
            <a:avLst>
              <a:gd name="adj" fmla="val 18181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TextBox 74"/>
          <p:cNvSpPr txBox="1"/>
          <p:nvPr/>
        </p:nvSpPr>
        <p:spPr>
          <a:xfrm>
            <a:off x="6781630" y="8181974"/>
            <a:ext cx="46004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1">
                <a:solidFill>
                  <a:srgbClr val="E0F2FF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E0F2FF"/>
                </a:solidFill>
              </a:rPr>
              <a:t> Data Management </a:t>
            </a:r>
          </a:p>
        </p:txBody>
      </p:sp>
      <p:pic>
        <p:nvPicPr>
          <p:cNvPr id="76" name="Picture 75" descr="image.png"/>
          <p:cNvPicPr>
            <a:picLocks noChangeAspect="1"/>
          </p:cNvPicPr>
          <p:nvPr/>
        </p:nvPicPr>
        <p:blipFill>
          <a:blip r:embed="rId25">
            <a:alphaModFix amt="100000"/>
          </a:blip>
          <a:stretch>
            <a:fillRect/>
          </a:stretch>
        </p:blipFill>
        <p:spPr>
          <a:xfrm>
            <a:off x="6781630" y="8217217"/>
            <a:ext cx="228594" cy="177164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781630" y="8515350"/>
            <a:ext cx="4600459" cy="6381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43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 • Local Storage for persistence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JSON structure for resume data</a:t>
            </a:r>
            <a:r>
              <a:rPr sz="1104"/>
              <a:t>
</a:t>
            </a:r>
            <a:r>
              <a:rPr sz="956" b="0">
                <a:solidFill>
                  <a:srgbClr val="BBDEFB"/>
                </a:solidFill>
              </a:rPr>
              <a:t> • </a:t>
            </a:r>
            <a:r>
              <a:rPr sz="956" b="1">
                <a:solidFill>
                  <a:srgbClr val="FFCC80"/>
                </a:solidFill>
              </a:rPr>
              <a:t>Privacy-first</a:t>
            </a:r>
            <a:r>
              <a:rPr sz="956" b="0">
                <a:solidFill>
                  <a:srgbClr val="BBDEFB"/>
                </a:solidFill>
              </a:rPr>
              <a:t>: No server-side storage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Design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43000"/>
            <a:ext cx="6229194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User Journey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1191039"/>
            <a:ext cx="266693" cy="208721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581149"/>
            <a:ext cx="6229194" cy="761999"/>
          </a:xfrm>
          <a:prstGeom prst="roundRect">
            <a:avLst>
              <a:gd name="adj" fmla="val 30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809604" y="179070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09604" y="179070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367" y="1724024"/>
            <a:ext cx="54576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Select Language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95367" y="2009774"/>
            <a:ext cx="54576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English, Hindi, Odia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66733" y="2486025"/>
            <a:ext cx="6229194" cy="761999"/>
          </a:xfrm>
          <a:prstGeom prst="roundRect">
            <a:avLst>
              <a:gd name="adj" fmla="val 30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809604" y="2695575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09604" y="2695575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95367" y="2628900"/>
            <a:ext cx="54576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AI Greets User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95367" y="2914650"/>
            <a:ext cx="54576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Personalized welcome in selected language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66733" y="3390899"/>
            <a:ext cx="6229194" cy="761999"/>
          </a:xfrm>
          <a:prstGeom prst="roundRect">
            <a:avLst>
              <a:gd name="adj" fmla="val 30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809604" y="360045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09604" y="360045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95367" y="3533774"/>
            <a:ext cx="54576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Conversational Data Collection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95367" y="3819524"/>
            <a:ext cx="54576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Name → Phone → Email → Trade → Skills → Experience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733" y="4295774"/>
            <a:ext cx="6229194" cy="761999"/>
          </a:xfrm>
          <a:prstGeom prst="roundRect">
            <a:avLst>
              <a:gd name="adj" fmla="val 30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809604" y="4505325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809604" y="4505325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95367" y="4438649"/>
            <a:ext cx="54576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Review &amp; Edit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95367" y="4724399"/>
            <a:ext cx="54576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"Want to add/update anything?"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666733" y="5200650"/>
            <a:ext cx="6229194" cy="761999"/>
          </a:xfrm>
          <a:prstGeom prst="roundRect">
            <a:avLst>
              <a:gd name="adj" fmla="val 30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809604" y="5410199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809604" y="5410199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95367" y="5343525"/>
            <a:ext cx="54576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Preview Resume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95367" y="5629275"/>
            <a:ext cx="54576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Live update during conversation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66733" y="6105525"/>
            <a:ext cx="6229194" cy="761999"/>
          </a:xfrm>
          <a:prstGeom prst="roundRect">
            <a:avLst>
              <a:gd name="adj" fmla="val 3000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809604" y="6315075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9604" y="6315075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95367" y="6248400"/>
            <a:ext cx="54576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E0F2FF"/>
                </a:solidFill>
              </a:rPr>
              <a:t>Export Options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95367" y="6534150"/>
            <a:ext cx="54576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Download PDF • Share on WhatsApp • Print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6733" y="7200900"/>
            <a:ext cx="6229194" cy="3581400"/>
          </a:xfrm>
          <a:prstGeom prst="roundRect">
            <a:avLst>
              <a:gd name="adj" fmla="val 638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857228" y="7391399"/>
            <a:ext cx="584820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Data Flow 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57228" y="7422832"/>
            <a:ext cx="228594" cy="165734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57228" y="7789208"/>
            <a:ext cx="190495" cy="156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1142971" y="7772400"/>
            <a:ext cx="14572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User Input</a:t>
            </a:r>
            <a:r>
              <a:rPr sz="956" b="0">
                <a:solidFill>
                  <a:srgbClr val="E0F2FF"/>
                </a:solidFill>
              </a:rPr>
              <a:t> (Voice/Text)</a:t>
            </a:r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3667033" y="8156257"/>
            <a:ext cx="228594" cy="165734"/>
          </a:xfrm>
          <a:prstGeom prst="rect">
            <a:avLst/>
          </a:prstGeom>
        </p:spPr>
      </p:pic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57228" y="8420660"/>
            <a:ext cx="190495" cy="151279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42971" y="8401050"/>
            <a:ext cx="154301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AI Processing</a:t>
            </a:r>
            <a:r>
              <a:rPr sz="956" b="0">
                <a:solidFill>
                  <a:srgbClr val="E0F2FF"/>
                </a:solidFill>
              </a:rPr>
              <a:t> (Groq API)</a:t>
            </a:r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3667033" y="8784907"/>
            <a:ext cx="228594" cy="165734"/>
          </a:xfrm>
          <a:prstGeom prst="rect">
            <a:avLst/>
          </a:prstGeom>
        </p:spPr>
      </p:pic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57228" y="9049310"/>
            <a:ext cx="190495" cy="15127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1142971" y="9029700"/>
            <a:ext cx="167635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Data Storage</a:t>
            </a:r>
            <a:r>
              <a:rPr sz="956" b="0">
                <a:solidFill>
                  <a:srgbClr val="E0F2FF"/>
                </a:solidFill>
              </a:rPr>
              <a:t> (Local JSON)</a:t>
            </a:r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3667033" y="9413557"/>
            <a:ext cx="228594" cy="165734"/>
          </a:xfrm>
          <a:prstGeom prst="rect">
            <a:avLst/>
          </a:prstGeom>
        </p:spPr>
      </p:pic>
      <p:pic>
        <p:nvPicPr>
          <p:cNvPr id="48" name="Picture 47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857228" y="9689166"/>
            <a:ext cx="190495" cy="128867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1142971" y="9658350"/>
            <a:ext cx="1809704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Resume Preview</a:t>
            </a:r>
            <a:r>
              <a:rPr sz="956" b="0">
                <a:solidFill>
                  <a:srgbClr val="E0F2FF"/>
                </a:solidFill>
              </a:rPr>
              <a:t> (Real-time)</a:t>
            </a:r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3667033" y="10042207"/>
            <a:ext cx="228594" cy="165734"/>
          </a:xfrm>
          <a:prstGeom prst="rect">
            <a:avLst/>
          </a:prstGeom>
        </p:spPr>
      </p:pic>
      <p:pic>
        <p:nvPicPr>
          <p:cNvPr id="51" name="Picture 50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857228" y="10301007"/>
            <a:ext cx="190495" cy="162485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1142971" y="10287000"/>
            <a:ext cx="185732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Export</a:t>
            </a:r>
            <a:r>
              <a:rPr sz="956" b="0">
                <a:solidFill>
                  <a:srgbClr val="E0F2FF"/>
                </a:solidFill>
              </a:rPr>
              <a:t> (PDF/WhatsApp/Print)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81670" y="1143000"/>
            <a:ext cx="434329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State Management </a:t>
            </a:r>
          </a:p>
        </p:txBody>
      </p:sp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7181670" y="1222927"/>
            <a:ext cx="266693" cy="144945"/>
          </a:xfrm>
          <a:prstGeom prst="rect">
            <a:avLst/>
          </a:prstGeom>
        </p:spPr>
      </p:pic>
      <p:sp>
        <p:nvSpPr>
          <p:cNvPr id="55" name="Rounded Rectangle 54"/>
          <p:cNvSpPr/>
          <p:nvPr/>
        </p:nvSpPr>
        <p:spPr>
          <a:xfrm>
            <a:off x="7181670" y="1581149"/>
            <a:ext cx="4343291" cy="6095999"/>
          </a:xfrm>
          <a:prstGeom prst="roundRect">
            <a:avLst>
              <a:gd name="adj" fmla="val 5263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7372165" y="1771650"/>
            <a:ext cx="396230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Resume Data Structure </a:t>
            </a:r>
          </a:p>
        </p:txBody>
      </p:sp>
      <p:pic>
        <p:nvPicPr>
          <p:cNvPr id="57" name="Picture 56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7372165" y="1803082"/>
            <a:ext cx="228594" cy="165734"/>
          </a:xfrm>
          <a:prstGeom prst="rect">
            <a:avLst/>
          </a:prstGeom>
        </p:spPr>
      </p:pic>
      <p:sp>
        <p:nvSpPr>
          <p:cNvPr id="58" name="Rounded Rectangle 57"/>
          <p:cNvSpPr/>
          <p:nvPr/>
        </p:nvSpPr>
        <p:spPr>
          <a:xfrm>
            <a:off x="7372165" y="2152650"/>
            <a:ext cx="3962300" cy="4886325"/>
          </a:xfrm>
          <a:prstGeom prst="roundRect">
            <a:avLst>
              <a:gd name="adj" fmla="val 3846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TextBox 58"/>
          <p:cNvSpPr txBox="1"/>
          <p:nvPr/>
        </p:nvSpPr>
        <p:spPr>
          <a:xfrm>
            <a:off x="7372165" y="2152650"/>
            <a:ext cx="3962300" cy="4886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365"/>
              </a:lnSpc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resumeData</a:t>
            </a:r>
            <a:r>
              <a:rPr sz="837" b="0">
                <a:solidFill>
                  <a:srgbClr val="E0F2FF"/>
                </a:solidFill>
              </a:rPr>
              <a:t> = {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personalInfo</a:t>
            </a:r>
            <a:r>
              <a:rPr sz="837" b="0">
                <a:solidFill>
                  <a:srgbClr val="E0F2FF"/>
                </a:solidFill>
              </a:rPr>
              <a:t>: {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name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"Kalpit Das"</a:t>
            </a:r>
            <a:r>
              <a:rPr sz="837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phone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"7978303589"</a:t>
            </a:r>
            <a:r>
              <a:rPr sz="837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email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"kalpit@email.com"</a:t>
            </a:r>
            <a:r>
              <a:rPr sz="837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address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"Dhenkanal, Odisha"</a:t>
            </a:r>
            <a:r>
              <a:rPr sz="837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trade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"Plumber"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},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skills</a:t>
            </a:r>
            <a:r>
              <a:rPr sz="837" b="0">
                <a:solidFill>
                  <a:srgbClr val="E0F2FF"/>
                </a:solidFill>
              </a:rPr>
              <a:t>: [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A5D6A7"/>
                </a:solidFill>
              </a:rPr>
              <a:t>"Pipe Fixing"</a:t>
            </a:r>
            <a:r>
              <a:rPr sz="837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A5D6A7"/>
                </a:solidFill>
              </a:rPr>
              <a:t>"Leakage Repair"</a:t>
            </a:r>
            <a:r>
              <a:rPr sz="837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A5D6A7"/>
                </a:solidFill>
              </a:rPr>
              <a:t>"Installation"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],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experience</a:t>
            </a:r>
            <a:r>
              <a:rPr sz="837" b="0">
                <a:solidFill>
                  <a:srgbClr val="E0F2FF"/>
                </a:solidFill>
              </a:rPr>
              <a:t>: [{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description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"13 years experience..."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}],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education</a:t>
            </a:r>
            <a:r>
              <a:rPr sz="837" b="0">
                <a:solidFill>
                  <a:srgbClr val="E0F2FF"/>
                </a:solidFill>
              </a:rPr>
              <a:t>: [{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description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"10th Pass from ABC School"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}],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certifications</a:t>
            </a:r>
            <a:r>
              <a:rPr sz="837" b="0">
                <a:solidFill>
                  <a:srgbClr val="E0F2FF"/>
                </a:solidFill>
              </a:rPr>
              <a:t>: [{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</a:t>
            </a:r>
            <a:r>
              <a:rPr sz="837" b="0">
                <a:solidFill>
                  <a:srgbClr val="FFCC80"/>
                </a:solidFill>
              </a:rPr>
              <a:t>description</a:t>
            </a:r>
            <a:r>
              <a:rPr sz="837" b="0">
                <a:solidFill>
                  <a:srgbClr val="E0F2FF"/>
                </a:solidFill>
              </a:rPr>
              <a:t>: </a:t>
            </a:r>
            <a:r>
              <a:rPr sz="837" b="0">
                <a:solidFill>
                  <a:srgbClr val="A5D6A7"/>
                </a:solidFill>
              </a:rPr>
              <a:t>"ITI Plumbing Certificate"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}]</a:t>
            </a:r>
            <a:r>
              <a:rPr sz="1104"/>
              <a:t>
</a:t>
            </a:r>
            <a:r>
              <a:rPr sz="837" b="0">
                <a:solidFill>
                  <a:srgbClr val="E0F2FF"/>
                </a:solidFill>
              </a:rPr>
              <a:t> } 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181670" y="7867649"/>
            <a:ext cx="4343291" cy="2733674"/>
          </a:xfrm>
          <a:prstGeom prst="roundRect">
            <a:avLst>
              <a:gd name="adj" fmla="val 836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7372165" y="8058150"/>
            <a:ext cx="396230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Key Implementation Details </a:t>
            </a:r>
          </a:p>
        </p:txBody>
      </p:sp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7372165" y="8075294"/>
            <a:ext cx="228594" cy="194309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7372165" y="8444752"/>
            <a:ext cx="190495" cy="179294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7657908" y="8439150"/>
            <a:ext cx="348606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Real-time Updates</a:t>
            </a:r>
            <a:r>
              <a:rPr sz="956" b="0">
                <a:solidFill>
                  <a:srgbClr val="E0F2FF"/>
                </a:solidFill>
              </a:rPr>
              <a:t> - Resume preview updates instantly</a:t>
            </a:r>
          </a:p>
        </p:txBody>
      </p:sp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7372165" y="8757957"/>
            <a:ext cx="190495" cy="162485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7657908" y="8743950"/>
            <a:ext cx="3228894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Language Context</a:t>
            </a:r>
            <a:r>
              <a:rPr sz="956" b="0">
                <a:solidFill>
                  <a:srgbClr val="E0F2FF"/>
                </a:solidFill>
              </a:rPr>
              <a:t> - Maintains language preference</a:t>
            </a:r>
          </a:p>
        </p:txBody>
      </p:sp>
      <p:pic>
        <p:nvPicPr>
          <p:cNvPr id="67" name="Picture 66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7372165" y="9068360"/>
            <a:ext cx="190495" cy="151279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7657908" y="9048749"/>
            <a:ext cx="290505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Conversation History</a:t>
            </a:r>
            <a:r>
              <a:rPr sz="956" b="0">
                <a:solidFill>
                  <a:srgbClr val="E0F2FF"/>
                </a:solidFill>
              </a:rPr>
              <a:t> - Stores Q&amp;A for context</a:t>
            </a:r>
          </a:p>
        </p:txBody>
      </p:sp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7372165" y="9363355"/>
            <a:ext cx="190495" cy="17088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7657908" y="9353550"/>
            <a:ext cx="279075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Smart Formatting</a:t>
            </a:r>
            <a:r>
              <a:rPr sz="956" b="0">
                <a:solidFill>
                  <a:srgbClr val="E0F2FF"/>
                </a:solidFill>
              </a:rPr>
              <a:t> - Capitalizes trade names</a:t>
            </a:r>
          </a:p>
        </p:txBody>
      </p:sp>
      <p:pic>
        <p:nvPicPr>
          <p:cNvPr id="71" name="Picture 70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>
            <a:fillRect/>
          </a:stretch>
        </p:blipFill>
        <p:spPr>
          <a:xfrm>
            <a:off x="7372165" y="9663952"/>
            <a:ext cx="190495" cy="179294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7657908" y="9658350"/>
            <a:ext cx="228594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Privacy-First</a:t>
            </a:r>
            <a:r>
              <a:rPr sz="956" b="0">
                <a:solidFill>
                  <a:srgbClr val="E0F2FF"/>
                </a:solidFill>
              </a:rPr>
              <a:t> - All data stored locally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Future Scalability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1143000"/>
            <a:ext cx="6772105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90CAF9"/>
                </a:solidFill>
              </a:rPr>
              <a:t> Four-Phase Roadmap 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1222927"/>
            <a:ext cx="266693" cy="14494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666733" y="1581149"/>
            <a:ext cx="3295567" cy="2438400"/>
          </a:xfrm>
          <a:prstGeom prst="roundRect">
            <a:avLst>
              <a:gd name="adj" fmla="val 9375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857228" y="177165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57228" y="177165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14417" y="1828800"/>
            <a:ext cx="147633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0F2FF"/>
                </a:solidFill>
              </a:rPr>
              <a:t>Current Prototype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28" y="2257425"/>
            <a:ext cx="291457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BBDEFB"/>
                </a:solidFill>
              </a:rPr>
              <a:t> Complete 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57228" y="2278011"/>
            <a:ext cx="171445" cy="149327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57228" y="2620911"/>
            <a:ext cx="171445" cy="14932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4872" y="2590799"/>
            <a:ext cx="212402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3 languages (English, Hindi, Odia)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57228" y="2906661"/>
            <a:ext cx="171445" cy="14932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04872" y="2876549"/>
            <a:ext cx="145728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Basic conversational AI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57228" y="3192411"/>
            <a:ext cx="171445" cy="14932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04872" y="3162299"/>
            <a:ext cx="97152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PDF generation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57228" y="3478161"/>
            <a:ext cx="171445" cy="14932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04872" y="3448049"/>
            <a:ext cx="115249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WhatsApp sharing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152796" y="1581149"/>
            <a:ext cx="3295567" cy="2438400"/>
          </a:xfrm>
          <a:prstGeom prst="roundRect">
            <a:avLst>
              <a:gd name="adj" fmla="val 9375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4343291" y="177165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4343291" y="177165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00479" y="1828800"/>
            <a:ext cx="15525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0F2FF"/>
                </a:solidFill>
              </a:rPr>
              <a:t>Enhanced Features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43291" y="2257425"/>
            <a:ext cx="291457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BBDEFB"/>
                </a:solidFill>
              </a:rPr>
              <a:t> 3-6 months 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4343291" y="2278011"/>
            <a:ext cx="171445" cy="149327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4343291" y="2620911"/>
            <a:ext cx="171445" cy="149327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590935" y="2590799"/>
            <a:ext cx="2666933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7+ Indian languages</a:t>
            </a:r>
            <a:r>
              <a:rPr sz="956" b="0">
                <a:solidFill>
                  <a:srgbClr val="E0F2FF"/>
                </a:solidFill>
              </a:rPr>
              <a:t> (Tamil, Telugu, Bengali)</a:t>
            </a:r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4343291" y="3102691"/>
            <a:ext cx="171445" cy="13826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90935" y="3067050"/>
            <a:ext cx="217164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Enhanced AI with skill suggestions</a:t>
            </a:r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4343291" y="3385676"/>
            <a:ext cx="171445" cy="1437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590935" y="3352800"/>
            <a:ext cx="1600159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Job matching integration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4343291" y="3668661"/>
            <a:ext cx="171445" cy="149327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590935" y="3638550"/>
            <a:ext cx="213354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Skill-based job recommendations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66733" y="4210049"/>
            <a:ext cx="3295567" cy="2628900"/>
          </a:xfrm>
          <a:prstGeom prst="roundRect">
            <a:avLst>
              <a:gd name="adj" fmla="val 8695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857228" y="440055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57228" y="440055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14417" y="4457700"/>
            <a:ext cx="13048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0F2FF"/>
                </a:solidFill>
              </a:rPr>
              <a:t>Mobile &amp; Offline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57228" y="4886325"/>
            <a:ext cx="291457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BBDEFB"/>
                </a:solidFill>
              </a:rPr>
              <a:t> 6-12 months </a:t>
            </a:r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857228" y="4906911"/>
            <a:ext cx="171445" cy="149327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857228" y="5244280"/>
            <a:ext cx="171445" cy="160388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1104872" y="5219700"/>
            <a:ext cx="2276418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Native Android app</a:t>
            </a:r>
            <a:r>
              <a:rPr sz="956" b="0">
                <a:solidFill>
                  <a:srgbClr val="E0F2FF"/>
                </a:solidFill>
              </a:rPr>
              <a:t> (100MB, offline)</a:t>
            </a:r>
          </a:p>
        </p:txBody>
      </p:sp>
      <p:pic>
        <p:nvPicPr>
          <p:cNvPr id="42" name="Picture 41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857228" y="5541091"/>
            <a:ext cx="171445" cy="13826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104872" y="5505450"/>
            <a:ext cx="189542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Offline functionality with sync</a:t>
            </a:r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857228" y="5818545"/>
            <a:ext cx="171445" cy="154858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104872" y="5791200"/>
            <a:ext cx="2666933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Government integration (NSDC, PM Vishwakarma)</a:t>
            </a:r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857228" y="6303091"/>
            <a:ext cx="171445" cy="138266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104872" y="6267449"/>
            <a:ext cx="2438339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Enterprise features for training centers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152796" y="4210049"/>
            <a:ext cx="3295567" cy="2628900"/>
          </a:xfrm>
          <a:prstGeom prst="roundRect">
            <a:avLst>
              <a:gd name="adj" fmla="val 8695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4343291" y="440055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64B5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4343291" y="440055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00479" y="4457700"/>
            <a:ext cx="140966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0F2FF"/>
                </a:solidFill>
              </a:rPr>
              <a:t>Global Expansion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43291" y="4886325"/>
            <a:ext cx="291457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BBDEFB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BBDEFB"/>
                </a:solidFill>
              </a:rPr>
              <a:t> 1-2 years </a:t>
            </a:r>
          </a:p>
        </p:txBody>
      </p:sp>
      <p:pic>
        <p:nvPicPr>
          <p:cNvPr id="53" name="Picture 52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4343291" y="4906911"/>
            <a:ext cx="171445" cy="149327"/>
          </a:xfrm>
          <a:prstGeom prst="rect">
            <a:avLst/>
          </a:prstGeom>
        </p:spPr>
      </p:pic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>
            <a:fillRect/>
          </a:stretch>
        </p:blipFill>
        <p:spPr>
          <a:xfrm>
            <a:off x="4343291" y="5249811"/>
            <a:ext cx="171445" cy="149327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4590935" y="5219700"/>
            <a:ext cx="2666933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International expansion</a:t>
            </a:r>
            <a:r>
              <a:rPr sz="956" b="0">
                <a:solidFill>
                  <a:srgbClr val="E0F2FF"/>
                </a:solidFill>
              </a:rPr>
              <a:t> (Africa, Southeast Asia)</a:t>
            </a:r>
          </a:p>
        </p:txBody>
      </p:sp>
      <p:pic>
        <p:nvPicPr>
          <p:cNvPr id="56" name="Picture 55" descr="image.png"/>
          <p:cNvPicPr>
            <a:picLocks noChangeAspect="1"/>
          </p:cNvPicPr>
          <p:nvPr/>
        </p:nvPicPr>
        <p:blipFill>
          <a:blip r:embed="rId19">
            <a:alphaModFix amt="100000"/>
          </a:blip>
          <a:stretch>
            <a:fillRect/>
          </a:stretch>
        </p:blipFill>
        <p:spPr>
          <a:xfrm>
            <a:off x="4343291" y="5723295"/>
            <a:ext cx="171445" cy="154858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590935" y="5695949"/>
            <a:ext cx="2162120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Blockchain-based skill verification</a:t>
            </a:r>
          </a:p>
        </p:txBody>
      </p:sp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20">
            <a:alphaModFix amt="100000"/>
          </a:blip>
          <a:stretch>
            <a:fillRect/>
          </a:stretch>
        </p:blipFill>
        <p:spPr>
          <a:xfrm>
            <a:off x="4343291" y="6017341"/>
            <a:ext cx="171445" cy="138266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590935" y="5981699"/>
            <a:ext cx="2438339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Training integration &amp; skill progression</a:t>
            </a: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21">
            <a:alphaModFix amt="100000"/>
          </a:blip>
          <a:stretch>
            <a:fillRect/>
          </a:stretch>
        </p:blipFill>
        <p:spPr>
          <a:xfrm>
            <a:off x="4343291" y="6303091"/>
            <a:ext cx="171445" cy="138266"/>
          </a:xfrm>
          <a:prstGeom prst="rect">
            <a:avLst/>
          </a:prstGeom>
        </p:spPr>
      </p:pic>
      <p:sp>
        <p:nvSpPr>
          <p:cNvPr id="61" name="TextBox 60"/>
          <p:cNvSpPr txBox="1"/>
          <p:nvPr/>
        </p:nvSpPr>
        <p:spPr>
          <a:xfrm>
            <a:off x="4590935" y="6267449"/>
            <a:ext cx="2666933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Financial services (micro-loans, insurance)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7724581" y="1143000"/>
            <a:ext cx="3800379" cy="3343275"/>
          </a:xfrm>
          <a:prstGeom prst="roundRect">
            <a:avLst>
              <a:gd name="adj" fmla="val 6837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TextBox 62"/>
          <p:cNvSpPr txBox="1"/>
          <p:nvPr/>
        </p:nvSpPr>
        <p:spPr>
          <a:xfrm>
            <a:off x="7915077" y="1333500"/>
            <a:ext cx="341938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Sustainable Monetization </a:t>
            </a:r>
          </a:p>
        </p:txBody>
      </p:sp>
      <p:pic>
        <p:nvPicPr>
          <p:cNvPr id="64" name="Picture 63" descr="image.png"/>
          <p:cNvPicPr>
            <a:picLocks noChangeAspect="1"/>
          </p:cNvPicPr>
          <p:nvPr/>
        </p:nvPicPr>
        <p:blipFill>
          <a:blip r:embed="rId22">
            <a:alphaModFix amt="100000"/>
          </a:blip>
          <a:stretch>
            <a:fillRect/>
          </a:stretch>
        </p:blipFill>
        <p:spPr>
          <a:xfrm>
            <a:off x="7915077" y="1350645"/>
            <a:ext cx="228594" cy="194309"/>
          </a:xfrm>
          <a:prstGeom prst="rect">
            <a:avLst/>
          </a:prstGeom>
        </p:spPr>
      </p:pic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23">
            <a:alphaModFix amt="100000"/>
          </a:blip>
          <a:stretch>
            <a:fillRect/>
          </a:stretch>
        </p:blipFill>
        <p:spPr>
          <a:xfrm>
            <a:off x="7915077" y="1758763"/>
            <a:ext cx="190495" cy="140073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8200819" y="1714500"/>
            <a:ext cx="313364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E0F2FF"/>
                </a:solidFill>
              </a:rPr>
              <a:t>Free for Workers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00819" y="1981199"/>
            <a:ext cx="313364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Always free for end users</a:t>
            </a:r>
          </a:p>
        </p:txBody>
      </p:sp>
      <p:pic>
        <p:nvPicPr>
          <p:cNvPr id="68" name="Picture 67" descr="image.png"/>
          <p:cNvPicPr>
            <a:picLocks noChangeAspect="1"/>
          </p:cNvPicPr>
          <p:nvPr/>
        </p:nvPicPr>
        <p:blipFill>
          <a:blip r:embed="rId24">
            <a:alphaModFix amt="100000"/>
          </a:blip>
          <a:stretch>
            <a:fillRect/>
          </a:stretch>
        </p:blipFill>
        <p:spPr>
          <a:xfrm>
            <a:off x="7915077" y="2353235"/>
            <a:ext cx="190495" cy="151279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200819" y="2314575"/>
            <a:ext cx="313364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E0F2FF"/>
                </a:solidFill>
              </a:rPr>
              <a:t>Premium for Employers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00819" y="2581275"/>
            <a:ext cx="313364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Bulk resume screening • Verified worker database</a:t>
            </a:r>
          </a:p>
        </p:txBody>
      </p:sp>
      <p:pic>
        <p:nvPicPr>
          <p:cNvPr id="71" name="Picture 70" descr="image.png"/>
          <p:cNvPicPr>
            <a:picLocks noChangeAspect="1"/>
          </p:cNvPicPr>
          <p:nvPr/>
        </p:nvPicPr>
        <p:blipFill>
          <a:blip r:embed="rId25">
            <a:alphaModFix amt="100000"/>
          </a:blip>
          <a:stretch>
            <a:fillRect/>
          </a:stretch>
        </p:blipFill>
        <p:spPr>
          <a:xfrm>
            <a:off x="7915077" y="2943505"/>
            <a:ext cx="190495" cy="170889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8200819" y="2914650"/>
            <a:ext cx="313364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E0F2FF"/>
                </a:solidFill>
              </a:rPr>
              <a:t>Government Grants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00819" y="3181350"/>
            <a:ext cx="313364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Social impact funding</a:t>
            </a:r>
          </a:p>
        </p:txBody>
      </p:sp>
      <p:pic>
        <p:nvPicPr>
          <p:cNvPr id="74" name="Picture 73" descr="image.png"/>
          <p:cNvPicPr>
            <a:picLocks noChangeAspect="1"/>
          </p:cNvPicPr>
          <p:nvPr/>
        </p:nvPicPr>
        <p:blipFill>
          <a:blip r:embed="rId26">
            <a:alphaModFix amt="100000"/>
          </a:blip>
          <a:stretch>
            <a:fillRect/>
          </a:stretch>
        </p:blipFill>
        <p:spPr>
          <a:xfrm>
            <a:off x="7915077" y="3553385"/>
            <a:ext cx="190495" cy="151279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200819" y="3514725"/>
            <a:ext cx="313364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E0F2FF"/>
                </a:solidFill>
              </a:rPr>
              <a:t>CSR Partnerships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200819" y="3781424"/>
            <a:ext cx="3133646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BBDEFB"/>
                </a:solidFill>
              </a:rPr>
              <a:t>Corporate social responsibility initiatives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7724581" y="4676775"/>
            <a:ext cx="3800379" cy="2162174"/>
          </a:xfrm>
          <a:prstGeom prst="roundRect">
            <a:avLst>
              <a:gd name="adj" fmla="val 10572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TextBox 77"/>
          <p:cNvSpPr txBox="1"/>
          <p:nvPr/>
        </p:nvSpPr>
        <p:spPr>
          <a:xfrm>
            <a:off x="7915077" y="4867274"/>
            <a:ext cx="341938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196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90CAF9"/>
                </a:solidFill>
              </a:rPr>
              <a:t> Scalability Metrics </a:t>
            </a:r>
          </a:p>
        </p:txBody>
      </p:sp>
      <p:pic>
        <p:nvPicPr>
          <p:cNvPr id="79" name="Picture 78" descr="image.png"/>
          <p:cNvPicPr>
            <a:picLocks noChangeAspect="1"/>
          </p:cNvPicPr>
          <p:nvPr/>
        </p:nvPicPr>
        <p:blipFill>
          <a:blip r:embed="rId27">
            <a:alphaModFix amt="100000"/>
          </a:blip>
          <a:stretch>
            <a:fillRect/>
          </a:stretch>
        </p:blipFill>
        <p:spPr>
          <a:xfrm>
            <a:off x="7915077" y="4928234"/>
            <a:ext cx="228594" cy="125729"/>
          </a:xfrm>
          <a:prstGeom prst="rect">
            <a:avLst/>
          </a:prstGeom>
        </p:spPr>
      </p:pic>
      <p:pic>
        <p:nvPicPr>
          <p:cNvPr id="80" name="Picture 79" descr="image.png"/>
          <p:cNvPicPr>
            <a:picLocks noChangeAspect="1"/>
          </p:cNvPicPr>
          <p:nvPr/>
        </p:nvPicPr>
        <p:blipFill>
          <a:blip r:embed="rId28">
            <a:alphaModFix amt="100000"/>
          </a:blip>
          <a:stretch>
            <a:fillRect/>
          </a:stretch>
        </p:blipFill>
        <p:spPr>
          <a:xfrm>
            <a:off x="7915077" y="5293749"/>
            <a:ext cx="171445" cy="99551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8181770" y="5248275"/>
            <a:ext cx="1571585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CC80"/>
                </a:solidFill>
              </a:rPr>
              <a:t>10 million</a:t>
            </a:r>
            <a:r>
              <a:rPr sz="956" b="0">
                <a:solidFill>
                  <a:srgbClr val="E0F2FF"/>
                </a:solidFill>
              </a:rPr>
              <a:t> users in Year 1</a:t>
            </a:r>
          </a:p>
        </p:txBody>
      </p:sp>
      <p:pic>
        <p:nvPicPr>
          <p:cNvPr id="82" name="Picture 81" descr="image.png"/>
          <p:cNvPicPr>
            <a:picLocks noChangeAspect="1"/>
          </p:cNvPicPr>
          <p:nvPr/>
        </p:nvPicPr>
        <p:blipFill>
          <a:blip r:embed="rId29">
            <a:alphaModFix amt="100000"/>
          </a:blip>
          <a:stretch>
            <a:fillRect/>
          </a:stretch>
        </p:blipFill>
        <p:spPr>
          <a:xfrm>
            <a:off x="7915077" y="5584722"/>
            <a:ext cx="171445" cy="127204"/>
          </a:xfrm>
          <a:prstGeom prst="rect">
            <a:avLst/>
          </a:prstGeom>
        </p:spPr>
      </p:pic>
      <p:sp>
        <p:nvSpPr>
          <p:cNvPr id="83" name="TextBox 82"/>
          <p:cNvSpPr txBox="1"/>
          <p:nvPr/>
        </p:nvSpPr>
        <p:spPr>
          <a:xfrm>
            <a:off x="8181770" y="5553074"/>
            <a:ext cx="230499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Serverless architecture (auto-scales)</a:t>
            </a:r>
          </a:p>
        </p:txBody>
      </p:sp>
      <p:pic>
        <p:nvPicPr>
          <p:cNvPr id="84" name="Picture 83" descr="image.png"/>
          <p:cNvPicPr>
            <a:picLocks noChangeAspect="1"/>
          </p:cNvPicPr>
          <p:nvPr/>
        </p:nvPicPr>
        <p:blipFill>
          <a:blip r:embed="rId30">
            <a:alphaModFix amt="100000"/>
          </a:blip>
          <a:stretch>
            <a:fillRect/>
          </a:stretch>
        </p:blipFill>
        <p:spPr>
          <a:xfrm>
            <a:off x="7915077" y="5883991"/>
            <a:ext cx="171445" cy="138266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8181770" y="5857875"/>
            <a:ext cx="2209744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Cost per user: </a:t>
            </a:r>
            <a:r>
              <a:rPr sz="956" b="1">
                <a:solidFill>
                  <a:srgbClr val="FFCC80"/>
                </a:solidFill>
              </a:rPr>
              <a:t>&lt; ₹0.50</a:t>
            </a:r>
            <a:r>
              <a:rPr sz="956" b="0">
                <a:solidFill>
                  <a:srgbClr val="E0F2FF"/>
                </a:solidFill>
              </a:rPr>
              <a:t> (AI API costs)</a:t>
            </a:r>
          </a:p>
        </p:txBody>
      </p:sp>
      <p:pic>
        <p:nvPicPr>
          <p:cNvPr id="86" name="Picture 85" descr="image.png"/>
          <p:cNvPicPr>
            <a:picLocks noChangeAspect="1"/>
          </p:cNvPicPr>
          <p:nvPr/>
        </p:nvPicPr>
        <p:blipFill>
          <a:blip r:embed="rId31">
            <a:alphaModFix amt="100000"/>
          </a:blip>
          <a:stretch>
            <a:fillRect/>
          </a:stretch>
        </p:blipFill>
        <p:spPr>
          <a:xfrm>
            <a:off x="7915077" y="6202618"/>
            <a:ext cx="171445" cy="110612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8181770" y="6162675"/>
            <a:ext cx="2838379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B2B (employers) funds B2C (free for workers)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Technology Stack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019349" cy="3638550"/>
          </a:xfrm>
          <a:prstGeom prst="roundRect">
            <a:avLst>
              <a:gd name="adj" fmla="val 757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57228" y="1377461"/>
            <a:ext cx="304792" cy="216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76318" y="1352549"/>
            <a:ext cx="82865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E0F2FF"/>
                </a:solidFill>
              </a:rPr>
              <a:t>Frontend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7228" y="182880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14377" y="1927972"/>
            <a:ext cx="190495" cy="10645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76318" y="1781174"/>
            <a:ext cx="120964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React 18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76318" y="2019299"/>
            <a:ext cx="120964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Modern UI framework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57228" y="2362199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14377" y="2438960"/>
            <a:ext cx="190495" cy="1512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276318" y="2305049"/>
            <a:ext cx="790555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Vite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6318" y="2543175"/>
            <a:ext cx="79055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Fast build tool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857228" y="2876549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14377" y="2947707"/>
            <a:ext cx="190495" cy="1624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276318" y="2828925"/>
            <a:ext cx="102867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TailwindCSS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76318" y="3067050"/>
            <a:ext cx="102867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Responsive styling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57228" y="340995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914377" y="3481107"/>
            <a:ext cx="190495" cy="162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276318" y="3352800"/>
            <a:ext cx="1466813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jsPDF + html2canvas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76318" y="3590924"/>
            <a:ext cx="1466813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PDF generation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876578" y="1143000"/>
            <a:ext cx="3019349" cy="3638550"/>
          </a:xfrm>
          <a:prstGeom prst="roundRect">
            <a:avLst>
              <a:gd name="adj" fmla="val 757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4067073" y="1368669"/>
            <a:ext cx="304792" cy="234461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86162" y="1352549"/>
            <a:ext cx="50481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E0F2FF"/>
                </a:solidFill>
              </a:rPr>
              <a:t>AI/ML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067073" y="182880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4124221" y="1902758"/>
            <a:ext cx="190495" cy="15688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486162" y="1781174"/>
            <a:ext cx="120011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Groq 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486162" y="2019299"/>
            <a:ext cx="120011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Ultra-fast AI inference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067073" y="2362199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4124221" y="2424952"/>
            <a:ext cx="190495" cy="17929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486162" y="2305049"/>
            <a:ext cx="147633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LLaMA 3.1 8B Instant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86162" y="2543175"/>
            <a:ext cx="1476338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Conversational model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4067073" y="2876549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11">
            <a:alphaModFix amt="100000"/>
          </a:blip>
          <a:stretch>
            <a:fillRect/>
          </a:stretch>
        </p:blipFill>
        <p:spPr>
          <a:xfrm>
            <a:off x="4124221" y="2950508"/>
            <a:ext cx="190495" cy="15688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4486162" y="2828925"/>
            <a:ext cx="1266793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Google Cloud TTS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486162" y="3067050"/>
            <a:ext cx="1266793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Text-to-speech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067073" y="340995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12">
            <a:alphaModFix amt="100000"/>
          </a:blip>
          <a:stretch>
            <a:fillRect/>
          </a:stretch>
        </p:blipFill>
        <p:spPr>
          <a:xfrm>
            <a:off x="4124221" y="3483908"/>
            <a:ext cx="190495" cy="156882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4486162" y="3352800"/>
            <a:ext cx="1142971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Web Speech API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6162" y="3590924"/>
            <a:ext cx="1142971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Speech-to-text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66733" y="4972050"/>
            <a:ext cx="3019349" cy="3114675"/>
          </a:xfrm>
          <a:prstGeom prst="roundRect">
            <a:avLst>
              <a:gd name="adj" fmla="val 757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13">
            <a:alphaModFix amt="100000"/>
          </a:blip>
          <a:stretch>
            <a:fillRect/>
          </a:stretch>
        </p:blipFill>
        <p:spPr>
          <a:xfrm>
            <a:off x="857228" y="5206511"/>
            <a:ext cx="304792" cy="216876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276318" y="5181599"/>
            <a:ext cx="110487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E0F2FF"/>
                </a:solidFill>
              </a:rPr>
              <a:t>Deployment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857228" y="565785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image.png"/>
          <p:cNvPicPr>
            <a:picLocks noChangeAspect="1"/>
          </p:cNvPicPr>
          <p:nvPr/>
        </p:nvPicPr>
        <p:blipFill>
          <a:blip r:embed="rId14">
            <a:alphaModFix amt="100000"/>
          </a:blip>
          <a:stretch>
            <a:fillRect/>
          </a:stretch>
        </p:blipFill>
        <p:spPr>
          <a:xfrm>
            <a:off x="914377" y="5741613"/>
            <a:ext cx="190495" cy="137272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76318" y="5610224"/>
            <a:ext cx="101914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Vercel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276318" y="5848350"/>
            <a:ext cx="101914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Serverless hosting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857228" y="619125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14377" y="6290422"/>
            <a:ext cx="190495" cy="106455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276318" y="6134100"/>
            <a:ext cx="838179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GitHub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76318" y="6372225"/>
            <a:ext cx="83817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Version control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857228" y="670560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5">
            <a:alphaModFix amt="100000"/>
          </a:blip>
          <a:stretch>
            <a:fillRect/>
          </a:stretch>
        </p:blipFill>
        <p:spPr>
          <a:xfrm>
            <a:off x="914377" y="6776757"/>
            <a:ext cx="190495" cy="162485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1276318" y="6657975"/>
            <a:ext cx="1295367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CDN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6318" y="6896099"/>
            <a:ext cx="1295367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Global content delivery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3876578" y="4972050"/>
            <a:ext cx="3019349" cy="3114675"/>
          </a:xfrm>
          <a:prstGeom prst="roundRect">
            <a:avLst>
              <a:gd name="adj" fmla="val 7570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8" name="Picture 57" descr="image.png"/>
          <p:cNvPicPr>
            <a:picLocks noChangeAspect="1"/>
          </p:cNvPicPr>
          <p:nvPr/>
        </p:nvPicPr>
        <p:blipFill>
          <a:blip r:embed="rId16">
            <a:alphaModFix amt="100000"/>
          </a:blip>
          <a:stretch>
            <a:fillRect/>
          </a:stretch>
        </p:blipFill>
        <p:spPr>
          <a:xfrm>
            <a:off x="4067073" y="5171342"/>
            <a:ext cx="304792" cy="287215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4486162" y="5181599"/>
            <a:ext cx="1628734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E0F2FF"/>
                </a:solidFill>
              </a:rPr>
              <a:t>Privacy &amp; Security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4067073" y="565785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17">
            <a:alphaModFix amt="100000"/>
          </a:blip>
          <a:stretch>
            <a:fillRect/>
          </a:stretch>
        </p:blipFill>
        <p:spPr>
          <a:xfrm>
            <a:off x="4124221" y="5734610"/>
            <a:ext cx="190495" cy="151279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4486162" y="5610224"/>
            <a:ext cx="102867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Local Storage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486162" y="5848350"/>
            <a:ext cx="102867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Data stored locally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4067073" y="619125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5" name="Picture 64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>
            <a:fillRect/>
          </a:stretch>
        </p:blipFill>
        <p:spPr>
          <a:xfrm>
            <a:off x="4124221" y="6258205"/>
            <a:ext cx="190495" cy="170889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4486162" y="6134100"/>
            <a:ext cx="1552536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No Server Persistence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486162" y="6372225"/>
            <a:ext cx="1552536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Privacy-first design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4067073" y="6705600"/>
            <a:ext cx="304792" cy="304800"/>
          </a:xfrm>
          <a:prstGeom prst="roundRect">
            <a:avLst>
              <a:gd name="adj" fmla="val 37500"/>
            </a:avLst>
          </a:prstGeom>
          <a:solidFill>
            <a:srgbClr val="64B5F6">
              <a:alpha val="2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9" name="Picture 68" descr="image.png"/>
          <p:cNvPicPr>
            <a:picLocks noChangeAspect="1"/>
          </p:cNvPicPr>
          <p:nvPr/>
        </p:nvPicPr>
        <p:blipFill>
          <a:blip r:embed="rId18">
            <a:alphaModFix amt="100000"/>
          </a:blip>
          <a:stretch>
            <a:fillRect/>
          </a:stretch>
        </p:blipFill>
        <p:spPr>
          <a:xfrm>
            <a:off x="4124221" y="6772555"/>
            <a:ext cx="190495" cy="170889"/>
          </a:xfrm>
          <a:prstGeom prst="rect">
            <a:avLst/>
          </a:prstGeom>
        </p:spPr>
      </p:pic>
      <p:sp>
        <p:nvSpPr>
          <p:cNvPr id="70" name="TextBox 69"/>
          <p:cNvSpPr txBox="1"/>
          <p:nvPr/>
        </p:nvSpPr>
        <p:spPr>
          <a:xfrm>
            <a:off x="4486162" y="6657975"/>
            <a:ext cx="108582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E0F2FF"/>
                </a:solidFill>
              </a:rPr>
              <a:t>HTTPS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86162" y="6896099"/>
            <a:ext cx="1085822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130"/>
              </a:spcBef>
              <a:spcAft>
                <a:spcPts val="0"/>
              </a:spcAft>
            </a:pPr>
            <a:r>
              <a:rPr sz="837" b="0">
                <a:solidFill>
                  <a:srgbClr val="BBDEFB"/>
                </a:solidFill>
              </a:rPr>
              <a:t>Secure connections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181670" y="1143000"/>
            <a:ext cx="4343291" cy="4076699"/>
          </a:xfrm>
          <a:prstGeom prst="roundRect">
            <a:avLst>
              <a:gd name="adj" fmla="val 5607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TextBox 72"/>
          <p:cNvSpPr txBox="1"/>
          <p:nvPr/>
        </p:nvSpPr>
        <p:spPr>
          <a:xfrm>
            <a:off x="7372165" y="1333500"/>
            <a:ext cx="396230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90CAF9"/>
                </a:solidFill>
              </a:rPr>
              <a:t> Performance Metrics </a:t>
            </a:r>
          </a:p>
        </p:txBody>
      </p:sp>
      <p:pic>
        <p:nvPicPr>
          <p:cNvPr id="74" name="Picture 73" descr="image.png"/>
          <p:cNvPicPr>
            <a:picLocks noChangeAspect="1"/>
          </p:cNvPicPr>
          <p:nvPr/>
        </p:nvPicPr>
        <p:blipFill>
          <a:blip r:embed="rId19">
            <a:alphaModFix amt="100000"/>
          </a:blip>
          <a:stretch>
            <a:fillRect/>
          </a:stretch>
        </p:blipFill>
        <p:spPr>
          <a:xfrm>
            <a:off x="7372165" y="1372635"/>
            <a:ext cx="266693" cy="188429"/>
          </a:xfrm>
          <a:prstGeom prst="rect">
            <a:avLst/>
          </a:prstGeom>
        </p:spPr>
      </p:pic>
      <p:sp>
        <p:nvSpPr>
          <p:cNvPr id="75" name="Rounded Rectangle 74"/>
          <p:cNvSpPr/>
          <p:nvPr/>
        </p:nvSpPr>
        <p:spPr>
          <a:xfrm>
            <a:off x="7372165" y="1743075"/>
            <a:ext cx="3962300" cy="714375"/>
          </a:xfrm>
          <a:prstGeom prst="roundRect">
            <a:avLst>
              <a:gd name="adj" fmla="val 26666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6" name="Picture 75" descr="image.png"/>
          <p:cNvPicPr>
            <a:picLocks noChangeAspect="1"/>
          </p:cNvPicPr>
          <p:nvPr/>
        </p:nvPicPr>
        <p:blipFill>
          <a:blip r:embed="rId20">
            <a:alphaModFix amt="100000"/>
          </a:blip>
          <a:stretch>
            <a:fillRect/>
          </a:stretch>
        </p:blipFill>
        <p:spPr>
          <a:xfrm>
            <a:off x="7515037" y="1992629"/>
            <a:ext cx="228594" cy="205739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7886502" y="1885950"/>
            <a:ext cx="33050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CC80"/>
                </a:solidFill>
              </a:rPr>
              <a:t>&lt; 2 seconds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886502" y="2124075"/>
            <a:ext cx="330509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Load Time (mobile 4G)</a:t>
            </a:r>
          </a:p>
        </p:txBody>
      </p:sp>
      <p:sp>
        <p:nvSpPr>
          <p:cNvPr id="79" name="Rounded Rectangle 78"/>
          <p:cNvSpPr/>
          <p:nvPr/>
        </p:nvSpPr>
        <p:spPr>
          <a:xfrm>
            <a:off x="7372165" y="2600325"/>
            <a:ext cx="3962300" cy="714375"/>
          </a:xfrm>
          <a:prstGeom prst="roundRect">
            <a:avLst>
              <a:gd name="adj" fmla="val 26666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0" name="Picture 79" descr="image.png"/>
          <p:cNvPicPr>
            <a:picLocks noChangeAspect="1"/>
          </p:cNvPicPr>
          <p:nvPr/>
        </p:nvPicPr>
        <p:blipFill>
          <a:blip r:embed="rId21">
            <a:alphaModFix amt="100000"/>
          </a:blip>
          <a:stretch>
            <a:fillRect/>
          </a:stretch>
        </p:blipFill>
        <p:spPr>
          <a:xfrm>
            <a:off x="7515037" y="2864167"/>
            <a:ext cx="228594" cy="17716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7886502" y="2743200"/>
            <a:ext cx="33050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CC80"/>
                </a:solidFill>
              </a:rPr>
              <a:t>&lt; 1 second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886502" y="2981325"/>
            <a:ext cx="330509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AI Response Time</a:t>
            </a:r>
          </a:p>
        </p:txBody>
      </p:sp>
      <p:sp>
        <p:nvSpPr>
          <p:cNvPr id="83" name="Rounded Rectangle 82"/>
          <p:cNvSpPr/>
          <p:nvPr/>
        </p:nvSpPr>
        <p:spPr>
          <a:xfrm>
            <a:off x="7372165" y="3457575"/>
            <a:ext cx="3962300" cy="714375"/>
          </a:xfrm>
          <a:prstGeom prst="roundRect">
            <a:avLst>
              <a:gd name="adj" fmla="val 26666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4" name="Picture 83" descr="image.png"/>
          <p:cNvPicPr>
            <a:picLocks noChangeAspect="1"/>
          </p:cNvPicPr>
          <p:nvPr/>
        </p:nvPicPr>
        <p:blipFill>
          <a:blip r:embed="rId22">
            <a:alphaModFix amt="100000"/>
          </a:blip>
          <a:stretch>
            <a:fillRect/>
          </a:stretch>
        </p:blipFill>
        <p:spPr>
          <a:xfrm>
            <a:off x="7515037" y="3712845"/>
            <a:ext cx="228594" cy="194309"/>
          </a:xfrm>
          <a:prstGeom prst="rect">
            <a:avLst/>
          </a:prstGeom>
        </p:spPr>
      </p:pic>
      <p:sp>
        <p:nvSpPr>
          <p:cNvPr id="85" name="TextBox 84"/>
          <p:cNvSpPr txBox="1"/>
          <p:nvPr/>
        </p:nvSpPr>
        <p:spPr>
          <a:xfrm>
            <a:off x="7886502" y="3600450"/>
            <a:ext cx="33050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CC80"/>
                </a:solidFill>
              </a:rPr>
              <a:t>&lt; 3 seconds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886502" y="3838574"/>
            <a:ext cx="330509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Resume Generation</a:t>
            </a:r>
          </a:p>
        </p:txBody>
      </p:sp>
      <p:sp>
        <p:nvSpPr>
          <p:cNvPr id="87" name="Rounded Rectangle 86"/>
          <p:cNvSpPr/>
          <p:nvPr/>
        </p:nvSpPr>
        <p:spPr>
          <a:xfrm>
            <a:off x="7372165" y="4314825"/>
            <a:ext cx="3962300" cy="714375"/>
          </a:xfrm>
          <a:prstGeom prst="roundRect">
            <a:avLst>
              <a:gd name="adj" fmla="val 26666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8" name="Picture 87" descr="image.png"/>
          <p:cNvPicPr>
            <a:picLocks noChangeAspect="1"/>
          </p:cNvPicPr>
          <p:nvPr/>
        </p:nvPicPr>
        <p:blipFill>
          <a:blip r:embed="rId23">
            <a:alphaModFix amt="100000"/>
          </a:blip>
          <a:stretch>
            <a:fillRect/>
          </a:stretch>
        </p:blipFill>
        <p:spPr>
          <a:xfrm>
            <a:off x="7515037" y="4570095"/>
            <a:ext cx="228594" cy="194309"/>
          </a:xfrm>
          <a:prstGeom prst="rect">
            <a:avLst/>
          </a:prstGeom>
        </p:spPr>
      </p:pic>
      <p:sp>
        <p:nvSpPr>
          <p:cNvPr id="89" name="TextBox 88"/>
          <p:cNvSpPr txBox="1"/>
          <p:nvPr/>
        </p:nvSpPr>
        <p:spPr>
          <a:xfrm>
            <a:off x="7886502" y="4457700"/>
            <a:ext cx="33050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CC80"/>
                </a:solidFill>
              </a:rPr>
              <a:t>&lt; 5MB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886502" y="4695824"/>
            <a:ext cx="330509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Mobile Data Usage per Session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7181670" y="5410199"/>
            <a:ext cx="4343291" cy="2676524"/>
          </a:xfrm>
          <a:prstGeom prst="roundRect">
            <a:avLst>
              <a:gd name="adj" fmla="val 8540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TextBox 91"/>
          <p:cNvSpPr txBox="1"/>
          <p:nvPr/>
        </p:nvSpPr>
        <p:spPr>
          <a:xfrm>
            <a:off x="7372165" y="5600700"/>
            <a:ext cx="396230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90CAF9"/>
                </a:solidFill>
              </a:rPr>
              <a:t> Key Libraries </a:t>
            </a:r>
          </a:p>
        </p:txBody>
      </p:sp>
      <p:pic>
        <p:nvPicPr>
          <p:cNvPr id="93" name="Picture 92" descr="image.png"/>
          <p:cNvPicPr>
            <a:picLocks noChangeAspect="1"/>
          </p:cNvPicPr>
          <p:nvPr/>
        </p:nvPicPr>
        <p:blipFill>
          <a:blip r:embed="rId24">
            <a:alphaModFix amt="100000"/>
          </a:blip>
          <a:stretch>
            <a:fillRect/>
          </a:stretch>
        </p:blipFill>
        <p:spPr>
          <a:xfrm>
            <a:off x="7372165" y="5661577"/>
            <a:ext cx="266693" cy="144945"/>
          </a:xfrm>
          <a:prstGeom prst="rect">
            <a:avLst/>
          </a:prstGeom>
        </p:spPr>
      </p:pic>
      <p:sp>
        <p:nvSpPr>
          <p:cNvPr id="94" name="Rounded Rectangle 93"/>
          <p:cNvSpPr/>
          <p:nvPr/>
        </p:nvSpPr>
        <p:spPr>
          <a:xfrm>
            <a:off x="7372165" y="6010274"/>
            <a:ext cx="3962300" cy="1885950"/>
          </a:xfrm>
          <a:prstGeom prst="roundRect">
            <a:avLst>
              <a:gd name="adj" fmla="val 8080"/>
            </a:avLst>
          </a:prstGeom>
          <a:solidFill>
            <a:srgbClr val="00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TextBox 94"/>
          <p:cNvSpPr txBox="1"/>
          <p:nvPr/>
        </p:nvSpPr>
        <p:spPr>
          <a:xfrm>
            <a:off x="7372165" y="6010274"/>
            <a:ext cx="3962300" cy="188595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 </a:t>
            </a:r>
            <a:r>
              <a:rPr sz="956" b="0">
                <a:solidFill>
                  <a:srgbClr val="FFCC80"/>
                </a:solidFill>
              </a:rPr>
              <a:t>{</a:t>
            </a:r>
            <a:r>
              <a:rPr sz="1104"/>
              <a:t>
</a:t>
            </a:r>
            <a:r>
              <a:rPr sz="956" b="0">
                <a:solidFill>
                  <a:srgbClr val="E0F2FF"/>
                </a:solidFill>
              </a:rPr>
              <a:t> </a:t>
            </a:r>
            <a:r>
              <a:rPr sz="956" b="1">
                <a:solidFill>
                  <a:srgbClr val="64B5F6"/>
                </a:solidFill>
              </a:rPr>
              <a:t>"react"</a:t>
            </a:r>
            <a:r>
              <a:rPr sz="956" b="0">
                <a:solidFill>
                  <a:srgbClr val="E0F2FF"/>
                </a:solidFill>
              </a:rPr>
              <a:t>: </a:t>
            </a:r>
            <a:r>
              <a:rPr sz="956" b="0">
                <a:solidFill>
                  <a:srgbClr val="A5D6A7"/>
                </a:solidFill>
              </a:rPr>
              <a:t>"^18.2.0"</a:t>
            </a:r>
            <a:r>
              <a:rPr sz="956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956" b="0">
                <a:solidFill>
                  <a:srgbClr val="E0F2FF"/>
                </a:solidFill>
              </a:rPr>
              <a:t> </a:t>
            </a:r>
            <a:r>
              <a:rPr sz="956" b="1">
                <a:solidFill>
                  <a:srgbClr val="64B5F6"/>
                </a:solidFill>
              </a:rPr>
              <a:t>"groq-sdk"</a:t>
            </a:r>
            <a:r>
              <a:rPr sz="956" b="0">
                <a:solidFill>
                  <a:srgbClr val="E0F2FF"/>
                </a:solidFill>
              </a:rPr>
              <a:t>: </a:t>
            </a:r>
            <a:r>
              <a:rPr sz="956" b="0">
                <a:solidFill>
                  <a:srgbClr val="A5D6A7"/>
                </a:solidFill>
              </a:rPr>
              <a:t>"^0.3.0"</a:t>
            </a:r>
            <a:r>
              <a:rPr sz="956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956" b="0">
                <a:solidFill>
                  <a:srgbClr val="E0F2FF"/>
                </a:solidFill>
              </a:rPr>
              <a:t> </a:t>
            </a:r>
            <a:r>
              <a:rPr sz="956" b="1">
                <a:solidFill>
                  <a:srgbClr val="64B5F6"/>
                </a:solidFill>
              </a:rPr>
              <a:t>"jspdf"</a:t>
            </a:r>
            <a:r>
              <a:rPr sz="956" b="0">
                <a:solidFill>
                  <a:srgbClr val="E0F2FF"/>
                </a:solidFill>
              </a:rPr>
              <a:t>: </a:t>
            </a:r>
            <a:r>
              <a:rPr sz="956" b="0">
                <a:solidFill>
                  <a:srgbClr val="A5D6A7"/>
                </a:solidFill>
              </a:rPr>
              <a:t>"^2.5.1"</a:t>
            </a:r>
            <a:r>
              <a:rPr sz="956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956" b="0">
                <a:solidFill>
                  <a:srgbClr val="E0F2FF"/>
                </a:solidFill>
              </a:rPr>
              <a:t> </a:t>
            </a:r>
            <a:r>
              <a:rPr sz="956" b="1">
                <a:solidFill>
                  <a:srgbClr val="64B5F6"/>
                </a:solidFill>
              </a:rPr>
              <a:t>"html2canvas"</a:t>
            </a:r>
            <a:r>
              <a:rPr sz="956" b="0">
                <a:solidFill>
                  <a:srgbClr val="E0F2FF"/>
                </a:solidFill>
              </a:rPr>
              <a:t>: </a:t>
            </a:r>
            <a:r>
              <a:rPr sz="956" b="0">
                <a:solidFill>
                  <a:srgbClr val="A5D6A7"/>
                </a:solidFill>
              </a:rPr>
              <a:t>"^1.4.1"</a:t>
            </a:r>
            <a:r>
              <a:rPr sz="956" b="0">
                <a:solidFill>
                  <a:srgbClr val="E0F2FF"/>
                </a:solidFill>
              </a:rPr>
              <a:t>,</a:t>
            </a:r>
            <a:r>
              <a:rPr sz="1104"/>
              <a:t>
</a:t>
            </a:r>
            <a:r>
              <a:rPr sz="956" b="0">
                <a:solidFill>
                  <a:srgbClr val="E0F2FF"/>
                </a:solidFill>
              </a:rPr>
              <a:t> </a:t>
            </a:r>
            <a:r>
              <a:rPr sz="956" b="1">
                <a:solidFill>
                  <a:srgbClr val="64B5F6"/>
                </a:solidFill>
              </a:rPr>
              <a:t>"tailwindcss"</a:t>
            </a:r>
            <a:r>
              <a:rPr sz="956" b="0">
                <a:solidFill>
                  <a:srgbClr val="E0F2FF"/>
                </a:solidFill>
              </a:rPr>
              <a:t>: </a:t>
            </a:r>
            <a:r>
              <a:rPr sz="956" b="0">
                <a:solidFill>
                  <a:srgbClr val="A5D6A7"/>
                </a:solidFill>
              </a:rPr>
              <a:t>"^3.3.0"</a:t>
            </a:r>
            <a:r>
              <a:rPr sz="1104"/>
              <a:t>
</a:t>
            </a:r>
            <a:r>
              <a:rPr sz="956" b="0">
                <a:solidFill>
                  <a:srgbClr val="E0F2FF"/>
                </a:solidFill>
              </a:rPr>
              <a:t> </a:t>
            </a:r>
            <a:r>
              <a:rPr sz="956" b="0">
                <a:solidFill>
                  <a:srgbClr val="FFCC80"/>
                </a:solidFill>
              </a:rPr>
              <a:t>}</a:t>
            </a:r>
            <a:r>
              <a:rPr sz="956" b="0">
                <a:solidFill>
                  <a:srgbClr val="E0F2FF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19376D">
                  <a:alpha val="90000"/>
                </a:srgbClr>
              </a:gs>
              <a:gs pos="100000">
                <a:srgbClr val="19376D">
                  <a:alpha val="9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3809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2392" b="1">
                <a:solidFill>
                  <a:srgbClr val="FFFFFF"/>
                </a:solidFill>
              </a:rPr>
              <a:t>Why This Will Succeed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686282" cy="2447924"/>
          </a:xfrm>
          <a:prstGeom prst="roundRect">
            <a:avLst>
              <a:gd name="adj" fmla="val 9338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7228" y="1333500"/>
            <a:ext cx="530529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90CAF9"/>
                </a:solidFill>
              </a:rPr>
              <a:t> Unique Value Proposition 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57228" y="1360302"/>
            <a:ext cx="247643" cy="2130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57228" y="1743075"/>
            <a:ext cx="85722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435" b="0">
                <a:solidFill>
                  <a:srgbClr val="FFCC80"/>
                </a:solidFill>
              </a:rPr>
              <a:t>✅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38199" y="1743075"/>
            <a:ext cx="438139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CC80"/>
                </a:solidFill>
              </a:rPr>
              <a:t>First truly conversational</a:t>
            </a:r>
            <a:r>
              <a:rPr sz="1076" b="0">
                <a:solidFill>
                  <a:srgbClr val="E0F2FF"/>
                </a:solidFill>
              </a:rPr>
              <a:t> resume builder in Indian languages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28" y="2095499"/>
            <a:ext cx="85722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435" b="0">
                <a:solidFill>
                  <a:srgbClr val="FFCC80"/>
                </a:solidFill>
              </a:rPr>
              <a:t>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8199" y="2095499"/>
            <a:ext cx="448616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CC80"/>
                </a:solidFill>
              </a:rPr>
              <a:t>Mobile-first</a:t>
            </a:r>
            <a:r>
              <a:rPr sz="1076" b="0">
                <a:solidFill>
                  <a:srgbClr val="E0F2FF"/>
                </a:solidFill>
              </a:rPr>
              <a:t> design (80% blue-collar workers use smartphones)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28" y="2447924"/>
            <a:ext cx="85722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435" b="0">
                <a:solidFill>
                  <a:srgbClr val="FFCC80"/>
                </a:solidFill>
              </a:rPr>
              <a:t>✅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38199" y="2447924"/>
            <a:ext cx="384800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CC80"/>
                </a:solidFill>
              </a:rPr>
              <a:t>Voice-enabled</a:t>
            </a:r>
            <a:r>
              <a:rPr sz="1076" b="0">
                <a:solidFill>
                  <a:srgbClr val="E0F2FF"/>
                </a:solidFill>
              </a:rPr>
              <a:t> (works for illiterate/semi-literate users)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57228" y="2809875"/>
            <a:ext cx="85722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435" b="0">
                <a:solidFill>
                  <a:srgbClr val="FFCC80"/>
                </a:solidFill>
              </a:rPr>
              <a:t>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38199" y="2809875"/>
            <a:ext cx="267645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CC80"/>
                </a:solidFill>
              </a:rPr>
              <a:t>Completely free</a:t>
            </a:r>
            <a:r>
              <a:rPr sz="1076" b="0">
                <a:solidFill>
                  <a:srgbClr val="E0F2FF"/>
                </a:solidFill>
              </a:rPr>
              <a:t> (no barriers to entry)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228" y="3162299"/>
            <a:ext cx="85722" cy="228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1435" b="0">
                <a:solidFill>
                  <a:srgbClr val="FFCC80"/>
                </a:solidFill>
              </a:rPr>
              <a:t>✅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8199" y="3162299"/>
            <a:ext cx="329556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CC80"/>
                </a:solidFill>
              </a:rPr>
              <a:t>Open source</a:t>
            </a:r>
            <a:r>
              <a:rPr sz="1076" b="0">
                <a:solidFill>
                  <a:srgbClr val="E0F2FF"/>
                </a:solidFill>
              </a:rPr>
              <a:t> (community-driven, transparent)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6733" y="3781424"/>
            <a:ext cx="5686282" cy="2952750"/>
          </a:xfrm>
          <a:prstGeom prst="roundRect">
            <a:avLst>
              <a:gd name="adj" fmla="val 774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7228" y="3971925"/>
            <a:ext cx="530529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90CAF9"/>
                </a:solidFill>
              </a:rPr>
              <a:t> Market Opportunity 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57228" y="4036163"/>
            <a:ext cx="247643" cy="138223"/>
          </a:xfrm>
          <a:prstGeom prst="rect">
            <a:avLst/>
          </a:prstGeom>
        </p:spPr>
      </p:pic>
      <p:sp>
        <p:nvSpPr>
          <p:cNvPr id="20" name="Rounded Rectangle 19"/>
          <p:cNvSpPr/>
          <p:nvPr/>
        </p:nvSpPr>
        <p:spPr>
          <a:xfrm>
            <a:off x="857228" y="4381499"/>
            <a:ext cx="2581210" cy="1009649"/>
          </a:xfrm>
          <a:prstGeom prst="roundRect">
            <a:avLst>
              <a:gd name="adj" fmla="val 18867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000099" y="4524374"/>
            <a:ext cx="2295467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FFCC80"/>
                </a:solidFill>
              </a:rPr>
              <a:t>275M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00099" y="4867274"/>
            <a:ext cx="229546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Potential users in India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3581310" y="4381499"/>
            <a:ext cx="2581210" cy="1009649"/>
          </a:xfrm>
          <a:prstGeom prst="roundRect">
            <a:avLst>
              <a:gd name="adj" fmla="val 18867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3714657" y="4524374"/>
            <a:ext cx="2295467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FFCC80"/>
                </a:solidFill>
              </a:rPr>
              <a:t>90%+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14657" y="4867274"/>
            <a:ext cx="2295467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Market gap (only 5-10% have resumes)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57228" y="5534025"/>
            <a:ext cx="2581210" cy="1009649"/>
          </a:xfrm>
          <a:prstGeom prst="roundRect">
            <a:avLst>
              <a:gd name="adj" fmla="val 18867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000099" y="5676900"/>
            <a:ext cx="2295467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FFCC80"/>
                </a:solidFill>
              </a:rPr>
              <a:t>$500M+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00099" y="6019800"/>
            <a:ext cx="2295467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Market size (if monetized via B2B)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581310" y="5534025"/>
            <a:ext cx="2581210" cy="1009649"/>
          </a:xfrm>
          <a:prstGeom prst="roundRect">
            <a:avLst>
              <a:gd name="adj" fmla="val 18867"/>
            </a:avLst>
          </a:prstGeom>
          <a:solidFill>
            <a:srgbClr val="FFFFFF">
              <a:alpha val="8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3714657" y="5676900"/>
            <a:ext cx="2295467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435" b="1">
                <a:solidFill>
                  <a:srgbClr val="FFCC80"/>
                </a:solidFill>
              </a:rPr>
              <a:t>UN SDG #8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14657" y="6019800"/>
            <a:ext cx="2295467" cy="3809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E0F2FF"/>
                </a:solidFill>
              </a:rPr>
              <a:t>Social impact alignment (Decent Work)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38759" y="1143000"/>
            <a:ext cx="4886202" cy="5781674"/>
          </a:xfrm>
          <a:prstGeom prst="roundRect">
            <a:avLst>
              <a:gd name="adj" fmla="val 4678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6829254" y="1333500"/>
            <a:ext cx="450521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90CAF9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90CAF9"/>
                </a:solidFill>
              </a:rPr>
              <a:t> Competitive Advantage 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829254" y="1351663"/>
            <a:ext cx="247643" cy="2303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