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8" r:id="rId7"/>
    <p:sldId id="261" r:id="rId8"/>
    <p:sldId id="269" r:id="rId9"/>
    <p:sldId id="263" r:id="rId10"/>
    <p:sldId id="270" r:id="rId11"/>
    <p:sldId id="264" r:id="rId12"/>
    <p:sldId id="271" r:id="rId13"/>
    <p:sldId id="265" r:id="rId14"/>
    <p:sldId id="27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45" d="100"/>
          <a:sy n="45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72" y="2420888"/>
            <a:ext cx="964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3000" spc="-10">
                <a:solidFill>
                  <a:srgbClr val="004C86"/>
                </a:solidFill>
              </a:rPr>
              <a:t> LPI Radar ( Low probability of intercept Radar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2022.08.10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323528" y="188640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Barker Waveform (snr 0dB)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D77EFC-6B29-2008-4F38-F55AA770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11766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50A175-081B-A9A4-F3F8-F21DA225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2013390"/>
            <a:ext cx="8172400" cy="2405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4A6D8F-E23C-3B07-D598-8792FFEE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95" y="4490836"/>
            <a:ext cx="8118009" cy="23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353442" y="476672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Frank Waveform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A60C2-CC60-A5C5-0B3D-2498E9F6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76719"/>
            <a:ext cx="5577935" cy="18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2433910-64B3-5A4A-7385-3CE520D5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6" y="3034384"/>
            <a:ext cx="263869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5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323528" y="116632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Frank Waveform (snr 0dB)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84DC8-313C-9F66-14F3-44214B8C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88" y="630473"/>
            <a:ext cx="9144000" cy="10943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BD8E86-61E7-9802-6952-6102CE0F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4" y="1853991"/>
            <a:ext cx="8037038" cy="2351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BF0B3E-3EEB-AE9C-B6DB-393FE03A7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96" y="4334251"/>
            <a:ext cx="8037038" cy="23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9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Costas Waveform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507A4F-4EB2-D822-4B56-8FA5366F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52290"/>
            <a:ext cx="4752528" cy="182863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DDF675-F150-278F-F266-2D4DDEC0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6" y="3034384"/>
            <a:ext cx="263869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107504" y="0"/>
            <a:ext cx="522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spc="-80">
                <a:solidFill>
                  <a:srgbClr val="004C86"/>
                </a:solidFill>
              </a:rPr>
              <a:t>Costas Waveform </a:t>
            </a:r>
            <a:r>
              <a:rPr lang="en-US" altLang="ko-KR" sz="2400" b="1" spc="-80">
                <a:solidFill>
                  <a:srgbClr val="004C86"/>
                </a:solidFill>
              </a:rPr>
              <a:t>(snr 0dB)</a:t>
            </a:r>
            <a:endParaRPr lang="ko-KR" altLang="en-US" sz="2200" b="1" spc="-80">
              <a:solidFill>
                <a:srgbClr val="004C8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BC7F8C-733D-D554-FAED-1EEEA034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07"/>
            <a:ext cx="9144000" cy="11870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27FD46-2BDC-0018-00E3-8097C60F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01177"/>
            <a:ext cx="7776864" cy="23924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B721E-B84F-A549-2B24-0A183C4E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33" y="4140926"/>
            <a:ext cx="7893787" cy="26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79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>
                <a:solidFill>
                  <a:srgbClr val="004C86"/>
                </a:solidFill>
              </a:rPr>
              <a:t>LPI </a:t>
            </a:r>
            <a:r>
              <a:rPr lang="en-US" altLang="ko-KR" sz="2800" spc="-10">
                <a:solidFill>
                  <a:srgbClr val="004C86"/>
                </a:solidFill>
              </a:rPr>
              <a:t>( Low probability of intercept Radar )</a:t>
            </a:r>
            <a:r>
              <a:rPr lang="en-US" altLang="ko-KR" sz="2800" b="1" spc="-80">
                <a:solidFill>
                  <a:srgbClr val="004C86"/>
                </a:solidFill>
              </a:rPr>
              <a:t> Radar</a:t>
            </a:r>
            <a:endParaRPr lang="ko-KR" altLang="en-US" sz="28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F2526-CC5F-6F1E-07B0-67B2E3E14AC3}"/>
              </a:ext>
            </a:extLst>
          </p:cNvPr>
          <p:cNvSpPr txBox="1"/>
          <p:nvPr/>
        </p:nvSpPr>
        <p:spPr>
          <a:xfrm>
            <a:off x="683568" y="141277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LPI Radar : </a:t>
            </a:r>
            <a:r>
              <a:rPr lang="ko-KR" altLang="en-US"/>
              <a:t>표적을 탐색</a:t>
            </a:r>
            <a:r>
              <a:rPr lang="en-US" altLang="ko-KR"/>
              <a:t> </a:t>
            </a:r>
            <a:r>
              <a:rPr lang="ko-KR" altLang="en-US"/>
              <a:t>또는 교전 중 수동 레이더 탐지 장비 의 탐지를 피하기 위해 처리하여 사용하는 레이더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LPI Rader</a:t>
            </a:r>
            <a:r>
              <a:rPr lang="ko-KR" altLang="en-US"/>
              <a:t>는 전자전장비에 의해 피탐되는 확률을 줄이면서 탐지거리를 보장하기 위해 송신출력</a:t>
            </a:r>
            <a:r>
              <a:rPr lang="en-US" altLang="ko-KR"/>
              <a:t>, </a:t>
            </a:r>
            <a:r>
              <a:rPr lang="ko-KR" altLang="en-US"/>
              <a:t>파형</a:t>
            </a:r>
            <a:r>
              <a:rPr lang="en-US" altLang="ko-KR"/>
              <a:t>, </a:t>
            </a:r>
            <a:r>
              <a:rPr lang="ko-KR" altLang="en-US"/>
              <a:t>안테나 특성</a:t>
            </a:r>
            <a:r>
              <a:rPr lang="en-US" altLang="ko-KR"/>
              <a:t>, </a:t>
            </a:r>
            <a:r>
              <a:rPr lang="ko-KR" altLang="en-US"/>
              <a:t>송신 주파수</a:t>
            </a:r>
            <a:r>
              <a:rPr lang="en-US" altLang="ko-KR"/>
              <a:t>, </a:t>
            </a:r>
            <a:r>
              <a:rPr lang="ko-KR" altLang="en-US"/>
              <a:t>수신감도</a:t>
            </a:r>
            <a:r>
              <a:rPr lang="en-US" altLang="ko-KR"/>
              <a:t>, </a:t>
            </a:r>
            <a:r>
              <a:rPr lang="ko-KR" altLang="en-US"/>
              <a:t>시스템 내 처리이득 등을 결정하여 사용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SNR ( Signal to Noise Ratio 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F2526-CC5F-6F1E-07B0-67B2E3E14AC3}"/>
                  </a:ext>
                </a:extLst>
              </p:cNvPr>
              <p:cNvSpPr txBox="1"/>
              <p:nvPr/>
            </p:nvSpPr>
            <p:spPr>
              <a:xfrm>
                <a:off x="683568" y="1412776"/>
                <a:ext cx="7272808" cy="16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SNR : </a:t>
                </a:r>
                <a:r>
                  <a:rPr lang="ko-KR" altLang="en-US"/>
                  <a:t>신호 대 잡음 비 를 의미하며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으로 정의된다</a:t>
                </a:r>
                <a:r>
                  <a:rPr lang="en-US" altLang="ko-KR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/>
                  <a:t> 은 각각 신호의 전력과</a:t>
                </a:r>
                <a:r>
                  <a:rPr lang="en-US" altLang="ko-KR"/>
                  <a:t>, </a:t>
                </a:r>
                <a:r>
                  <a:rPr lang="ko-KR" altLang="en-US"/>
                  <a:t>노이즈</a:t>
                </a:r>
                <a:r>
                  <a:rPr lang="en-US" altLang="ko-KR"/>
                  <a:t>(</a:t>
                </a:r>
                <a:r>
                  <a:rPr lang="ko-KR" altLang="en-US"/>
                  <a:t>잡음</a:t>
                </a:r>
                <a:r>
                  <a:rPr lang="en-US" altLang="ko-KR"/>
                  <a:t>) </a:t>
                </a:r>
                <a:r>
                  <a:rPr lang="ko-KR" altLang="en-US"/>
                  <a:t>의 전력에 해당한다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ko-KR" altLang="en-US"/>
                  <a:t>내가 원하는 신호와 잡음의 비율</a:t>
                </a:r>
                <a:r>
                  <a:rPr lang="en-US" altLang="ko-KR"/>
                  <a:t>. ( </a:t>
                </a:r>
                <a:r>
                  <a:rPr lang="ko-KR" altLang="en-US"/>
                  <a:t>크면 클수록 좋다</a:t>
                </a:r>
                <a:r>
                  <a:rPr lang="en-US" altLang="ko-KR"/>
                  <a:t>. 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/>
                  <a:t>LPI Radar </a:t>
                </a:r>
                <a:r>
                  <a:rPr lang="ko-KR" altLang="en-US"/>
                  <a:t>에서는 낮게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F2526-CC5F-6F1E-07B0-67B2E3E1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7272808" cy="1627882"/>
              </a:xfrm>
              <a:prstGeom prst="rect">
                <a:avLst/>
              </a:prstGeom>
              <a:blipFill>
                <a:blip r:embed="rId3"/>
                <a:stretch>
                  <a:fillRect l="-671" b="-4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6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94E948-EE05-E0F7-51CF-EBD86ECCE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500"/>
                  <a:t>주기 신호의 평균 전력</a:t>
                </a:r>
                <a:endParaRPr lang="en-US" altLang="ko-KR" sz="2500"/>
              </a:p>
              <a:p>
                <a:endParaRPr lang="en-US" altLang="ko-KR" sz="25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5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ko-KR" altLang="en-US" sz="25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94E948-EE05-E0F7-51CF-EBD86ECCE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spc="-80">
                <a:solidFill>
                  <a:srgbClr val="004C86"/>
                </a:solidFill>
              </a:rPr>
              <a:t>신호의 평균 전력</a:t>
            </a:r>
          </a:p>
        </p:txBody>
      </p:sp>
    </p:spTree>
    <p:extLst>
      <p:ext uri="{BB962C8B-B14F-4D97-AF65-F5344CB8AC3E}">
        <p14:creationId xmlns:p14="http://schemas.microsoft.com/office/powerpoint/2010/main" val="42883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4E948-EE05-E0F7-51CF-EBD86ECC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/>
              <a:t>Additive =&gt; </a:t>
            </a:r>
            <a:r>
              <a:rPr lang="ko-KR" altLang="en-US" sz="2500"/>
              <a:t>가산적</a:t>
            </a:r>
            <a:r>
              <a:rPr lang="en-US" altLang="ko-KR" sz="2500"/>
              <a:t>/</a:t>
            </a:r>
            <a:r>
              <a:rPr lang="ko-KR" altLang="en-US" sz="2500"/>
              <a:t>부가적</a:t>
            </a:r>
            <a:endParaRPr lang="en-US" altLang="ko-KR" sz="2500"/>
          </a:p>
          <a:p>
            <a:r>
              <a:rPr lang="en-US" altLang="ko-KR" sz="2500"/>
              <a:t>White =&gt; </a:t>
            </a:r>
            <a:r>
              <a:rPr lang="ko-KR" altLang="en-US" sz="2500"/>
              <a:t>백색</a:t>
            </a:r>
            <a:endParaRPr lang="en-US" altLang="ko-KR" sz="2500"/>
          </a:p>
          <a:p>
            <a:r>
              <a:rPr lang="en-US" altLang="ko-KR" sz="2500"/>
              <a:t>Gaussian =&gt; </a:t>
            </a:r>
            <a:r>
              <a:rPr lang="ko-KR" altLang="en-US" sz="2500"/>
              <a:t>가우시안</a:t>
            </a:r>
            <a:r>
              <a:rPr lang="en-US" altLang="ko-KR" sz="2500"/>
              <a:t>/</a:t>
            </a:r>
            <a:r>
              <a:rPr lang="ko-KR" altLang="en-US" sz="2500"/>
              <a:t>정규분포</a:t>
            </a:r>
            <a:endParaRPr lang="en-US" altLang="ko-KR" sz="2500"/>
          </a:p>
          <a:p>
            <a:endParaRPr lang="en-US" altLang="ko-KR" sz="2500"/>
          </a:p>
          <a:p>
            <a:r>
              <a:rPr lang="en-US" altLang="ko-KR" sz="2500"/>
              <a:t>AWGN : </a:t>
            </a:r>
            <a:r>
              <a:rPr lang="ko-KR" altLang="en-US" sz="2500"/>
              <a:t>통신시스템에서</a:t>
            </a:r>
            <a:r>
              <a:rPr lang="en-US" altLang="ko-KR" sz="2500"/>
              <a:t>, </a:t>
            </a:r>
            <a:r>
              <a:rPr lang="ko-KR" altLang="en-US" sz="2500"/>
              <a:t>열잡음이 신호에 영향을 주는 특성에 따라 이름붙여진 잡음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576016" y="404664"/>
            <a:ext cx="62282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AWGN (Additive White Gaussian Noise)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9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34CA36AD-BA88-85BF-D36C-7D9339D6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412776"/>
            <a:ext cx="8046156" cy="45259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D603F-5278-7C90-1B18-FA8FC1FFD15F}"/>
              </a:ext>
            </a:extLst>
          </p:cNvPr>
          <p:cNvSpPr txBox="1"/>
          <p:nvPr/>
        </p:nvSpPr>
        <p:spPr>
          <a:xfrm>
            <a:off x="576016" y="404664"/>
            <a:ext cx="62282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GNURadio </a:t>
            </a:r>
            <a:r>
              <a:rPr lang="ko-KR" altLang="en-US" sz="2600" b="1" spc="-80">
                <a:solidFill>
                  <a:srgbClr val="004C86"/>
                </a:solidFill>
              </a:rPr>
              <a:t>파형</a:t>
            </a:r>
          </a:p>
        </p:txBody>
      </p:sp>
    </p:spTree>
    <p:extLst>
      <p:ext uri="{BB962C8B-B14F-4D97-AF65-F5344CB8AC3E}">
        <p14:creationId xmlns:p14="http://schemas.microsoft.com/office/powerpoint/2010/main" val="200841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 Waveform 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F6B13-B3ED-12C8-A443-31854E3B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4" y="1124744"/>
            <a:ext cx="4104456" cy="1674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729E5-8DED-0485-12D1-F24D2A27F9C1}"/>
              </a:ext>
            </a:extLst>
          </p:cNvPr>
          <p:cNvSpPr txBox="1"/>
          <p:nvPr/>
        </p:nvSpPr>
        <p:spPr>
          <a:xfrm>
            <a:off x="4067944" y="3573016"/>
            <a:ext cx="482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/>
              <a:t>Head Block </a:t>
            </a:r>
            <a:r>
              <a:rPr lang="ko-KR" altLang="en-US"/>
              <a:t>사용하여 </a:t>
            </a:r>
            <a:r>
              <a:rPr lang="en-US" altLang="ko-KR"/>
              <a:t>Binray file </a:t>
            </a:r>
            <a:r>
              <a:rPr lang="ko-KR" altLang="en-US"/>
              <a:t>생성</a:t>
            </a:r>
            <a:r>
              <a:rPr lang="en-US" altLang="ko-KR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ko-KR" altLang="en-US"/>
              <a:t>매트랩에서 해당 </a:t>
            </a:r>
            <a:r>
              <a:rPr lang="en-US" altLang="ko-KR"/>
              <a:t>Binary file </a:t>
            </a:r>
            <a:r>
              <a:rPr lang="ko-KR" altLang="en-US"/>
              <a:t>을 불러왔을 때</a:t>
            </a:r>
            <a:r>
              <a:rPr lang="en-US" altLang="ko-KR"/>
              <a:t>, 2048 x 1 </a:t>
            </a:r>
            <a:r>
              <a:rPr lang="ko-KR" altLang="en-US"/>
              <a:t>의 데이터</a:t>
            </a:r>
            <a:r>
              <a:rPr lang="en-US" altLang="ko-KR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ko-KR" altLang="en-US"/>
              <a:t>짝수</a:t>
            </a:r>
            <a:r>
              <a:rPr lang="en-US" altLang="ko-KR"/>
              <a:t>, </a:t>
            </a:r>
            <a:r>
              <a:rPr lang="ko-KR" altLang="en-US"/>
              <a:t>홀수 행의 값을 나눠서 인덱싱하여 </a:t>
            </a:r>
            <a:r>
              <a:rPr lang="en-US" altLang="ko-KR"/>
              <a:t>2048 / 2 = 1024 </a:t>
            </a:r>
            <a:r>
              <a:rPr lang="ko-KR" altLang="en-US"/>
              <a:t>개의 데이터를 그래프로 나타내기</a:t>
            </a:r>
            <a:r>
              <a:rPr lang="en-US" altLang="ko-KR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pPr marL="342900" indent="-342900">
              <a:buFont typeface="+mj-ea"/>
              <a:buAutoNum type="circleNumDbPlain"/>
            </a:pPr>
            <a:r>
              <a:rPr lang="en-US" altLang="ko-KR"/>
              <a:t>output = awgn(input , SNR_dB&lt; Noise &gt;)</a:t>
            </a:r>
            <a:endParaRPr lang="ko-KR" altLang="en-US"/>
          </a:p>
          <a:p>
            <a:pPr marL="342900" indent="-342900">
              <a:buFont typeface="+mj-ea"/>
              <a:buAutoNum type="circleNumDbPlain"/>
            </a:pPr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4AF400-55FF-57B7-EAEF-060AF246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6" y="3034384"/>
            <a:ext cx="263869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251520" y="158290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 Waveform (snr 0dB) 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867E02-065C-8D5B-1883-C623EF3F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939"/>
            <a:ext cx="9144000" cy="11382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143F92-06BB-087A-E7F5-A214109F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1889173"/>
            <a:ext cx="8477457" cy="2467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6144FE-CE92-B6C1-C5A4-B6F96CFB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88" y="4438984"/>
            <a:ext cx="8388424" cy="24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4A511-F2EF-7713-AA49-FCC850D94714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Barker Waveform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5E6F6-3179-3047-E7A9-090CB5DA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6156224" cy="20924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F6FA52-F103-24B2-4813-E7B7CC60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6" y="3034384"/>
            <a:ext cx="263869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252</Words>
  <Application>Microsoft Office PowerPoint</Application>
  <PresentationFormat>화면 슬라이드 쇼(4:3)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43</cp:revision>
  <dcterms:created xsi:type="dcterms:W3CDTF">2014-07-02T04:30:08Z</dcterms:created>
  <dcterms:modified xsi:type="dcterms:W3CDTF">2022-08-16T02:50:38Z</dcterms:modified>
</cp:coreProperties>
</file>