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6" r:id="rId9"/>
    <p:sldId id="261" r:id="rId10"/>
    <p:sldId id="271" r:id="rId11"/>
    <p:sldId id="272" r:id="rId12"/>
    <p:sldId id="260" r:id="rId13"/>
    <p:sldId id="274" r:id="rId14"/>
    <p:sldId id="280" r:id="rId15"/>
    <p:sldId id="279" r:id="rId16"/>
    <p:sldId id="273" r:id="rId17"/>
    <p:sldId id="281" r:id="rId18"/>
    <p:sldId id="278" r:id="rId19"/>
    <p:sldId id="277" r:id="rId20"/>
    <p:sldId id="276" r:id="rId21"/>
    <p:sldId id="275" r:id="rId22"/>
    <p:sldId id="283" r:id="rId23"/>
    <p:sldId id="284" r:id="rId24"/>
    <p:sldId id="282" r:id="rId25"/>
    <p:sldId id="285" r:id="rId26"/>
    <p:sldId id="28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45" d="100"/>
          <a:sy n="45" d="100"/>
        </p:scale>
        <p:origin x="9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en-US" altLang="ko-KR" sz="3400" spc="-10">
                <a:solidFill>
                  <a:srgbClr val="004C86"/>
                </a:solidFill>
              </a:rPr>
              <a:t>Gnuradio Tutorials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2022.07.19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60842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Runtime Updating Variables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343188"/>
            <a:ext cx="810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/>
              <a:t>Flowgraph </a:t>
            </a:r>
            <a:r>
              <a:rPr lang="ko-KR" altLang="en-US" sz="1500"/>
              <a:t>실행 중에 변수를 업데이트 하는 방법 </a:t>
            </a:r>
            <a:r>
              <a:rPr lang="en-US" altLang="ko-KR" sz="1500"/>
              <a:t>(QT GUI Widgets </a:t>
            </a:r>
            <a:r>
              <a:rPr lang="ko-KR" altLang="en-US" sz="1500"/>
              <a:t>사용</a:t>
            </a:r>
            <a:r>
              <a:rPr lang="en-US" altLang="ko-KR" sz="1500"/>
              <a:t>)</a:t>
            </a:r>
            <a:r>
              <a:rPr lang="ko-KR" altLang="en-US" sz="1500"/>
              <a:t> </a:t>
            </a:r>
            <a:endParaRPr lang="en-US" altLang="ko-KR" sz="1500"/>
          </a:p>
          <a:p>
            <a:endParaRPr lang="ko-KR" alt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72B42-CCF7-E5F3-7A44-5423E663670C}"/>
              </a:ext>
            </a:extLst>
          </p:cNvPr>
          <p:cNvSpPr txBox="1"/>
          <p:nvPr/>
        </p:nvSpPr>
        <p:spPr>
          <a:xfrm>
            <a:off x="445052" y="1859339"/>
            <a:ext cx="7727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QT GUI Chooser </a:t>
            </a:r>
            <a:r>
              <a:rPr lang="ko-KR" altLang="en-US" b="1"/>
              <a:t>사용</a:t>
            </a:r>
            <a:r>
              <a:rPr lang="en-US" altLang="ko-KR" b="1"/>
              <a:t>.</a:t>
            </a:r>
          </a:p>
          <a:p>
            <a:r>
              <a:rPr lang="en-US" altLang="ko-KR" b="1"/>
              <a:t> - ID</a:t>
            </a:r>
          </a:p>
          <a:p>
            <a:r>
              <a:rPr lang="ko-KR" altLang="en-US" b="1"/>
              <a:t> </a:t>
            </a:r>
            <a:r>
              <a:rPr lang="en-US" altLang="ko-KR" b="1"/>
              <a:t>- Default Option</a:t>
            </a:r>
          </a:p>
          <a:p>
            <a:r>
              <a:rPr lang="en-US" altLang="ko-KR" b="1"/>
              <a:t> - Option</a:t>
            </a:r>
          </a:p>
          <a:p>
            <a:r>
              <a:rPr lang="en-US" altLang="ko-KR" b="1"/>
              <a:t> - Label 0</a:t>
            </a:r>
          </a:p>
          <a:p>
            <a:r>
              <a:rPr lang="en-US" altLang="ko-KR" b="1"/>
              <a:t> - Option 1</a:t>
            </a:r>
          </a:p>
          <a:p>
            <a:r>
              <a:rPr lang="en-US" altLang="ko-KR" b="1"/>
              <a:t> - Label 1</a:t>
            </a:r>
          </a:p>
          <a:p>
            <a:r>
              <a:rPr lang="en-US" altLang="ko-KR" b="1"/>
              <a:t> - Option 2</a:t>
            </a:r>
          </a:p>
          <a:p>
            <a:r>
              <a:rPr lang="en-US" altLang="ko-KR" b="1"/>
              <a:t> - Label 2</a:t>
            </a:r>
          </a:p>
          <a:p>
            <a:r>
              <a:rPr lang="en-US" altLang="ko-KR" b="1"/>
              <a:t> </a:t>
            </a:r>
            <a:r>
              <a:rPr lang="ko-KR" altLang="en-US" b="1"/>
              <a:t>설정 하여 </a:t>
            </a:r>
            <a:r>
              <a:rPr lang="en-US" altLang="ko-KR" b="1"/>
              <a:t>QT GUI Range </a:t>
            </a:r>
            <a:r>
              <a:rPr lang="ko-KR" altLang="en-US" b="1"/>
              <a:t>와는 다르게 변수 값을 </a:t>
            </a:r>
            <a:r>
              <a:rPr lang="en-US" altLang="ko-KR" b="1"/>
              <a:t>Update </a:t>
            </a:r>
            <a:r>
              <a:rPr lang="ko-KR" altLang="en-US" b="1"/>
              <a:t>할 수 있다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r>
              <a:rPr lang="en-US" altLang="ko-KR" b="1"/>
              <a:t>Option </a:t>
            </a:r>
            <a:r>
              <a:rPr lang="ko-KR" altLang="en-US" b="1"/>
              <a:t>이 변수 값</a:t>
            </a:r>
            <a:r>
              <a:rPr lang="en-US" altLang="ko-KR" b="1"/>
              <a:t>.</a:t>
            </a:r>
          </a:p>
          <a:p>
            <a:r>
              <a:rPr lang="en-US" altLang="ko-KR" b="1"/>
              <a:t>Label </a:t>
            </a:r>
            <a:r>
              <a:rPr lang="ko-KR" altLang="en-US" b="1"/>
              <a:t>드롭 다운 메뉴 이름</a:t>
            </a:r>
            <a:r>
              <a:rPr lang="en-US" altLang="ko-KR" b="1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2F787-7589-A053-075D-5C126C0B0661}"/>
              </a:ext>
            </a:extLst>
          </p:cNvPr>
          <p:cNvSpPr txBox="1"/>
          <p:nvPr/>
        </p:nvSpPr>
        <p:spPr>
          <a:xfrm>
            <a:off x="5917765" y="61315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결 과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1098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60842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Runtime Updating Variables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5E6EF12-5C51-6717-AB25-B18115F7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0" y="2060848"/>
            <a:ext cx="3077756" cy="41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911FCD3-775C-3100-2CD3-448E751A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673029" cy="27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CA632-134A-3EEA-25A7-5851AECCC55C}"/>
              </a:ext>
            </a:extLst>
          </p:cNvPr>
          <p:cNvSpPr txBox="1"/>
          <p:nvPr/>
        </p:nvSpPr>
        <p:spPr>
          <a:xfrm>
            <a:off x="567049" y="13735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QT GUI Chooser </a:t>
            </a:r>
            <a:r>
              <a:rPr lang="ko-KR" altLang="en-US" b="1"/>
              <a:t>사용</a:t>
            </a:r>
            <a:r>
              <a:rPr lang="en-US" altLang="ko-KR" b="1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3742A-1F95-4995-8CAD-B1B3A5E2AAD4}"/>
              </a:ext>
            </a:extLst>
          </p:cNvPr>
          <p:cNvSpPr txBox="1"/>
          <p:nvPr/>
        </p:nvSpPr>
        <p:spPr>
          <a:xfrm>
            <a:off x="4283968" y="558924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드롭 다운 메뉴로 변수 값을 바꿔서 볼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6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Signal Data Types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0A7998-E655-A06A-1AC4-CFB0421B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9012"/>
            <a:ext cx="3924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2800911-C162-9693-787F-1FFB97C6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48472" cy="14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0392-223B-A4B2-1192-EBA3C2A6D822}"/>
              </a:ext>
            </a:extLst>
          </p:cNvPr>
          <p:cNvSpPr txBox="1"/>
          <p:nvPr/>
        </p:nvSpPr>
        <p:spPr>
          <a:xfrm>
            <a:off x="899592" y="486916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좌측 </a:t>
            </a:r>
            <a:r>
              <a:rPr lang="en-US" altLang="ko-KR"/>
              <a:t>ColorMapping </a:t>
            </a:r>
            <a:r>
              <a:rPr lang="ko-KR" altLang="en-US"/>
              <a:t>은 우측 </a:t>
            </a:r>
            <a:r>
              <a:rPr lang="en-US" altLang="ko-KR"/>
              <a:t>flowgraph block </a:t>
            </a:r>
            <a:r>
              <a:rPr lang="ko-KR" altLang="en-US"/>
              <a:t>의 </a:t>
            </a:r>
            <a:r>
              <a:rPr lang="en-US" altLang="ko-KR"/>
              <a:t>input, output </a:t>
            </a:r>
            <a:r>
              <a:rPr lang="ko-KR" altLang="en-US"/>
              <a:t>색과 매핑된다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1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Signal Data Types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7C42AF5-2CCA-AB87-8DB2-021585D3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7"/>
            <a:ext cx="3960440" cy="32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38FF0DC-0822-2714-010B-E5E0A2F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13719"/>
            <a:ext cx="4465049" cy="255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9333A-0DD0-66D2-6EEA-6F7685A362CA}"/>
              </a:ext>
            </a:extLst>
          </p:cNvPr>
          <p:cNvSpPr txBox="1"/>
          <p:nvPr/>
        </p:nvSpPr>
        <p:spPr>
          <a:xfrm>
            <a:off x="827584" y="53012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Output time </a:t>
            </a:r>
            <a:r>
              <a:rPr lang="ko-KR" altLang="en-US"/>
              <a:t>을 모든 </a:t>
            </a:r>
            <a:r>
              <a:rPr lang="en-US" altLang="ko-KR"/>
              <a:t>Block </a:t>
            </a:r>
            <a:r>
              <a:rPr lang="ko-KR" altLang="en-US"/>
              <a:t>에서 바꿔서 </a:t>
            </a:r>
            <a:r>
              <a:rPr lang="en-US" altLang="ko-KR"/>
              <a:t>Output </a:t>
            </a:r>
            <a:r>
              <a:rPr lang="ko-KR" altLang="en-US"/>
              <a:t>그래프를 변경 시킬 수 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71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Converting Data Types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8027F-EB92-3741-C000-D16731579BC8}"/>
              </a:ext>
            </a:extLst>
          </p:cNvPr>
          <p:cNvSpPr txBox="1"/>
          <p:nvPr/>
        </p:nvSpPr>
        <p:spPr>
          <a:xfrm>
            <a:off x="576016" y="1628800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라이브러리에서 </a:t>
            </a:r>
            <a:r>
              <a:rPr lang="en-US" altLang="ko-KR"/>
              <a:t>Random Source </a:t>
            </a:r>
            <a:r>
              <a:rPr lang="ko-KR" altLang="en-US"/>
              <a:t>를 이용하여 </a:t>
            </a:r>
            <a:r>
              <a:rPr lang="en-US" altLang="ko-KR"/>
              <a:t>Data Type </a:t>
            </a:r>
            <a:r>
              <a:rPr lang="ko-KR" altLang="en-US"/>
              <a:t>를 </a:t>
            </a:r>
            <a:r>
              <a:rPr lang="en-US" altLang="ko-KR"/>
              <a:t>Byte </a:t>
            </a:r>
            <a:r>
              <a:rPr lang="ko-KR" altLang="en-US"/>
              <a:t>로 변경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AF71A3D-211E-231F-5365-58D62C8F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29716"/>
            <a:ext cx="666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23E75-3FB3-7988-C407-F74DA5A9A41D}"/>
              </a:ext>
            </a:extLst>
          </p:cNvPr>
          <p:cNvSpPr txBox="1"/>
          <p:nvPr/>
        </p:nvSpPr>
        <p:spPr>
          <a:xfrm>
            <a:off x="1187624" y="55172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Throttle Block </a:t>
            </a:r>
            <a:r>
              <a:rPr lang="ko-KR" altLang="en-US"/>
              <a:t>에서도 </a:t>
            </a:r>
            <a:r>
              <a:rPr lang="en-US" altLang="ko-KR"/>
              <a:t>Data Type </a:t>
            </a:r>
            <a:r>
              <a:rPr lang="ko-KR" altLang="en-US"/>
              <a:t>을 </a:t>
            </a:r>
            <a:r>
              <a:rPr lang="en-US" altLang="ko-KR"/>
              <a:t>Byte </a:t>
            </a:r>
            <a:r>
              <a:rPr lang="ko-KR" altLang="en-US"/>
              <a:t>로 변경</a:t>
            </a:r>
            <a:r>
              <a:rPr lang="en-US" altLang="ko-KR"/>
              <a:t>.</a:t>
            </a:r>
          </a:p>
          <a:p>
            <a:r>
              <a:rPr lang="en-US" altLang="ko-KR"/>
              <a:t>QT GUI Time Sink </a:t>
            </a:r>
            <a:r>
              <a:rPr lang="ko-KR" altLang="en-US"/>
              <a:t>는 </a:t>
            </a:r>
            <a:r>
              <a:rPr lang="en-US" altLang="ko-KR"/>
              <a:t>char data type </a:t>
            </a:r>
            <a:r>
              <a:rPr lang="ko-KR" altLang="en-US"/>
              <a:t>이 없으므로 </a:t>
            </a:r>
            <a:r>
              <a:rPr lang="en-US" altLang="ko-KR"/>
              <a:t>Float </a:t>
            </a:r>
            <a:r>
              <a:rPr lang="ko-KR" altLang="en-US"/>
              <a:t>선택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5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Converting Data Types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CC63C0F-18C9-3334-CC08-DEB76D83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7216"/>
            <a:ext cx="3816424" cy="312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F6CAB29-6992-3C89-9E28-8CBCD665B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36871"/>
            <a:ext cx="6667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02B9E-4FEB-E4C8-3D99-2D5095BFF7D4}"/>
              </a:ext>
            </a:extLst>
          </p:cNvPr>
          <p:cNvSpPr txBox="1"/>
          <p:nvPr/>
        </p:nvSpPr>
        <p:spPr>
          <a:xfrm>
            <a:off x="5076056" y="348931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라이브러리 에서 </a:t>
            </a:r>
            <a:r>
              <a:rPr lang="en-US" altLang="ko-KR"/>
              <a:t>Char To Float </a:t>
            </a:r>
            <a:r>
              <a:rPr lang="ko-KR" altLang="en-US"/>
              <a:t>을 사용하여 </a:t>
            </a:r>
            <a:r>
              <a:rPr lang="en-US" altLang="ko-KR"/>
              <a:t>Block </a:t>
            </a:r>
            <a:r>
              <a:rPr lang="ko-KR" altLang="en-US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90810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Packing bits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5185208-88A1-F2CB-8B93-9AD17C6D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9" y="1916832"/>
            <a:ext cx="812205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0A38A-E959-A51A-6A10-AE8E18879613}"/>
              </a:ext>
            </a:extLst>
          </p:cNvPr>
          <p:cNvSpPr txBox="1"/>
          <p:nvPr/>
        </p:nvSpPr>
        <p:spPr>
          <a:xfrm>
            <a:off x="539552" y="13489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bit </a:t>
            </a:r>
            <a:r>
              <a:rPr lang="ko-KR" altLang="en-US"/>
              <a:t>를 </a:t>
            </a:r>
            <a:r>
              <a:rPr lang="en-US" altLang="ko-KR"/>
              <a:t>byte </a:t>
            </a:r>
            <a:r>
              <a:rPr lang="ko-KR" altLang="en-US"/>
              <a:t>로 압축하는 방법</a:t>
            </a:r>
            <a:r>
              <a:rPr lang="en-US" altLang="ko-KR"/>
              <a:t> , byte </a:t>
            </a:r>
            <a:r>
              <a:rPr lang="ko-KR" altLang="en-US"/>
              <a:t>를 </a:t>
            </a:r>
            <a:r>
              <a:rPr lang="en-US" altLang="ko-KR"/>
              <a:t>bit </a:t>
            </a:r>
            <a:r>
              <a:rPr lang="ko-KR" altLang="en-US"/>
              <a:t>로 압축푸는 방법</a:t>
            </a:r>
          </a:p>
        </p:txBody>
      </p:sp>
    </p:spTree>
    <p:extLst>
      <p:ext uri="{BB962C8B-B14F-4D97-AF65-F5344CB8AC3E}">
        <p14:creationId xmlns:p14="http://schemas.microsoft.com/office/powerpoint/2010/main" val="6975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Packing bits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6C9C891-4B5C-09BD-E74D-D3A66B2C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86183"/>
            <a:ext cx="5421982" cy="24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15152-9959-2D97-569C-A3D19F4D6A94}"/>
              </a:ext>
            </a:extLst>
          </p:cNvPr>
          <p:cNvSpPr txBox="1"/>
          <p:nvPr/>
        </p:nvSpPr>
        <p:spPr>
          <a:xfrm>
            <a:off x="827584" y="14847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Pack K bits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46DEA-C3DF-F451-ED2A-9C0CC8871441}"/>
              </a:ext>
            </a:extLst>
          </p:cNvPr>
          <p:cNvSpPr txBox="1"/>
          <p:nvPr/>
        </p:nvSpPr>
        <p:spPr>
          <a:xfrm>
            <a:off x="827584" y="5003885"/>
            <a:ext cx="77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K=4 </a:t>
            </a:r>
            <a:r>
              <a:rPr lang="ko-KR" altLang="en-US"/>
              <a:t>인 경우</a:t>
            </a:r>
            <a:r>
              <a:rPr lang="en-US" altLang="ko-KR"/>
              <a:t>, Random Source </a:t>
            </a:r>
            <a:r>
              <a:rPr lang="ko-KR" altLang="en-US"/>
              <a:t>에서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 </a:t>
            </a:r>
            <a:r>
              <a:rPr lang="ko-KR" altLang="en-US"/>
              <a:t>의 값을 </a:t>
            </a:r>
            <a:r>
              <a:rPr lang="en-US" altLang="ko-KR"/>
              <a:t>4</a:t>
            </a:r>
            <a:r>
              <a:rPr lang="ko-KR" altLang="en-US"/>
              <a:t>개 가져와서 최하위 비트</a:t>
            </a:r>
            <a:r>
              <a:rPr lang="en-US" altLang="ko-KR"/>
              <a:t>(LSB) </a:t>
            </a:r>
            <a:r>
              <a:rPr lang="ko-KR" altLang="en-US"/>
              <a:t>에 배치 시킨다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Packing bits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DE1BA436-C0AD-0821-38EB-B41D01ED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24096"/>
            <a:ext cx="4562041" cy="218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E7063115-961A-B6E0-EF01-F8B7EC31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14" y="2087357"/>
            <a:ext cx="3382250" cy="30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C2346-865C-F8B6-8B09-F42831A26C57}"/>
              </a:ext>
            </a:extLst>
          </p:cNvPr>
          <p:cNvSpPr txBox="1"/>
          <p:nvPr/>
        </p:nvSpPr>
        <p:spPr>
          <a:xfrm>
            <a:off x="899592" y="537321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아래 </a:t>
            </a:r>
            <a:r>
              <a:rPr lang="en-US" altLang="ko-KR"/>
              <a:t>QT GUI Histogram Sink </a:t>
            </a:r>
            <a:r>
              <a:rPr lang="ko-KR" altLang="en-US"/>
              <a:t>는 </a:t>
            </a:r>
            <a:r>
              <a:rPr lang="en-US" altLang="ko-KR"/>
              <a:t>1bit, </a:t>
            </a:r>
            <a:r>
              <a:rPr lang="ko-KR" altLang="en-US"/>
              <a:t>위 </a:t>
            </a:r>
            <a:r>
              <a:rPr lang="en-US" altLang="ko-KR"/>
              <a:t>QT GUI Histogram Sink </a:t>
            </a:r>
            <a:r>
              <a:rPr lang="ko-KR" altLang="en-US"/>
              <a:t>는 </a:t>
            </a:r>
            <a:r>
              <a:rPr lang="en-US" altLang="ko-KR"/>
              <a:t>4bit </a:t>
            </a:r>
          </a:p>
          <a:p>
            <a:r>
              <a:rPr lang="en-US" altLang="ko-KR"/>
              <a:t>histogram </a:t>
            </a:r>
            <a:r>
              <a:rPr lang="ko-KR" altLang="en-US"/>
              <a:t>이므로 </a:t>
            </a:r>
            <a:r>
              <a:rPr lang="en-US" altLang="ko-KR"/>
              <a:t>1bit </a:t>
            </a:r>
            <a:r>
              <a:rPr lang="ko-KR" altLang="en-US"/>
              <a:t>는 </a:t>
            </a:r>
            <a:r>
              <a:rPr lang="en-US" altLang="ko-KR"/>
              <a:t>0,1 </a:t>
            </a:r>
            <a:r>
              <a:rPr lang="ko-KR" altLang="en-US"/>
              <a:t>의 값만</a:t>
            </a:r>
            <a:r>
              <a:rPr lang="en-US" altLang="ko-KR"/>
              <a:t>, 4bit</a:t>
            </a:r>
            <a:r>
              <a:rPr lang="ko-KR" altLang="en-US"/>
              <a:t>는 </a:t>
            </a:r>
            <a:r>
              <a:rPr lang="en-US" altLang="ko-KR"/>
              <a:t>0 ~ 15 </a:t>
            </a:r>
            <a:r>
              <a:rPr lang="ko-KR" altLang="en-US"/>
              <a:t>까지의 값을 표시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Streams and Vectors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266E5E-5671-0C22-D102-1B626DD9B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5" y="1681155"/>
            <a:ext cx="4405017" cy="18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8F17E2-5857-F242-3EAA-27D8CA8E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9" y="3895815"/>
            <a:ext cx="4212008" cy="20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E51F77-D87A-08B8-E4C2-07078E97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34" y="1755839"/>
            <a:ext cx="3804831" cy="17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C585DF-317F-0757-BD9B-ED552EDA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80" y="3895815"/>
            <a:ext cx="4274316" cy="20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3035E-812A-A099-2B37-E1DD689DEE0C}"/>
              </a:ext>
            </a:extLst>
          </p:cNvPr>
          <p:cNvSpPr txBox="1"/>
          <p:nvPr/>
        </p:nvSpPr>
        <p:spPr>
          <a:xfrm>
            <a:off x="1331640" y="599265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&lt;Stream to Vector&gt;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E2496-B94D-D06D-5421-4F9B1502E561}"/>
              </a:ext>
            </a:extLst>
          </p:cNvPr>
          <p:cNvSpPr txBox="1"/>
          <p:nvPr/>
        </p:nvSpPr>
        <p:spPr>
          <a:xfrm>
            <a:off x="5796136" y="595969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&lt;Vector to Stream&gt;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8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8237272" cy="207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Flograph Fundamentals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Creating and Modifying Python Blocks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DSP Blocks – Sample Rate Change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endParaRPr lang="en-US" altLang="ko-KR" sz="2100" spc="-12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64442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Hier Blocks and Parameters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BD94DA-7B00-2683-86B9-C05C9215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6" y="1772816"/>
            <a:ext cx="4154687" cy="18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200716-538D-9558-44A8-43EF4503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38032"/>
            <a:ext cx="5106265" cy="16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9ECFC24-5849-A12F-383F-DA61877BE6A3}"/>
              </a:ext>
            </a:extLst>
          </p:cNvPr>
          <p:cNvSpPr/>
          <p:nvPr/>
        </p:nvSpPr>
        <p:spPr>
          <a:xfrm>
            <a:off x="2627784" y="3789040"/>
            <a:ext cx="288032" cy="28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477407"/>
            <a:ext cx="79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Interpolationg FIR Filter </a:t>
            </a:r>
            <a:r>
              <a:rPr lang="ko-KR" altLang="en-US"/>
              <a:t>블록을 사용하여 </a:t>
            </a:r>
            <a:r>
              <a:rPr lang="en-US" altLang="ko-KR"/>
              <a:t>Sampling rate </a:t>
            </a:r>
            <a:r>
              <a:rPr lang="ko-KR" altLang="en-US"/>
              <a:t>를 높이는 방법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8B93B-E978-F9BD-0F0F-3600BAFB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6675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50DF0-5C50-62BE-6F82-DB17C53D5A17}"/>
              </a:ext>
            </a:extLst>
          </p:cNvPr>
          <p:cNvSpPr txBox="1"/>
          <p:nvPr/>
        </p:nvSpPr>
        <p:spPr>
          <a:xfrm>
            <a:off x="683568" y="4869160"/>
            <a:ext cx="787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interpolation_rate</a:t>
            </a:r>
            <a:r>
              <a:rPr lang="ko-KR" altLang="en-US"/>
              <a:t> 변수 </a:t>
            </a:r>
            <a:r>
              <a:rPr lang="en-US" altLang="ko-KR"/>
              <a:t>: samp_rate </a:t>
            </a:r>
            <a:r>
              <a:rPr lang="ko-KR" altLang="en-US"/>
              <a:t>의 몇 배만큼 증가 시킬지를 나타냄</a:t>
            </a:r>
            <a:r>
              <a:rPr lang="en-US" altLang="ko-KR"/>
              <a:t>.</a:t>
            </a:r>
          </a:p>
          <a:p>
            <a:r>
              <a:rPr lang="en-US" altLang="ko-KR"/>
              <a:t>samp_rate_interpolated : interpolation_rate * samp_rate =&gt; 32k*4=128k</a:t>
            </a:r>
            <a:r>
              <a:rPr lang="ko-KR" altLang="en-US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8114F-A04B-A685-E031-2FB2BA7944F1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Interpolation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4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EBCB9-D839-5690-0BBC-1605A096BAA5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Interpolation</a:t>
            </a:r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A24D549-6ADA-8C77-9226-EBC2230C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12568" cy="34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0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EBCB9-D839-5690-0BBC-1605A096BAA5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Decimation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DA1BD8-43B4-C7B6-BBF2-49AB9118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7" y="2132856"/>
            <a:ext cx="666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39257-44AF-9247-0869-BCD33FBD5B71}"/>
              </a:ext>
            </a:extLst>
          </p:cNvPr>
          <p:cNvSpPr txBox="1"/>
          <p:nvPr/>
        </p:nvSpPr>
        <p:spPr>
          <a:xfrm>
            <a:off x="683568" y="486916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interpolation </a:t>
            </a:r>
            <a:r>
              <a:rPr lang="ko-KR" altLang="en-US"/>
              <a:t>과 반대로 </a:t>
            </a:r>
            <a:r>
              <a:rPr lang="en-US" altLang="ko-KR"/>
              <a:t>sampling rate </a:t>
            </a:r>
            <a:r>
              <a:rPr lang="ko-KR" altLang="en-US"/>
              <a:t>와 사용 가능한 </a:t>
            </a:r>
            <a:r>
              <a:rPr lang="en-US" altLang="ko-KR"/>
              <a:t>band width </a:t>
            </a:r>
            <a:r>
              <a:rPr lang="ko-KR" altLang="en-US"/>
              <a:t>를 감소시킨다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E653D-E7A9-42FB-FCC8-4A58865579E1}"/>
              </a:ext>
            </a:extLst>
          </p:cNvPr>
          <p:cNvSpPr txBox="1"/>
          <p:nvPr/>
        </p:nvSpPr>
        <p:spPr>
          <a:xfrm>
            <a:off x="576016" y="1477407"/>
            <a:ext cx="79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Decimating FIR Filter </a:t>
            </a:r>
            <a:r>
              <a:rPr lang="ko-KR" altLang="en-US"/>
              <a:t>블록을 사용하여 </a:t>
            </a:r>
            <a:r>
              <a:rPr lang="en-US" altLang="ko-KR"/>
              <a:t>Sampling rate </a:t>
            </a:r>
            <a:r>
              <a:rPr lang="ko-KR" altLang="en-US"/>
              <a:t>를 낮추는 방법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8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FA9DC7-5E68-6126-C198-F26757FC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30310"/>
            <a:ext cx="66675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05875-187F-16AF-B964-81709A961296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Decimation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3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477407"/>
            <a:ext cx="79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Rational Resampler </a:t>
            </a:r>
            <a:r>
              <a:rPr lang="ko-KR" altLang="en-US"/>
              <a:t>블록을 사용하여 </a:t>
            </a:r>
            <a:r>
              <a:rPr lang="en-US" altLang="ko-KR"/>
              <a:t>Sampling rate </a:t>
            </a:r>
            <a:r>
              <a:rPr lang="ko-KR" altLang="en-US"/>
              <a:t>조절하는 방법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50DF0-5C50-62BE-6F82-DB17C53D5A17}"/>
              </a:ext>
            </a:extLst>
          </p:cNvPr>
          <p:cNvSpPr txBox="1"/>
          <p:nvPr/>
        </p:nvSpPr>
        <p:spPr>
          <a:xfrm>
            <a:off x="683568" y="486916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=&gt;Interpolation, Decimation </a:t>
            </a:r>
            <a:r>
              <a:rPr lang="ko-KR" altLang="en-US"/>
              <a:t>둘 다 정수배 만큼만 </a:t>
            </a:r>
            <a:r>
              <a:rPr lang="en-US" altLang="ko-KR"/>
              <a:t>Sampling rate </a:t>
            </a:r>
            <a:r>
              <a:rPr lang="ko-KR" altLang="en-US"/>
              <a:t>를 조절할 수 있지만 </a:t>
            </a:r>
            <a:r>
              <a:rPr lang="en-US" altLang="ko-KR"/>
              <a:t>Rational Resampler block </a:t>
            </a:r>
            <a:r>
              <a:rPr lang="ko-KR" altLang="en-US"/>
              <a:t>을 사용하면 </a:t>
            </a:r>
            <a:r>
              <a:rPr lang="en-US" altLang="ko-KR"/>
              <a:t>(Interpolation/Decimation) </a:t>
            </a:r>
            <a:r>
              <a:rPr lang="ko-KR" altLang="en-US"/>
              <a:t>배 로 </a:t>
            </a:r>
            <a:r>
              <a:rPr lang="en-US" altLang="ko-KR"/>
              <a:t>Sampling rate </a:t>
            </a:r>
            <a:r>
              <a:rPr lang="ko-KR" altLang="en-US"/>
              <a:t>를 조절할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8F3BA-252E-E080-585D-D4426DB0AA8D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Rational Resampler</a:t>
            </a:r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1E3012-31D8-F8FF-DB31-875C0D8B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1213"/>
            <a:ext cx="66675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4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DSP Blocks – Sample rate change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9E38EC9-EFAC-D822-807A-CF988638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667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96275-1886-AF28-DC14-52F1FCCA0DC6}"/>
              </a:ext>
            </a:extLst>
          </p:cNvPr>
          <p:cNvSpPr txBox="1"/>
          <p:nvPr/>
        </p:nvSpPr>
        <p:spPr>
          <a:xfrm>
            <a:off x="827584" y="8509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Rational Resampler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Python Variables in GRC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611693" y="2088874"/>
            <a:ext cx="781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GRC (GNU Radio Companion) </a:t>
            </a:r>
            <a:r>
              <a:rPr lang="ko-KR" altLang="en-US"/>
              <a:t>에서는 부동 소수점 </a:t>
            </a:r>
            <a:r>
              <a:rPr lang="en-US" altLang="ko-KR"/>
              <a:t>or </a:t>
            </a:r>
            <a:r>
              <a:rPr lang="ko-KR" altLang="en-US"/>
              <a:t>정수 사용</a:t>
            </a:r>
            <a:r>
              <a:rPr lang="en-US" altLang="ko-KR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/>
              <a:t>변수 블록 내에서 유형 변환 가능 </a:t>
            </a:r>
            <a:r>
              <a:rPr lang="en-US" altLang="ko-KR"/>
              <a:t> ex) float(2) , int (3.14)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/>
              <a:t>32000 -&gt; 32k , 0.25 -&gt; 250m </a:t>
            </a:r>
            <a:r>
              <a:rPr lang="ko-KR" altLang="en-US"/>
              <a:t>로 표시됌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6CFFA3-6498-E81F-9204-0F185556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0" y="3397727"/>
            <a:ext cx="3533640" cy="289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0BF237-CBF6-58BA-DEF0-5E02103B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07" y="3057866"/>
            <a:ext cx="2857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C26F08-C6C2-A913-D817-70CDC629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07" y="3943547"/>
            <a:ext cx="2857500" cy="233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62B054-A654-B118-BC8F-F82CEB998812}"/>
              </a:ext>
            </a:extLst>
          </p:cNvPr>
          <p:cNvSpPr txBox="1"/>
          <p:nvPr/>
        </p:nvSpPr>
        <p:spPr>
          <a:xfrm>
            <a:off x="142226" y="32892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26F00-9630-B6A8-143F-92AB44A54C8C}"/>
              </a:ext>
            </a:extLst>
          </p:cNvPr>
          <p:cNvSpPr txBox="1"/>
          <p:nvPr/>
        </p:nvSpPr>
        <p:spPr>
          <a:xfrm>
            <a:off x="5242759" y="310585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2408B-E59F-4F84-524D-91C8718F43B3}"/>
              </a:ext>
            </a:extLst>
          </p:cNvPr>
          <p:cNvSpPr txBox="1"/>
          <p:nvPr/>
        </p:nvSpPr>
        <p:spPr>
          <a:xfrm>
            <a:off x="467544" y="1465104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Floats and Integers in GRC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Python Variables in GRC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916125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문자열 표기 시 </a:t>
            </a:r>
            <a:r>
              <a:rPr lang="en-US" altLang="ko-KR"/>
              <a:t>‘ ’ or “ “ </a:t>
            </a:r>
            <a:r>
              <a:rPr lang="ko-KR" altLang="en-US"/>
              <a:t>모두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A0598-00DF-37ED-2B41-EF1F85A31E11}"/>
              </a:ext>
            </a:extLst>
          </p:cNvPr>
          <p:cNvSpPr txBox="1"/>
          <p:nvPr/>
        </p:nvSpPr>
        <p:spPr>
          <a:xfrm>
            <a:off x="467544" y="1465104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Strings in GRC</a:t>
            </a:r>
            <a:endParaRPr lang="ko-KR" altLang="en-US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78BD66-FE5B-6EB9-7F16-ACD02C91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6" y="2438990"/>
            <a:ext cx="4762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9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Python Variables in GRC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916125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A0598-00DF-37ED-2B41-EF1F85A31E11}"/>
              </a:ext>
            </a:extLst>
          </p:cNvPr>
          <p:cNvSpPr txBox="1"/>
          <p:nvPr/>
        </p:nvSpPr>
        <p:spPr>
          <a:xfrm>
            <a:off x="467544" y="1465104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List Comprehension</a:t>
            </a:r>
            <a:endParaRPr lang="ko-KR" altLang="en-US" b="1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14C6F858-BD33-B7AF-81AE-203A7543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9" y="2147180"/>
            <a:ext cx="3470339" cy="28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7C58878-4BF2-FD93-25E7-31D4ACA4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709" y="2147180"/>
            <a:ext cx="3610637" cy="295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E1538BC8-EF22-76A5-B5E7-73227DD2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20" y="5331736"/>
            <a:ext cx="31242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1C248-5FE5-203C-9D4D-409BE6E8C376}"/>
              </a:ext>
            </a:extLst>
          </p:cNvPr>
          <p:cNvSpPr txBox="1"/>
          <p:nvPr/>
        </p:nvSpPr>
        <p:spPr>
          <a:xfrm>
            <a:off x="2272916" y="55172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06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Python Variables in GRC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916125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GRC</a:t>
            </a:r>
            <a:r>
              <a:rPr lang="ko-KR" altLang="en-US"/>
              <a:t>는 </a:t>
            </a:r>
            <a:r>
              <a:rPr lang="en-US" altLang="ko-KR"/>
              <a:t>Block property </a:t>
            </a:r>
            <a:r>
              <a:rPr lang="ko-KR" altLang="en-US"/>
              <a:t>를 편집할 때</a:t>
            </a:r>
            <a:r>
              <a:rPr lang="en-US" altLang="ko-KR"/>
              <a:t>, </a:t>
            </a:r>
            <a:r>
              <a:rPr lang="ko-KR" altLang="en-US"/>
              <a:t>색 을 통해 데이터 유형을 나타낸다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A0598-00DF-37ED-2B41-EF1F85A31E11}"/>
              </a:ext>
            </a:extLst>
          </p:cNvPr>
          <p:cNvSpPr txBox="1"/>
          <p:nvPr/>
        </p:nvSpPr>
        <p:spPr>
          <a:xfrm>
            <a:off x="467544" y="1465104"/>
            <a:ext cx="78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Property Colors in GNU Radio Companion</a:t>
            </a:r>
            <a:endParaRPr lang="ko-KR" altLang="en-US" b="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FB52E3-5B52-B4C6-7F63-36E576B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2354351" cy="387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B4D99-2CB2-F5AE-B021-F3368CD6562F}"/>
              </a:ext>
            </a:extLst>
          </p:cNvPr>
          <p:cNvSpPr txBox="1"/>
          <p:nvPr/>
        </p:nvSpPr>
        <p:spPr>
          <a:xfrm>
            <a:off x="3635896" y="2828835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부동 소수점 </a:t>
            </a:r>
            <a:r>
              <a:rPr lang="en-US" altLang="ko-KR"/>
              <a:t>: </a:t>
            </a:r>
            <a:r>
              <a:rPr lang="ko-KR" altLang="en-US">
                <a:solidFill>
                  <a:schemeClr val="accent6"/>
                </a:solidFill>
              </a:rPr>
              <a:t>주황색</a:t>
            </a:r>
            <a:endParaRPr lang="en-US" altLang="ko-KR">
              <a:solidFill>
                <a:schemeClr val="accent6"/>
              </a:solidFill>
            </a:endParaRPr>
          </a:p>
          <a:p>
            <a:r>
              <a:rPr lang="ko-KR" altLang="en-US"/>
              <a:t>정수 </a:t>
            </a:r>
            <a:r>
              <a:rPr lang="en-US" altLang="ko-KR"/>
              <a:t>: </a:t>
            </a:r>
            <a:r>
              <a:rPr lang="ko-KR" altLang="en-US">
                <a:solidFill>
                  <a:srgbClr val="00B050"/>
                </a:solidFill>
              </a:rPr>
              <a:t>초록색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ko-KR" altLang="en-US"/>
              <a:t>문자열 </a:t>
            </a:r>
            <a:r>
              <a:rPr lang="en-US" altLang="ko-KR"/>
              <a:t>: </a:t>
            </a:r>
            <a:r>
              <a:rPr lang="ko-KR" altLang="en-US">
                <a:solidFill>
                  <a:srgbClr val="7030A0"/>
                </a:solidFill>
              </a:rPr>
              <a:t>보라색</a:t>
            </a:r>
            <a:endParaRPr lang="en-US" altLang="ko-KR">
              <a:solidFill>
                <a:srgbClr val="7030A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3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Variables in Flowgraphs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A0598-00DF-37ED-2B41-EF1F85A31E11}"/>
              </a:ext>
            </a:extLst>
          </p:cNvPr>
          <p:cNvSpPr txBox="1"/>
          <p:nvPr/>
        </p:nvSpPr>
        <p:spPr>
          <a:xfrm>
            <a:off x="467544" y="1465104"/>
            <a:ext cx="781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/>
              <a:t>Basic Variables</a:t>
            </a:r>
          </a:p>
          <a:p>
            <a:r>
              <a:rPr lang="en-US" altLang="ko-KR"/>
              <a:t>GNURadio flowgraph </a:t>
            </a:r>
            <a:r>
              <a:rPr lang="ko-KR" altLang="en-US"/>
              <a:t>는 </a:t>
            </a:r>
            <a:r>
              <a:rPr lang="en-US" altLang="ko-KR"/>
              <a:t>.py Python file</a:t>
            </a:r>
            <a:r>
              <a:rPr lang="en-US" altLang="ko-KR" b="1"/>
              <a:t> </a:t>
            </a:r>
          </a:p>
          <a:p>
            <a:endParaRPr lang="en-US" altLang="ko-KR" b="1"/>
          </a:p>
          <a:p>
            <a:r>
              <a:rPr lang="ko-KR" altLang="en-US"/>
              <a:t>모든 </a:t>
            </a:r>
            <a:r>
              <a:rPr lang="en-US" altLang="ko-KR"/>
              <a:t>Flowgraph </a:t>
            </a:r>
            <a:r>
              <a:rPr lang="ko-KR" altLang="en-US"/>
              <a:t>의 시작은 </a:t>
            </a:r>
            <a:r>
              <a:rPr lang="en-US" altLang="ko-KR"/>
              <a:t>samp_rate </a:t>
            </a:r>
            <a:r>
              <a:rPr lang="ko-KR" altLang="en-US"/>
              <a:t>부터 시작</a:t>
            </a:r>
            <a:r>
              <a:rPr lang="en-US" altLang="ko-KR"/>
              <a:t>.</a:t>
            </a:r>
          </a:p>
          <a:p>
            <a:endParaRPr lang="en-US" altLang="ko-KR" b="1"/>
          </a:p>
          <a:p>
            <a:r>
              <a:rPr lang="en-US" altLang="ko-KR"/>
              <a:t>GNURadio blocks </a:t>
            </a:r>
            <a:r>
              <a:rPr lang="ko-KR" altLang="en-US"/>
              <a:t>은 함수로서 동작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Variables in Flowgraphs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81D439-98E2-DFBC-48D9-118E0F3E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91" y="1660512"/>
            <a:ext cx="4923697" cy="25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C441D8-CA0A-2917-9E60-A02A8C0E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0512"/>
            <a:ext cx="3551498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04CBB0B-7A57-4269-73B8-9BB0D00B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37" y="4361457"/>
            <a:ext cx="2557309" cy="209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E9C29-CBCF-77BC-976C-B19E2CD5B0C8}"/>
              </a:ext>
            </a:extLst>
          </p:cNvPr>
          <p:cNvSpPr txBox="1"/>
          <p:nvPr/>
        </p:nvSpPr>
        <p:spPr>
          <a:xfrm>
            <a:off x="3659002" y="29087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017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60842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Flowgraph Fundamentals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 Runtime Updating Variables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84204-E727-9CA6-D502-66B8282C0B7C}"/>
              </a:ext>
            </a:extLst>
          </p:cNvPr>
          <p:cNvSpPr txBox="1"/>
          <p:nvPr/>
        </p:nvSpPr>
        <p:spPr>
          <a:xfrm>
            <a:off x="576016" y="1343188"/>
            <a:ext cx="810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/>
              <a:t>Flowgraph </a:t>
            </a:r>
            <a:r>
              <a:rPr lang="ko-KR" altLang="en-US" sz="1500"/>
              <a:t>실행 중에 변수를 업데이트 하는 방법 </a:t>
            </a:r>
            <a:r>
              <a:rPr lang="en-US" altLang="ko-KR" sz="1500"/>
              <a:t>(QT GUI Widgets </a:t>
            </a:r>
            <a:r>
              <a:rPr lang="ko-KR" altLang="en-US" sz="1500"/>
              <a:t>사용</a:t>
            </a:r>
            <a:r>
              <a:rPr lang="en-US" altLang="ko-KR" sz="1500"/>
              <a:t>)</a:t>
            </a:r>
            <a:r>
              <a:rPr lang="ko-KR" altLang="en-US" sz="1500"/>
              <a:t> </a:t>
            </a:r>
            <a:endParaRPr lang="en-US" altLang="ko-KR" sz="1500"/>
          </a:p>
          <a:p>
            <a:endParaRPr lang="ko-KR" altLang="en-US" sz="15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3C7BD3-E353-87B4-55FC-AC8A4E95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8" y="1988840"/>
            <a:ext cx="3779960" cy="200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72B42-CCF7-E5F3-7A44-5423E663670C}"/>
              </a:ext>
            </a:extLst>
          </p:cNvPr>
          <p:cNvSpPr txBox="1"/>
          <p:nvPr/>
        </p:nvSpPr>
        <p:spPr>
          <a:xfrm>
            <a:off x="4837148" y="1936403"/>
            <a:ext cx="398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QT GUI Range block </a:t>
            </a:r>
            <a:r>
              <a:rPr lang="ko-KR" altLang="en-US" b="1"/>
              <a:t>사용</a:t>
            </a:r>
            <a:r>
              <a:rPr lang="en-US" altLang="ko-KR" b="1"/>
              <a:t>.</a:t>
            </a:r>
          </a:p>
          <a:p>
            <a:r>
              <a:rPr lang="en-US" altLang="ko-KR" b="1"/>
              <a:t> - ID</a:t>
            </a:r>
          </a:p>
          <a:p>
            <a:r>
              <a:rPr lang="ko-KR" altLang="en-US" b="1"/>
              <a:t> </a:t>
            </a:r>
            <a:r>
              <a:rPr lang="en-US" altLang="ko-KR" b="1"/>
              <a:t>- Default Value</a:t>
            </a:r>
          </a:p>
          <a:p>
            <a:r>
              <a:rPr lang="en-US" altLang="ko-KR" b="1"/>
              <a:t> - Start</a:t>
            </a:r>
          </a:p>
          <a:p>
            <a:r>
              <a:rPr lang="en-US" altLang="ko-KR" b="1"/>
              <a:t> - Stop</a:t>
            </a:r>
          </a:p>
          <a:p>
            <a:r>
              <a:rPr lang="en-US" altLang="ko-KR" b="1"/>
              <a:t> - Step</a:t>
            </a:r>
          </a:p>
          <a:p>
            <a:r>
              <a:rPr lang="ko-KR" altLang="en-US" b="1"/>
              <a:t>설정 해서 </a:t>
            </a:r>
            <a:r>
              <a:rPr lang="en-US" altLang="ko-KR" b="1"/>
              <a:t>ID </a:t>
            </a:r>
            <a:r>
              <a:rPr lang="ko-KR" altLang="en-US" b="1"/>
              <a:t>의 변수를 조절하면서 결과를 확인할 수 있다</a:t>
            </a:r>
            <a:r>
              <a:rPr lang="en-US" altLang="ko-KR" b="1"/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D0DEA70-8D21-5634-0F27-CEA4409D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90" y="4258053"/>
            <a:ext cx="2578734" cy="21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C7B3572-F0AB-D761-71B0-1DCF8FAB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58053"/>
            <a:ext cx="3195586" cy="19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2F787-7589-A053-075D-5C126C0B0661}"/>
              </a:ext>
            </a:extLst>
          </p:cNvPr>
          <p:cNvSpPr txBox="1"/>
          <p:nvPr/>
        </p:nvSpPr>
        <p:spPr>
          <a:xfrm>
            <a:off x="5917765" y="61315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결 과</a:t>
            </a:r>
            <a:r>
              <a:rPr lang="en-US" altLang="ko-KR" b="1"/>
              <a:t>&gt;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1021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730</Words>
  <Application>Microsoft Office PowerPoint</Application>
  <PresentationFormat>화면 슬라이드 쇼(4:3)</PresentationFormat>
  <Paragraphs>135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41</cp:revision>
  <dcterms:created xsi:type="dcterms:W3CDTF">2014-07-02T04:30:08Z</dcterms:created>
  <dcterms:modified xsi:type="dcterms:W3CDTF">2022-07-19T04:11:46Z</dcterms:modified>
</cp:coreProperties>
</file>