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1" r:id="rId5"/>
    <p:sldId id="260" r:id="rId6"/>
    <p:sldId id="262" r:id="rId7"/>
    <p:sldId id="266" r:id="rId8"/>
    <p:sldId id="267" r:id="rId9"/>
    <p:sldId id="268" r:id="rId10"/>
    <p:sldId id="269" r:id="rId11"/>
    <p:sldId id="263" r:id="rId12"/>
    <p:sldId id="25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0" d="100"/>
          <a:sy n="80" d="100"/>
        </p:scale>
        <p:origin x="9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3400" spc="-10">
                <a:solidFill>
                  <a:srgbClr val="004C86"/>
                </a:solidFill>
              </a:rPr>
              <a:t>I/Q </a:t>
            </a:r>
            <a:r>
              <a:rPr lang="ko-KR" altLang="en-US" sz="3400" spc="-10">
                <a:solidFill>
                  <a:srgbClr val="004C86"/>
                </a:solidFill>
              </a:rPr>
              <a:t>데이터 매트랩으로 표현</a:t>
            </a:r>
            <a:endParaRPr lang="en-US" altLang="ko-KR" sz="3400" spc="-1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2022.08.24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24651-6D0E-6F43-6691-6675C6EC9E3D}"/>
              </a:ext>
            </a:extLst>
          </p:cNvPr>
          <p:cNvSpPr txBox="1"/>
          <p:nvPr/>
        </p:nvSpPr>
        <p:spPr>
          <a:xfrm>
            <a:off x="0" y="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13 ,  Sampling rate = Frequency x 4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6163-DAE3-3691-60DC-B6B187F6E916}"/>
              </a:ext>
            </a:extLst>
          </p:cNvPr>
          <p:cNvSpPr txBox="1"/>
          <p:nvPr/>
        </p:nvSpPr>
        <p:spPr>
          <a:xfrm>
            <a:off x="11135" y="1702791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13 ,  Sampling rate = Frequency x 8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E562-F012-AE4B-2F95-F16C3FC32811}"/>
              </a:ext>
            </a:extLst>
          </p:cNvPr>
          <p:cNvSpPr txBox="1"/>
          <p:nvPr/>
        </p:nvSpPr>
        <p:spPr>
          <a:xfrm>
            <a:off x="-16182" y="3504839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13 ,  Sampling rate = Frequency x 12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9BA8-BC55-C7F5-DB17-2B58603B25F0}"/>
              </a:ext>
            </a:extLst>
          </p:cNvPr>
          <p:cNvSpPr txBox="1"/>
          <p:nvPr/>
        </p:nvSpPr>
        <p:spPr>
          <a:xfrm>
            <a:off x="-16182" y="514280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:13,  Sampling rate = Frequency x 16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F1E9DF-5FE6-5FBF-5B6D-A252B5C9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5" y="291101"/>
            <a:ext cx="5213802" cy="1408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B9F6F-F0BD-9700-2434-04AA203C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5" y="1971197"/>
            <a:ext cx="5213801" cy="14454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0E9173-72E0-CC90-27FA-BF41C6617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5" y="3764460"/>
            <a:ext cx="5213801" cy="14392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73936A-5B01-AEA6-5609-927260109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4" y="5383182"/>
            <a:ext cx="5213801" cy="1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frank code (poly phase)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B96E-AF91-BC38-4019-2B788EAC99E2}"/>
              </a:ext>
            </a:extLst>
          </p:cNvPr>
          <p:cNvSpPr txBox="1"/>
          <p:nvPr/>
        </p:nvSpPr>
        <p:spPr>
          <a:xfrm>
            <a:off x="539552" y="1412776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</a:t>
            </a:r>
            <a:r>
              <a:rPr lang="ko-KR" altLang="en-US"/>
              <a:t>으로 고정</a:t>
            </a:r>
            <a:r>
              <a:rPr lang="en-US" altLang="ko-KR"/>
              <a:t>.</a:t>
            </a:r>
          </a:p>
          <a:p>
            <a:r>
              <a:rPr lang="en-US" altLang="ko-KR"/>
              <a:t>Sampling rate </a:t>
            </a:r>
            <a:r>
              <a:rPr lang="ko-KR" altLang="en-US"/>
              <a:t>가 </a:t>
            </a:r>
            <a:r>
              <a:rPr lang="en-US" altLang="ko-KR"/>
              <a:t>Frequence </a:t>
            </a:r>
            <a:r>
              <a:rPr lang="ko-KR" altLang="en-US"/>
              <a:t>의 몇 배 인지만 바꿔가며 데이터 구하기</a:t>
            </a:r>
            <a:endParaRPr lang="en-US" altLang="ko-KR"/>
          </a:p>
          <a:p>
            <a:r>
              <a:rPr lang="en-US" altLang="ko-KR"/>
              <a:t>(4, 8, 12, 16, 32 </a:t>
            </a:r>
            <a:r>
              <a:rPr lang="ko-KR" altLang="en-US"/>
              <a:t>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전체 그래프는 </a:t>
            </a:r>
            <a:r>
              <a:rPr lang="en-US" altLang="ko-KR"/>
              <a:t>2</a:t>
            </a:r>
            <a:r>
              <a:rPr lang="ko-KR" altLang="en-US"/>
              <a:t>개의 주기를 보여주도록 설정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B495D-5B42-7855-6F60-3544D730859B}"/>
              </a:ext>
            </a:extLst>
          </p:cNvPr>
          <p:cNvSpPr txBox="1"/>
          <p:nvPr/>
        </p:nvSpPr>
        <p:spPr>
          <a:xfrm>
            <a:off x="0" y="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,  Sampling rate = Frequency x 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A8F6A-B920-CC74-5A1A-27AED4CD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4098"/>
            <a:ext cx="7164288" cy="19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919AA-739E-7C3B-D0DD-CF99A5464502}"/>
              </a:ext>
            </a:extLst>
          </p:cNvPr>
          <p:cNvSpPr txBox="1"/>
          <p:nvPr/>
        </p:nvSpPr>
        <p:spPr>
          <a:xfrm>
            <a:off x="0" y="2215238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,  Sampling rate = Frequency x 8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ACEF5-132B-3093-5B76-B8B951CF34FE}"/>
              </a:ext>
            </a:extLst>
          </p:cNvPr>
          <p:cNvSpPr txBox="1"/>
          <p:nvPr/>
        </p:nvSpPr>
        <p:spPr>
          <a:xfrm>
            <a:off x="4926" y="450912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,  Sampling rate = Frequency x 12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97F4A8-D5FC-3D46-BA89-EBE14BD3B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69953"/>
            <a:ext cx="7164288" cy="2005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9CD5E8-CA79-BABA-8072-62B5A5AA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4878452"/>
            <a:ext cx="7164288" cy="19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1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B495D-5B42-7855-6F60-3544D730859B}"/>
              </a:ext>
            </a:extLst>
          </p:cNvPr>
          <p:cNvSpPr txBox="1"/>
          <p:nvPr/>
        </p:nvSpPr>
        <p:spPr>
          <a:xfrm>
            <a:off x="0" y="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,  Sampling rate = Frequency x 16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19AA-739E-7C3B-D0DD-CF99A5464502}"/>
              </a:ext>
            </a:extLst>
          </p:cNvPr>
          <p:cNvSpPr txBox="1"/>
          <p:nvPr/>
        </p:nvSpPr>
        <p:spPr>
          <a:xfrm>
            <a:off x="0" y="3239442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,  Sampling rate = Frequency x 32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220D0-B137-F8B1-BDF7-DAD086C3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548680"/>
            <a:ext cx="8848725" cy="2400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27D817-EDF6-D9D1-D0FB-DE1FE4C3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" y="3717032"/>
            <a:ext cx="8905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</a:t>
            </a:r>
            <a:r>
              <a:rPr lang="ko-KR" altLang="en-US" sz="2600" b="1" spc="-80">
                <a:solidFill>
                  <a:srgbClr val="004C86"/>
                </a:solidFill>
              </a:rPr>
              <a:t> </a:t>
            </a:r>
            <a:r>
              <a:rPr lang="en-US" altLang="ko-KR" sz="2600" b="1" spc="-80">
                <a:solidFill>
                  <a:srgbClr val="004C86"/>
                </a:solidFill>
              </a:rPr>
              <a:t>code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B96E-AF91-BC38-4019-2B788EAC99E2}"/>
              </a:ext>
            </a:extLst>
          </p:cNvPr>
          <p:cNvSpPr txBox="1"/>
          <p:nvPr/>
        </p:nvSpPr>
        <p:spPr>
          <a:xfrm>
            <a:off x="539552" y="1412776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Code length : 16 </a:t>
            </a:r>
            <a:r>
              <a:rPr lang="ko-KR" altLang="en-US"/>
              <a:t>으로 고정</a:t>
            </a:r>
            <a:r>
              <a:rPr lang="en-US" altLang="ko-KR"/>
              <a:t>.</a:t>
            </a:r>
          </a:p>
          <a:p>
            <a:r>
              <a:rPr lang="en-US" altLang="ko-KR"/>
              <a:t>Sampling rate </a:t>
            </a:r>
            <a:r>
              <a:rPr lang="ko-KR" altLang="en-US"/>
              <a:t>가 </a:t>
            </a:r>
            <a:r>
              <a:rPr lang="en-US" altLang="ko-KR"/>
              <a:t>Frequence </a:t>
            </a:r>
            <a:r>
              <a:rPr lang="ko-KR" altLang="en-US"/>
              <a:t>의 몇 배 인지만 바꿔가며 데이터 구하기</a:t>
            </a:r>
            <a:endParaRPr lang="en-US" altLang="ko-KR"/>
          </a:p>
          <a:p>
            <a:r>
              <a:rPr lang="en-US" altLang="ko-KR"/>
              <a:t>(4, 8, 12, 16, 32 </a:t>
            </a:r>
            <a:r>
              <a:rPr lang="ko-KR" altLang="en-US"/>
              <a:t>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전체 그래프는 </a:t>
            </a:r>
            <a:r>
              <a:rPr lang="en-US" altLang="ko-KR"/>
              <a:t>2</a:t>
            </a:r>
            <a:r>
              <a:rPr lang="ko-KR" altLang="en-US"/>
              <a:t>개의 주기를 보여주도록 설정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Repeat Block </a:t>
            </a:r>
            <a:r>
              <a:rPr lang="ko-KR" altLang="en-US"/>
              <a:t>의 </a:t>
            </a:r>
            <a:r>
              <a:rPr lang="en-US" altLang="ko-KR"/>
              <a:t>Interpolation </a:t>
            </a:r>
            <a:r>
              <a:rPr lang="ko-KR" altLang="en-US"/>
              <a:t>을 조절하여</a:t>
            </a:r>
            <a:r>
              <a:rPr lang="en-US" altLang="ko-KR"/>
              <a:t> </a:t>
            </a:r>
            <a:r>
              <a:rPr lang="ko-KR" altLang="en-US"/>
              <a:t>구간의 데이터의 개수를 조절한다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/>
              <a:t>interpolation</a:t>
            </a:r>
            <a:r>
              <a:rPr lang="ko-KR" altLang="en-US"/>
              <a:t> 을 </a:t>
            </a:r>
            <a:r>
              <a:rPr lang="en-US" altLang="ko-KR"/>
              <a:t>20, 40, 60, 80, 200 </a:t>
            </a:r>
            <a:r>
              <a:rPr lang="ko-KR" altLang="en-US"/>
              <a:t>로 바꾸면서 </a:t>
            </a:r>
            <a:r>
              <a:rPr lang="en-US" altLang="ko-KR"/>
              <a:t>1 sample </a:t>
            </a:r>
            <a:r>
              <a:rPr lang="ko-KR" altLang="en-US"/>
              <a:t>당 데이터의 개수를 변경한다</a:t>
            </a:r>
            <a:r>
              <a:rPr lang="en-US" altLang="ko-KR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/>
              <a:t>전체 그래프는 하나의 주기만 표현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8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B495D-5B42-7855-6F60-3544D730859B}"/>
              </a:ext>
            </a:extLst>
          </p:cNvPr>
          <p:cNvSpPr txBox="1"/>
          <p:nvPr/>
        </p:nvSpPr>
        <p:spPr>
          <a:xfrm>
            <a:off x="0" y="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 = 20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19AA-739E-7C3B-D0DD-CF99A5464502}"/>
              </a:ext>
            </a:extLst>
          </p:cNvPr>
          <p:cNvSpPr txBox="1"/>
          <p:nvPr/>
        </p:nvSpPr>
        <p:spPr>
          <a:xfrm>
            <a:off x="0" y="2215238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 = 40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ACEF5-132B-3093-5B76-B8B951CF34FE}"/>
              </a:ext>
            </a:extLst>
          </p:cNvPr>
          <p:cNvSpPr txBox="1"/>
          <p:nvPr/>
        </p:nvSpPr>
        <p:spPr>
          <a:xfrm>
            <a:off x="4926" y="450912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 = 60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1C806-959D-80EB-2625-3F120430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339669"/>
            <a:ext cx="7380312" cy="19401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560B9-6F0C-05FE-57B7-718E7C13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2538681"/>
            <a:ext cx="7380312" cy="19629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40A072-A729-BB19-D079-85BA8DCB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64" y="4885906"/>
            <a:ext cx="7392344" cy="1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B495D-5B42-7855-6F60-3544D730859B}"/>
              </a:ext>
            </a:extLst>
          </p:cNvPr>
          <p:cNvSpPr txBox="1"/>
          <p:nvPr/>
        </p:nvSpPr>
        <p:spPr>
          <a:xfrm>
            <a:off x="0" y="0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 = 80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19AA-739E-7C3B-D0DD-CF99A5464502}"/>
              </a:ext>
            </a:extLst>
          </p:cNvPr>
          <p:cNvSpPr txBox="1"/>
          <p:nvPr/>
        </p:nvSpPr>
        <p:spPr>
          <a:xfrm>
            <a:off x="0" y="3239442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 = 200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44E0E-750F-BC1E-09B2-E216293F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7" y="646361"/>
            <a:ext cx="8729985" cy="2325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74E988-6F4B-B43F-92E0-DA9B46262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07" y="3762298"/>
            <a:ext cx="8729985" cy="23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 waveform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E41C1-9F60-3B3E-EF17-D93A9783DBF9}"/>
              </a:ext>
            </a:extLst>
          </p:cNvPr>
          <p:cNvSpPr txBox="1"/>
          <p:nvPr/>
        </p:nvSpPr>
        <p:spPr>
          <a:xfrm>
            <a:off x="611560" y="148478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과정 </a:t>
            </a:r>
            <a:r>
              <a:rPr lang="en-US" altLang="ko-KR"/>
              <a:t>: LFM waveform </a:t>
            </a:r>
            <a:r>
              <a:rPr lang="ko-KR" altLang="en-US"/>
              <a:t>의 반 주기 당 </a:t>
            </a:r>
            <a:r>
              <a:rPr lang="en-US" altLang="ko-KR"/>
              <a:t>20, 30, 40, ... ,100 </a:t>
            </a:r>
            <a:r>
              <a:rPr lang="ko-KR" altLang="en-US"/>
              <a:t>개의 포인트가 찍히도록 </a:t>
            </a:r>
            <a:r>
              <a:rPr lang="en-US" altLang="ko-KR"/>
              <a:t>frequency </a:t>
            </a:r>
            <a:r>
              <a:rPr lang="ko-KR" altLang="en-US"/>
              <a:t>와 </a:t>
            </a:r>
            <a:r>
              <a:rPr lang="en-US" altLang="ko-KR"/>
              <a:t>sampling rate </a:t>
            </a:r>
            <a:r>
              <a:rPr lang="ko-KR" altLang="en-US"/>
              <a:t>를 조절하여 실수형 데이터로 </a:t>
            </a:r>
            <a:r>
              <a:rPr lang="en-US" altLang="ko-KR"/>
              <a:t>Matlab </a:t>
            </a:r>
            <a:r>
              <a:rPr lang="ko-KR" altLang="en-US"/>
              <a:t>에 표현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/>
              <a:t>반 주기당 </a:t>
            </a:r>
            <a:r>
              <a:rPr lang="en-US" altLang="ko-KR"/>
              <a:t>20</a:t>
            </a:r>
            <a:r>
              <a:rPr lang="ko-KR" altLang="en-US"/>
              <a:t>개</a:t>
            </a:r>
            <a:r>
              <a:rPr lang="en-US" altLang="ko-KR"/>
              <a:t> </a:t>
            </a:r>
            <a:r>
              <a:rPr lang="ko-KR" altLang="en-US"/>
              <a:t>포인트 </a:t>
            </a:r>
            <a:r>
              <a:rPr lang="en-US" altLang="ko-KR"/>
              <a:t>-&gt; </a:t>
            </a:r>
            <a:r>
              <a:rPr lang="ko-KR" altLang="en-US"/>
              <a:t>한 주기당 </a:t>
            </a:r>
            <a:r>
              <a:rPr lang="en-US" altLang="ko-KR"/>
              <a:t>40</a:t>
            </a:r>
            <a:r>
              <a:rPr lang="ko-KR" altLang="en-US"/>
              <a:t>개 포인트 </a:t>
            </a:r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/>
              <a:t>frequency = sampling rate/40 </a:t>
            </a:r>
            <a:r>
              <a:rPr lang="ko-KR" altLang="en-US"/>
              <a:t>로 바꿔서 파형을 비교한다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전체 그래프는 </a:t>
            </a:r>
            <a:r>
              <a:rPr lang="en-US" altLang="ko-KR"/>
              <a:t>3</a:t>
            </a:r>
            <a:r>
              <a:rPr lang="ko-KR" altLang="en-US"/>
              <a:t>개의 주기가 담기도록 설정하였다</a:t>
            </a:r>
            <a:r>
              <a:rPr lang="en-US" altLang="ko-KR"/>
              <a:t>.</a:t>
            </a:r>
          </a:p>
          <a:p>
            <a:r>
              <a:rPr lang="en-US" altLang="ko-KR"/>
              <a:t>ex ) </a:t>
            </a:r>
            <a:r>
              <a:rPr lang="ko-KR" altLang="en-US"/>
              <a:t>한 주기당 </a:t>
            </a:r>
            <a:r>
              <a:rPr lang="en-US" altLang="ko-KR"/>
              <a:t>40</a:t>
            </a:r>
            <a:r>
              <a:rPr lang="ko-KR" altLang="en-US"/>
              <a:t>개의 포인트의 경우</a:t>
            </a:r>
            <a:r>
              <a:rPr lang="en-US" altLang="ko-KR"/>
              <a:t>, 120 </a:t>
            </a:r>
            <a:r>
              <a:rPr lang="ko-KR" altLang="en-US"/>
              <a:t>개의 포인트가 보여지도록 설정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2D7D74-14D9-AD79-0136-B6733AC8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6672"/>
            <a:ext cx="6571690" cy="165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6A30A-E052-ACD4-0D76-16979D1A2A62}"/>
              </a:ext>
            </a:extLst>
          </p:cNvPr>
          <p:cNvSpPr txBox="1"/>
          <p:nvPr/>
        </p:nvSpPr>
        <p:spPr>
          <a:xfrm>
            <a:off x="107504" y="44624"/>
            <a:ext cx="356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40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CC572-3582-3C41-328A-96D82F53ED87}"/>
              </a:ext>
            </a:extLst>
          </p:cNvPr>
          <p:cNvSpPr txBox="1"/>
          <p:nvPr/>
        </p:nvSpPr>
        <p:spPr>
          <a:xfrm>
            <a:off x="80187" y="2045713"/>
            <a:ext cx="356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60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B5DE89-1054-11B7-0006-F99DEC9AF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02" y="2368287"/>
            <a:ext cx="6571690" cy="208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B8F43-CF20-15DC-3A21-42AA619D4975}"/>
              </a:ext>
            </a:extLst>
          </p:cNvPr>
          <p:cNvSpPr txBox="1"/>
          <p:nvPr/>
        </p:nvSpPr>
        <p:spPr>
          <a:xfrm>
            <a:off x="80187" y="4417301"/>
            <a:ext cx="356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80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B1D1E6-2F5E-C18E-CDB4-1D1DBF4C8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749671"/>
            <a:ext cx="6571689" cy="20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5D11F-0891-325D-0FAD-034F57D27750}"/>
              </a:ext>
            </a:extLst>
          </p:cNvPr>
          <p:cNvSpPr txBox="1"/>
          <p:nvPr/>
        </p:nvSpPr>
        <p:spPr>
          <a:xfrm>
            <a:off x="0" y="0"/>
            <a:ext cx="52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100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AE61B1-8012-FD84-F04F-00226C10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10" y="308338"/>
            <a:ext cx="6503052" cy="204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547F0-6439-4800-DDE8-22D49872D65F}"/>
              </a:ext>
            </a:extLst>
          </p:cNvPr>
          <p:cNvSpPr txBox="1"/>
          <p:nvPr/>
        </p:nvSpPr>
        <p:spPr>
          <a:xfrm>
            <a:off x="0" y="2299981"/>
            <a:ext cx="52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120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B4C4A0-E790-DA31-0E43-BDCF84AE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10" y="2614639"/>
            <a:ext cx="6503052" cy="2042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39975-7F7F-0878-530F-B539DD0ED593}"/>
              </a:ext>
            </a:extLst>
          </p:cNvPr>
          <p:cNvSpPr txBox="1"/>
          <p:nvPr/>
        </p:nvSpPr>
        <p:spPr>
          <a:xfrm>
            <a:off x="35496" y="4578295"/>
            <a:ext cx="52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Sampling rate = Frequency x 200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A47ACB-0C8F-6106-F4B0-F07DE021B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11" y="4920096"/>
            <a:ext cx="6503052" cy="18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 code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F289B-1023-42E1-3883-E8BCA0516C0C}"/>
              </a:ext>
            </a:extLst>
          </p:cNvPr>
          <p:cNvSpPr txBox="1"/>
          <p:nvPr/>
        </p:nvSpPr>
        <p:spPr>
          <a:xfrm>
            <a:off x="611560" y="134076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samp_rate </a:t>
            </a:r>
            <a:r>
              <a:rPr lang="ko-KR" altLang="en-US"/>
              <a:t>가 </a:t>
            </a:r>
            <a:r>
              <a:rPr lang="en-US" altLang="ko-KR"/>
              <a:t>frequency </a:t>
            </a:r>
            <a:r>
              <a:rPr lang="ko-KR" altLang="en-US"/>
              <a:t>의 최소 </a:t>
            </a:r>
            <a:r>
              <a:rPr lang="en-US" altLang="ko-KR"/>
              <a:t>4</a:t>
            </a:r>
            <a:r>
              <a:rPr lang="ko-KR" altLang="en-US"/>
              <a:t>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Code length : 2, 3, 4, ... , 13</a:t>
            </a:r>
          </a:p>
          <a:p>
            <a:r>
              <a:rPr lang="en-US" altLang="ko-KR"/>
              <a:t>samp_rate = frequency x (4, 8, 12, 16)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전체 그래프는 </a:t>
            </a:r>
            <a:r>
              <a:rPr lang="en-US" altLang="ko-KR"/>
              <a:t>2</a:t>
            </a:r>
            <a:r>
              <a:rPr lang="ko-KR" altLang="en-US"/>
              <a:t>개의 주기를 표현</a:t>
            </a:r>
            <a:r>
              <a:rPr lang="en-US" altLang="ko-KR"/>
              <a:t>.</a:t>
            </a:r>
          </a:p>
          <a:p>
            <a:r>
              <a:rPr lang="en-US" altLang="ko-KR"/>
              <a:t>ex) Code length : 2 , samp_rate = frequency x 4</a:t>
            </a:r>
          </a:p>
          <a:p>
            <a:r>
              <a:rPr lang="en-US" altLang="ko-KR"/>
              <a:t>=&gt; 16 </a:t>
            </a:r>
            <a:r>
              <a:rPr lang="ko-KR" altLang="en-US"/>
              <a:t>개의 데이터를 표현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2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24651-6D0E-6F43-6691-6675C6EC9E3D}"/>
              </a:ext>
            </a:extLst>
          </p:cNvPr>
          <p:cNvSpPr txBox="1"/>
          <p:nvPr/>
        </p:nvSpPr>
        <p:spPr>
          <a:xfrm>
            <a:off x="0" y="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2 ,  Sampling rate = Frequency x 4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6163-DAE3-3691-60DC-B6B187F6E916}"/>
              </a:ext>
            </a:extLst>
          </p:cNvPr>
          <p:cNvSpPr txBox="1"/>
          <p:nvPr/>
        </p:nvSpPr>
        <p:spPr>
          <a:xfrm>
            <a:off x="11135" y="1702791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2 ,  Sampling rate = Frequency x 8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E562-F012-AE4B-2F95-F16C3FC32811}"/>
              </a:ext>
            </a:extLst>
          </p:cNvPr>
          <p:cNvSpPr txBox="1"/>
          <p:nvPr/>
        </p:nvSpPr>
        <p:spPr>
          <a:xfrm>
            <a:off x="-16182" y="3504839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2 ,  Sampling rate = Frequency x 12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6C190A-3F4C-8C9F-CCB1-3FF12F28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69" y="258067"/>
            <a:ext cx="5013423" cy="1369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961F9-CB1B-2BCC-F537-EDB2DE4E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33" y="1979789"/>
            <a:ext cx="5040560" cy="1402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D04C0C-8D45-EE33-E77F-11A6B0A3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933" y="3869079"/>
            <a:ext cx="5040560" cy="1421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6DD2C6-97E3-AABE-A881-810609D9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933" y="5482313"/>
            <a:ext cx="5040560" cy="1375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49BA8-BC55-C7F5-DB17-2B58603B25F0}"/>
              </a:ext>
            </a:extLst>
          </p:cNvPr>
          <p:cNvSpPr txBox="1"/>
          <p:nvPr/>
        </p:nvSpPr>
        <p:spPr>
          <a:xfrm>
            <a:off x="-9942" y="5197518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2 ,  Sampling rate = Frequency x 16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737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24651-6D0E-6F43-6691-6675C6EC9E3D}"/>
              </a:ext>
            </a:extLst>
          </p:cNvPr>
          <p:cNvSpPr txBox="1"/>
          <p:nvPr/>
        </p:nvSpPr>
        <p:spPr>
          <a:xfrm>
            <a:off x="0" y="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3 ,  Sampling rate = Frequency x 4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6163-DAE3-3691-60DC-B6B187F6E916}"/>
              </a:ext>
            </a:extLst>
          </p:cNvPr>
          <p:cNvSpPr txBox="1"/>
          <p:nvPr/>
        </p:nvSpPr>
        <p:spPr>
          <a:xfrm>
            <a:off x="11135" y="1702791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3 ,  Sampling rate = Frequency x 8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E562-F012-AE4B-2F95-F16C3FC32811}"/>
              </a:ext>
            </a:extLst>
          </p:cNvPr>
          <p:cNvSpPr txBox="1"/>
          <p:nvPr/>
        </p:nvSpPr>
        <p:spPr>
          <a:xfrm>
            <a:off x="-16182" y="3504839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3 ,  Sampling rate = Frequency x 12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9BA8-BC55-C7F5-DB17-2B58603B25F0}"/>
              </a:ext>
            </a:extLst>
          </p:cNvPr>
          <p:cNvSpPr txBox="1"/>
          <p:nvPr/>
        </p:nvSpPr>
        <p:spPr>
          <a:xfrm>
            <a:off x="-9942" y="5197518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3 ,  Sampling rate = Frequency x 16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75DD8-4F76-3E9A-5570-C4C10E2A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78" y="276999"/>
            <a:ext cx="5024916" cy="13906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101532-D137-09C5-F499-59C6E334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78" y="1987587"/>
            <a:ext cx="5024915" cy="13901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09E9F2-5963-657A-D5D6-2EB5CEE2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78" y="3824053"/>
            <a:ext cx="5040560" cy="13835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575624-A3B1-1115-4A18-2866B6B5E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206" y="5474518"/>
            <a:ext cx="5026288" cy="13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24651-6D0E-6F43-6691-6675C6EC9E3D}"/>
              </a:ext>
            </a:extLst>
          </p:cNvPr>
          <p:cNvSpPr txBox="1"/>
          <p:nvPr/>
        </p:nvSpPr>
        <p:spPr>
          <a:xfrm>
            <a:off x="0" y="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4 ,  Sampling rate = Frequency x 4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6163-DAE3-3691-60DC-B6B187F6E916}"/>
              </a:ext>
            </a:extLst>
          </p:cNvPr>
          <p:cNvSpPr txBox="1"/>
          <p:nvPr/>
        </p:nvSpPr>
        <p:spPr>
          <a:xfrm>
            <a:off x="11135" y="1702791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4 ,  Sampling rate = Frequency x 8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E562-F012-AE4B-2F95-F16C3FC32811}"/>
              </a:ext>
            </a:extLst>
          </p:cNvPr>
          <p:cNvSpPr txBox="1"/>
          <p:nvPr/>
        </p:nvSpPr>
        <p:spPr>
          <a:xfrm>
            <a:off x="-16182" y="3504839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4 ,  Sampling rate = Frequency x 12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9BA8-BC55-C7F5-DB17-2B58603B25F0}"/>
              </a:ext>
            </a:extLst>
          </p:cNvPr>
          <p:cNvSpPr txBox="1"/>
          <p:nvPr/>
        </p:nvSpPr>
        <p:spPr>
          <a:xfrm>
            <a:off x="-9942" y="5197518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4,  Sampling rate = Frequency x 16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82002-265B-3834-70DF-0CACF5C3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306" y="327272"/>
            <a:ext cx="5030187" cy="1364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D512D8-FE82-FD9D-A5FC-67F1D3E6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03" y="2013178"/>
            <a:ext cx="5019990" cy="14034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3BAA98-B76C-1C08-6AC8-0246C18E8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934" y="3781838"/>
            <a:ext cx="5040560" cy="13722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9DA9D1-041C-7847-3194-143E04F9A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679" y="5431080"/>
            <a:ext cx="5053814" cy="13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24651-6D0E-6F43-6691-6675C6EC9E3D}"/>
              </a:ext>
            </a:extLst>
          </p:cNvPr>
          <p:cNvSpPr txBox="1"/>
          <p:nvPr/>
        </p:nvSpPr>
        <p:spPr>
          <a:xfrm>
            <a:off x="0" y="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7 ,  Sampling rate = Frequency x 4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06163-DAE3-3691-60DC-B6B187F6E916}"/>
              </a:ext>
            </a:extLst>
          </p:cNvPr>
          <p:cNvSpPr txBox="1"/>
          <p:nvPr/>
        </p:nvSpPr>
        <p:spPr>
          <a:xfrm>
            <a:off x="11135" y="1702791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7 ,  Sampling rate = Frequency x 8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E562-F012-AE4B-2F95-F16C3FC32811}"/>
              </a:ext>
            </a:extLst>
          </p:cNvPr>
          <p:cNvSpPr txBox="1"/>
          <p:nvPr/>
        </p:nvSpPr>
        <p:spPr>
          <a:xfrm>
            <a:off x="-16182" y="3504839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7 ,  Sampling rate = Frequency x 12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9BA8-BC55-C7F5-DB17-2B58603B25F0}"/>
              </a:ext>
            </a:extLst>
          </p:cNvPr>
          <p:cNvSpPr txBox="1"/>
          <p:nvPr/>
        </p:nvSpPr>
        <p:spPr>
          <a:xfrm>
            <a:off x="-21825" y="5069130"/>
            <a:ext cx="716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Code length : 7 ,  Sampling rate = Frequency x 16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E49A8-DD7F-4467-3643-FA735184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33" y="256289"/>
            <a:ext cx="5040560" cy="1414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1AD92A-4049-D391-BE94-340F57EA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34" y="1987587"/>
            <a:ext cx="5071644" cy="14078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4059813-E918-4CEF-19B7-B703EDCB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54" y="3717032"/>
            <a:ext cx="5003839" cy="13764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940C2D-FD01-4F14-05FC-C211CB238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933" y="5329094"/>
            <a:ext cx="5040560" cy="13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598</Words>
  <Application>Microsoft Office PowerPoint</Application>
  <PresentationFormat>화면 슬라이드 쇼(4:3)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38</cp:revision>
  <dcterms:created xsi:type="dcterms:W3CDTF">2014-07-02T04:30:08Z</dcterms:created>
  <dcterms:modified xsi:type="dcterms:W3CDTF">2022-08-23T01:12:37Z</dcterms:modified>
</cp:coreProperties>
</file>