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B2387F7-F4DE-C88A-FEBA-8E0FA3617792}" name="곽동진" initials="곽" userId="곽동진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114" d="100"/>
          <a:sy n="114" d="100"/>
        </p:scale>
        <p:origin x="156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9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2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8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17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9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7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62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4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1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55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D8B3-29BE-41C9-8E49-D64F47D440D4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6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8172" y="2420888"/>
            <a:ext cx="9649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ko-KR" sz="800" spc="-10">
                <a:solidFill>
                  <a:srgbClr val="004C86"/>
                </a:solidFill>
              </a:rPr>
              <a:t> </a:t>
            </a:r>
            <a:r>
              <a:rPr lang="en-US" altLang="ko-KR" sz="3400" spc="-10">
                <a:solidFill>
                  <a:srgbClr val="004C86"/>
                </a:solidFill>
              </a:rPr>
              <a:t>LFM, Barker, Flank, Costas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172" y="3136612"/>
            <a:ext cx="164953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spc="20">
                <a:solidFill>
                  <a:srgbClr val="004C86"/>
                </a:solidFill>
              </a:rPr>
              <a:t>2022.08.02 (4</a:t>
            </a:r>
            <a:r>
              <a:rPr lang="ko-KR" altLang="en-US" sz="1300" spc="20">
                <a:solidFill>
                  <a:srgbClr val="004C86"/>
                </a:solidFill>
              </a:rPr>
              <a:t>주차</a:t>
            </a:r>
            <a:r>
              <a:rPr lang="en-US" altLang="ko-KR" sz="1300" spc="20">
                <a:solidFill>
                  <a:srgbClr val="004C86"/>
                </a:solidFill>
              </a:rPr>
              <a:t>)</a:t>
            </a:r>
            <a:endParaRPr lang="ko-KR" altLang="en-US" sz="1300" spc="2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60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2400" y="124560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50">
                <a:solidFill>
                  <a:schemeClr val="bg1"/>
                </a:solidFill>
              </a:rPr>
              <a:t>개 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3200" y="1936800"/>
            <a:ext cx="8237272" cy="2587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US" altLang="ko-KR" sz="2100" spc="-120">
                <a:solidFill>
                  <a:schemeClr val="bg1"/>
                </a:solidFill>
                <a:latin typeface="+mn-ea"/>
              </a:rPr>
              <a:t>LFM (Linear frequency Modulation) &lt;= Chirp </a:t>
            </a:r>
            <a:r>
              <a:rPr lang="ko-KR" altLang="en-US" sz="2100" spc="-120">
                <a:solidFill>
                  <a:schemeClr val="bg1"/>
                </a:solidFill>
                <a:latin typeface="+mn-ea"/>
              </a:rPr>
              <a:t>파형</a:t>
            </a:r>
            <a:r>
              <a:rPr lang="en-US" altLang="ko-KR" sz="2100" spc="-120">
                <a:solidFill>
                  <a:schemeClr val="bg1"/>
                </a:solidFill>
                <a:latin typeface="+mn-ea"/>
              </a:rPr>
              <a:t>&gt;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US" altLang="ko-KR" sz="2100" spc="-120">
                <a:solidFill>
                  <a:schemeClr val="bg1"/>
                </a:solidFill>
                <a:latin typeface="+mn-ea"/>
              </a:rPr>
              <a:t>Barker code (or Barker sequence)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US" altLang="ko-KR" sz="2100" spc="-120">
                <a:solidFill>
                  <a:schemeClr val="bg1"/>
                </a:solidFill>
                <a:latin typeface="+mn-ea"/>
              </a:rPr>
              <a:t>Frank code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US" altLang="ko-KR" sz="2100" spc="-120">
                <a:solidFill>
                  <a:schemeClr val="bg1"/>
                </a:solidFill>
                <a:latin typeface="+mn-ea"/>
              </a:rPr>
              <a:t>Costas code</a:t>
            </a:r>
          </a:p>
          <a:p>
            <a:pPr>
              <a:lnSpc>
                <a:spcPts val="4000"/>
              </a:lnSpc>
            </a:pPr>
            <a:r>
              <a:rPr lang="en-US" altLang="ko-KR" sz="2100" spc="-120">
                <a:solidFill>
                  <a:schemeClr val="bg1"/>
                </a:solidFill>
                <a:latin typeface="+mn-ea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22074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8B4BF26-CF97-E272-56BC-2BF4FB53B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04" y="1772816"/>
            <a:ext cx="7476592" cy="278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4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16" y="404664"/>
            <a:ext cx="70203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LFM (Linear frequency modulation)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7E8A42-1695-0B1E-64EC-876C4057C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770" y="1484421"/>
            <a:ext cx="4445525" cy="30716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0447F1-C948-517F-68F6-9141D8117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246" y="1756081"/>
            <a:ext cx="4086637" cy="27999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8E982E-AFF7-6367-EFAA-69F2EFA5E854}"/>
              </a:ext>
            </a:extLst>
          </p:cNvPr>
          <p:cNvSpPr txBox="1"/>
          <p:nvPr/>
        </p:nvSpPr>
        <p:spPr>
          <a:xfrm>
            <a:off x="251519" y="4774435"/>
            <a:ext cx="85403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보통 </a:t>
            </a:r>
            <a:r>
              <a:rPr lang="en-US" altLang="ko-KR"/>
              <a:t>Chirp </a:t>
            </a:r>
            <a:r>
              <a:rPr lang="ko-KR" altLang="en-US"/>
              <a:t>신호 사용</a:t>
            </a:r>
            <a:r>
              <a:rPr lang="en-US" altLang="ko-KR"/>
              <a:t>. (Chirp </a:t>
            </a:r>
            <a:r>
              <a:rPr lang="ko-KR" altLang="en-US"/>
              <a:t>신호 </a:t>
            </a:r>
            <a:r>
              <a:rPr lang="en-US" altLang="ko-KR"/>
              <a:t>: </a:t>
            </a:r>
            <a:r>
              <a:rPr lang="ko-KR" altLang="en-US"/>
              <a:t>시간에 따라 신호의 주파수가 선형적으로 변화하는 모양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주파수가 변형되며 이에따라 대역폭이 증가하게 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10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16" y="404664"/>
            <a:ext cx="5220120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Barker code (Barker sequency)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84C9F6-94E8-3D7E-266D-AF906831C246}"/>
              </a:ext>
            </a:extLst>
          </p:cNvPr>
          <p:cNvSpPr txBox="1"/>
          <p:nvPr/>
        </p:nvSpPr>
        <p:spPr>
          <a:xfrm>
            <a:off x="576016" y="1029206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펄스 압축 방식은 변조 기법에 따라 </a:t>
            </a:r>
            <a:r>
              <a:rPr lang="en-US" altLang="ko-KR"/>
              <a:t>FM (Frequency Modulation) , PM(Phase Modulation) </a:t>
            </a:r>
            <a:r>
              <a:rPr lang="ko-KR" altLang="en-US"/>
              <a:t>으로 나뉜다</a:t>
            </a:r>
            <a:r>
              <a:rPr lang="en-US" altLang="ko-KR"/>
              <a:t>.</a:t>
            </a:r>
          </a:p>
          <a:p>
            <a:r>
              <a:rPr lang="en-US" altLang="ko-KR"/>
              <a:t>Barker code </a:t>
            </a:r>
            <a:r>
              <a:rPr lang="ko-KR" altLang="en-US"/>
              <a:t>는 </a:t>
            </a:r>
            <a:r>
              <a:rPr lang="en-US" altLang="ko-KR"/>
              <a:t>PM </a:t>
            </a:r>
            <a:r>
              <a:rPr lang="ko-KR" altLang="en-US"/>
              <a:t>방식 중 하나로 이진수로 구성된다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317AC7-616D-6F1A-6E17-052C799F6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6" y="2442356"/>
            <a:ext cx="7421818" cy="24285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82A421-4419-B5C3-E057-963FCD21EF4C}"/>
              </a:ext>
            </a:extLst>
          </p:cNvPr>
          <p:cNvSpPr txBox="1"/>
          <p:nvPr/>
        </p:nvSpPr>
        <p:spPr>
          <a:xfrm>
            <a:off x="755576" y="5157192"/>
            <a:ext cx="7813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r>
              <a:rPr lang="ko-KR" altLang="en-US"/>
              <a:t>이 인코딩 되는 경우</a:t>
            </a:r>
            <a:r>
              <a:rPr lang="en-US" altLang="ko-KR"/>
              <a:t>, Barker sequence </a:t>
            </a:r>
            <a:r>
              <a:rPr lang="ko-KR" altLang="en-US"/>
              <a:t>비트가 모두 바뀌어서 전송</a:t>
            </a:r>
            <a:r>
              <a:rPr lang="en-US" altLang="ko-KR"/>
              <a:t>,</a:t>
            </a:r>
          </a:p>
          <a:p>
            <a:r>
              <a:rPr lang="en-US" altLang="ko-KR"/>
              <a:t>0</a:t>
            </a:r>
            <a:r>
              <a:rPr lang="ko-KR" altLang="en-US"/>
              <a:t>이 인코딩 되는 경우</a:t>
            </a:r>
            <a:r>
              <a:rPr lang="en-US" altLang="ko-KR"/>
              <a:t>, Barker sequence </a:t>
            </a:r>
            <a:r>
              <a:rPr lang="ko-KR" altLang="en-US"/>
              <a:t>비트가 변화없이 그대로 전송됌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4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16" y="404664"/>
            <a:ext cx="5220120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Frank code (polyphase code)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19EBA2-69E1-8844-C775-8700792ECD7C}"/>
              </a:ext>
            </a:extLst>
          </p:cNvPr>
          <p:cNvSpPr txBox="1"/>
          <p:nvPr/>
        </p:nvSpPr>
        <p:spPr>
          <a:xfrm>
            <a:off x="647564" y="1052736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Frank Code </a:t>
            </a:r>
            <a:r>
              <a:rPr lang="ko-KR" altLang="en-US"/>
              <a:t>는 펄스 압축에 사용되는 </a:t>
            </a:r>
            <a:r>
              <a:rPr lang="en-US" altLang="ko-KR"/>
              <a:t>polyphase code modulation </a:t>
            </a:r>
            <a:r>
              <a:rPr lang="ko-KR" altLang="en-US"/>
              <a:t>이다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80D63C-6336-B030-15DE-CCDAA2CDC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64" y="2224087"/>
            <a:ext cx="64960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99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16" y="404664"/>
            <a:ext cx="5220120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Costas code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B76812-2C10-7C56-520D-2B1994E7E85D}"/>
              </a:ext>
            </a:extLst>
          </p:cNvPr>
          <p:cNvSpPr txBox="1"/>
          <p:nvPr/>
        </p:nvSpPr>
        <p:spPr>
          <a:xfrm>
            <a:off x="576016" y="1052736"/>
            <a:ext cx="810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Costas code </a:t>
            </a:r>
            <a:r>
              <a:rPr lang="ko-KR" altLang="en-US"/>
              <a:t>는 시간</a:t>
            </a:r>
            <a:r>
              <a:rPr lang="en-US" altLang="ko-KR"/>
              <a:t>-</a:t>
            </a:r>
            <a:r>
              <a:rPr lang="ko-KR" altLang="en-US"/>
              <a:t>주파수 코딩 파형으로 </a:t>
            </a:r>
            <a:r>
              <a:rPr lang="en-US" altLang="ko-KR"/>
              <a:t>Costats array</a:t>
            </a:r>
            <a:r>
              <a:rPr lang="ko-KR" altLang="en-US"/>
              <a:t>를  </a:t>
            </a:r>
            <a:r>
              <a:rPr lang="en-US" altLang="ko-KR"/>
              <a:t>n x n </a:t>
            </a:r>
            <a:r>
              <a:rPr lang="ko-KR" altLang="en-US"/>
              <a:t>배열로 나타낼 수 있고</a:t>
            </a:r>
            <a:r>
              <a:rPr lang="en-US" altLang="ko-KR"/>
              <a:t>, </a:t>
            </a:r>
            <a:r>
              <a:rPr lang="ko-KR" altLang="en-US"/>
              <a:t>시간 간격에 따른 주파수를 나타낸다</a:t>
            </a:r>
            <a:r>
              <a:rPr lang="en-US" altLang="ko-KR"/>
              <a:t>.</a:t>
            </a:r>
            <a:r>
              <a:rPr lang="ko-KR" altLang="en-US"/>
              <a:t>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70A063-73B3-B137-DB71-7212050B1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990631"/>
            <a:ext cx="2990850" cy="2771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3653B5-059D-F91F-D42E-47ED1EC6FA77}"/>
              </a:ext>
            </a:extLst>
          </p:cNvPr>
          <p:cNvSpPr txBox="1"/>
          <p:nvPr/>
        </p:nvSpPr>
        <p:spPr>
          <a:xfrm>
            <a:off x="251520" y="3700517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다음과 같이 </a:t>
            </a:r>
            <a:r>
              <a:rPr lang="en-US" altLang="ko-KR"/>
              <a:t>N=4 </a:t>
            </a:r>
            <a:r>
              <a:rPr lang="ko-KR" altLang="en-US"/>
              <a:t>인 </a:t>
            </a:r>
            <a:r>
              <a:rPr lang="en-US" altLang="ko-KR"/>
              <a:t>4x4</a:t>
            </a:r>
            <a:r>
              <a:rPr lang="ko-KR" altLang="en-US"/>
              <a:t> 의 유효한 </a:t>
            </a:r>
            <a:r>
              <a:rPr lang="en-US" altLang="ko-KR"/>
              <a:t>Costas </a:t>
            </a:r>
            <a:r>
              <a:rPr lang="ko-KR" altLang="en-US"/>
              <a:t>배열</a:t>
            </a:r>
            <a:endParaRPr lang="en-US" altLang="ko-KR"/>
          </a:p>
          <a:p>
            <a:r>
              <a:rPr lang="ko-KR" altLang="en-US"/>
              <a:t>이 존재할 때</a:t>
            </a:r>
            <a:r>
              <a:rPr lang="en-US" altLang="ko-KR"/>
              <a:t>,  (1,2), (2,1), (3,3), (4,4) </a:t>
            </a:r>
            <a:r>
              <a:rPr lang="ko-KR" altLang="en-US"/>
              <a:t>에 점이 </a:t>
            </a:r>
            <a:endParaRPr lang="en-US" altLang="ko-KR"/>
          </a:p>
          <a:p>
            <a:r>
              <a:rPr lang="ko-KR" altLang="en-US"/>
              <a:t>생기게 되고</a:t>
            </a:r>
            <a:r>
              <a:rPr lang="en-US" altLang="ko-KR"/>
              <a:t>, x</a:t>
            </a:r>
            <a:r>
              <a:rPr lang="ko-KR" altLang="en-US"/>
              <a:t>좌표는 </a:t>
            </a:r>
            <a:r>
              <a:rPr lang="en-US" altLang="ko-KR"/>
              <a:t>1</a:t>
            </a:r>
            <a:r>
              <a:rPr lang="ko-KR" altLang="en-US"/>
              <a:t>씩 선형적으로 증가하</a:t>
            </a:r>
            <a:endParaRPr lang="en-US" altLang="ko-KR"/>
          </a:p>
          <a:p>
            <a:r>
              <a:rPr lang="ko-KR" altLang="en-US"/>
              <a:t>므로 </a:t>
            </a:r>
            <a:r>
              <a:rPr lang="en-US" altLang="ko-KR"/>
              <a:t>y</a:t>
            </a:r>
            <a:r>
              <a:rPr lang="ko-KR" altLang="en-US"/>
              <a:t>좌표만으로 표현하면</a:t>
            </a:r>
            <a:endParaRPr lang="en-US" altLang="ko-KR"/>
          </a:p>
          <a:p>
            <a:r>
              <a:rPr lang="en-US" altLang="ko-KR"/>
              <a:t>=&gt; (2,1,3,4) </a:t>
            </a:r>
            <a:r>
              <a:rPr lang="ko-KR" altLang="en-US"/>
              <a:t>로 표현할 수 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38F026F-A10B-AFFC-2C31-66FE8A2B6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38" y="2057400"/>
            <a:ext cx="9715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7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18F8261-A5C9-61E4-76E4-60A7AFD79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6" y="908720"/>
            <a:ext cx="5648325" cy="4181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48FBA8-171E-60C6-333B-2F599C1FBD1E}"/>
              </a:ext>
            </a:extLst>
          </p:cNvPr>
          <p:cNvSpPr txBox="1"/>
          <p:nvPr/>
        </p:nvSpPr>
        <p:spPr>
          <a:xfrm>
            <a:off x="576016" y="5373216"/>
            <a:ext cx="673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다음과 같이 </a:t>
            </a:r>
            <a:r>
              <a:rPr lang="en-US" altLang="ko-KR"/>
              <a:t>N</a:t>
            </a:r>
            <a:r>
              <a:rPr lang="ko-KR" altLang="en-US"/>
              <a:t>의 개수에 따라 유효한 </a:t>
            </a:r>
            <a:r>
              <a:rPr lang="en-US" altLang="ko-KR"/>
              <a:t>Costas </a:t>
            </a:r>
            <a:r>
              <a:rPr lang="ko-KR" altLang="en-US"/>
              <a:t>배열들이 존재한다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340E9-5895-F049-FA2F-E75928DEB41D}"/>
              </a:ext>
            </a:extLst>
          </p:cNvPr>
          <p:cNvSpPr txBox="1"/>
          <p:nvPr/>
        </p:nvSpPr>
        <p:spPr>
          <a:xfrm>
            <a:off x="576016" y="5949280"/>
            <a:ext cx="673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/>
              <a:t>order </a:t>
            </a:r>
            <a:r>
              <a:rPr lang="ko-KR" altLang="en-US" i="1"/>
              <a:t>가 </a:t>
            </a:r>
            <a:r>
              <a:rPr lang="en-US" altLang="ko-KR" i="1"/>
              <a:t>N , Number </a:t>
            </a:r>
            <a:r>
              <a:rPr lang="ko-KR" altLang="en-US" i="1"/>
              <a:t>이 </a:t>
            </a:r>
            <a:r>
              <a:rPr lang="en-US" altLang="ko-KR" i="1"/>
              <a:t>Costats array </a:t>
            </a:r>
            <a:r>
              <a:rPr lang="ko-KR" altLang="en-US" i="1"/>
              <a:t>개수</a:t>
            </a:r>
            <a:r>
              <a:rPr lang="en-US" altLang="ko-KR" i="1"/>
              <a:t>.</a:t>
            </a:r>
            <a:endParaRPr lang="ko-KR" altLang="en-US" i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0730B6-0A74-6E83-F4A6-1CC61EF8FEEC}"/>
              </a:ext>
            </a:extLst>
          </p:cNvPr>
          <p:cNvSpPr txBox="1"/>
          <p:nvPr/>
        </p:nvSpPr>
        <p:spPr>
          <a:xfrm>
            <a:off x="576016" y="404664"/>
            <a:ext cx="5220120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Costas code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9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0730B6-0A74-6E83-F4A6-1CC61EF8FEEC}"/>
              </a:ext>
            </a:extLst>
          </p:cNvPr>
          <p:cNvSpPr txBox="1"/>
          <p:nvPr/>
        </p:nvSpPr>
        <p:spPr>
          <a:xfrm>
            <a:off x="576016" y="404664"/>
            <a:ext cx="5220120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LFM gnuradio </a:t>
            </a:r>
            <a:r>
              <a:rPr lang="ko-KR" altLang="en-US" sz="2600" b="1" spc="-80">
                <a:solidFill>
                  <a:srgbClr val="004C86"/>
                </a:solidFill>
              </a:rPr>
              <a:t>실행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F5821A-339A-7612-126B-406E4F09B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340768"/>
            <a:ext cx="7776864" cy="439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17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253</Words>
  <Application>Microsoft Office PowerPoint</Application>
  <PresentationFormat>화면 슬라이드 쇼(4:3)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</dc:creator>
  <cp:lastModifiedBy>곽동진</cp:lastModifiedBy>
  <cp:revision>33</cp:revision>
  <dcterms:created xsi:type="dcterms:W3CDTF">2014-07-02T04:30:08Z</dcterms:created>
  <dcterms:modified xsi:type="dcterms:W3CDTF">2022-08-02T08:58:00Z</dcterms:modified>
</cp:coreProperties>
</file>