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9" r:id="rId5"/>
    <p:sldId id="264" r:id="rId6"/>
    <p:sldId id="261" r:id="rId7"/>
    <p:sldId id="270" r:id="rId8"/>
    <p:sldId id="269" r:id="rId9"/>
    <p:sldId id="268" r:id="rId10"/>
    <p:sldId id="267" r:id="rId11"/>
    <p:sldId id="266" r:id="rId12"/>
    <p:sldId id="265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1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99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2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8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17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9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7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62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4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7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1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55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6D8B3-29BE-41C9-8E49-D64F47D440D4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6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76000" y="2934000"/>
            <a:ext cx="6696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spc="-20">
                <a:solidFill>
                  <a:srgbClr val="004C86"/>
                </a:solidFill>
              </a:rPr>
              <a:t>Fashion_MNIST </a:t>
            </a:r>
            <a:r>
              <a:rPr lang="ko-KR" altLang="en-US" sz="3500" spc="-20">
                <a:solidFill>
                  <a:srgbClr val="004C86"/>
                </a:solidFill>
              </a:rPr>
              <a:t>이미지 분류하기</a:t>
            </a:r>
            <a:endParaRPr lang="en-US" altLang="ko-KR" sz="3500" spc="-20" dirty="0">
              <a:solidFill>
                <a:srgbClr val="004C8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3600" y="3618000"/>
            <a:ext cx="12241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spc="-20">
                <a:solidFill>
                  <a:srgbClr val="004C86"/>
                </a:solidFill>
              </a:rPr>
              <a:t>2022.06.02</a:t>
            </a:r>
            <a:endParaRPr lang="ko-KR" altLang="en-US" sz="1300" spc="-20" dirty="0">
              <a:solidFill>
                <a:srgbClr val="004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604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88938CD-FC0C-E5B5-90CD-E137F8BE0BD5}"/>
              </a:ext>
            </a:extLst>
          </p:cNvPr>
          <p:cNvSpPr txBox="1"/>
          <p:nvPr/>
        </p:nvSpPr>
        <p:spPr>
          <a:xfrm>
            <a:off x="432000" y="63288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>
                <a:solidFill>
                  <a:schemeClr val="bg1">
                    <a:lumMod val="50000"/>
                  </a:schemeClr>
                </a:solidFill>
              </a:rPr>
              <a:t>Fashion_MNIST </a:t>
            </a:r>
            <a:r>
              <a:rPr lang="ko-KR" altLang="en-US" sz="800" spc="-50">
                <a:solidFill>
                  <a:schemeClr val="bg1">
                    <a:lumMod val="50000"/>
                  </a:schemeClr>
                </a:solidFill>
              </a:rPr>
              <a:t>이미지 분류하기</a:t>
            </a:r>
            <a:endParaRPr lang="ko-KR" altLang="en-US" sz="800" spc="-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449697-995A-6454-5CAB-25F0F421D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0" y="1079052"/>
            <a:ext cx="5865465" cy="49683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403B86-739A-ECEE-FC26-879A47B17C09}"/>
              </a:ext>
            </a:extLst>
          </p:cNvPr>
          <p:cNvSpPr txBox="1"/>
          <p:nvPr/>
        </p:nvSpPr>
        <p:spPr>
          <a:xfrm>
            <a:off x="629792" y="363854"/>
            <a:ext cx="61744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110">
                <a:solidFill>
                  <a:srgbClr val="004C86"/>
                </a:solidFill>
              </a:rPr>
              <a:t>『Confusion matrix </a:t>
            </a:r>
            <a:r>
              <a:rPr lang="ko-KR" altLang="en-US" sz="2600" b="1" spc="-110">
                <a:solidFill>
                  <a:srgbClr val="004C86"/>
                </a:solidFill>
              </a:rPr>
              <a:t>로 보기</a:t>
            </a:r>
            <a:r>
              <a:rPr lang="en-US" altLang="ko-KR" sz="2600" b="1" spc="-110">
                <a:solidFill>
                  <a:srgbClr val="004C86"/>
                </a:solidFill>
              </a:rPr>
              <a:t>』</a:t>
            </a:r>
            <a:endParaRPr lang="ko-KR" altLang="en-US" sz="2600" b="1" spc="-110" dirty="0">
              <a:solidFill>
                <a:srgbClr val="004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816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88938CD-FC0C-E5B5-90CD-E137F8BE0BD5}"/>
              </a:ext>
            </a:extLst>
          </p:cNvPr>
          <p:cNvSpPr txBox="1"/>
          <p:nvPr/>
        </p:nvSpPr>
        <p:spPr>
          <a:xfrm>
            <a:off x="432000" y="63288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>
                <a:solidFill>
                  <a:schemeClr val="bg1">
                    <a:lumMod val="50000"/>
                  </a:schemeClr>
                </a:solidFill>
              </a:rPr>
              <a:t>Fashion_MNIST </a:t>
            </a:r>
            <a:r>
              <a:rPr lang="ko-KR" altLang="en-US" sz="800" spc="-50">
                <a:solidFill>
                  <a:schemeClr val="bg1">
                    <a:lumMod val="50000"/>
                  </a:schemeClr>
                </a:solidFill>
              </a:rPr>
              <a:t>이미지 분류하기</a:t>
            </a:r>
            <a:endParaRPr lang="ko-KR" altLang="en-US" sz="800" spc="-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C21DF-BB75-738E-8400-D737B091839F}"/>
              </a:ext>
            </a:extLst>
          </p:cNvPr>
          <p:cNvSpPr txBox="1"/>
          <p:nvPr/>
        </p:nvSpPr>
        <p:spPr>
          <a:xfrm>
            <a:off x="629792" y="363854"/>
            <a:ext cx="61744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110">
                <a:solidFill>
                  <a:srgbClr val="004C86"/>
                </a:solidFill>
              </a:rPr>
              <a:t>『Confusion matrix </a:t>
            </a:r>
            <a:r>
              <a:rPr lang="ko-KR" altLang="en-US" sz="2600" b="1" spc="-110">
                <a:solidFill>
                  <a:srgbClr val="004C86"/>
                </a:solidFill>
              </a:rPr>
              <a:t>로 보기</a:t>
            </a:r>
            <a:r>
              <a:rPr lang="en-US" altLang="ko-KR" sz="2600" b="1" spc="-110">
                <a:solidFill>
                  <a:srgbClr val="004C86"/>
                </a:solidFill>
              </a:rPr>
              <a:t>』</a:t>
            </a:r>
            <a:endParaRPr lang="ko-KR" altLang="en-US" sz="2600" b="1" spc="-110" dirty="0">
              <a:solidFill>
                <a:srgbClr val="004C8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0060A8-3A66-06C2-3A4A-BFDD92B74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485363"/>
            <a:ext cx="3744416" cy="33467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CA0DCFC-E1F2-8511-8787-AB1F18A67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1519102"/>
            <a:ext cx="10001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375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07904" y="404664"/>
            <a:ext cx="26998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110">
                <a:solidFill>
                  <a:srgbClr val="004C86"/>
                </a:solidFill>
              </a:rPr>
              <a:t>Summary</a:t>
            </a:r>
            <a:endParaRPr lang="ko-KR" altLang="en-US" sz="2600" b="1" spc="-110" dirty="0">
              <a:solidFill>
                <a:srgbClr val="004C8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8938CD-FC0C-E5B5-90CD-E137F8BE0BD5}"/>
              </a:ext>
            </a:extLst>
          </p:cNvPr>
          <p:cNvSpPr txBox="1"/>
          <p:nvPr/>
        </p:nvSpPr>
        <p:spPr>
          <a:xfrm>
            <a:off x="432000" y="63288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>
                <a:solidFill>
                  <a:schemeClr val="bg1">
                    <a:lumMod val="50000"/>
                  </a:schemeClr>
                </a:solidFill>
              </a:rPr>
              <a:t>Fashion_MNIST </a:t>
            </a:r>
            <a:r>
              <a:rPr lang="ko-KR" altLang="en-US" sz="800" spc="-50">
                <a:solidFill>
                  <a:schemeClr val="bg1">
                    <a:lumMod val="50000"/>
                  </a:schemeClr>
                </a:solidFill>
              </a:rPr>
              <a:t>이미지 분류하기</a:t>
            </a:r>
            <a:endParaRPr lang="ko-KR" altLang="en-US" sz="800" spc="-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6647F4-40D0-8475-E396-C012CB0F9008}"/>
              </a:ext>
            </a:extLst>
          </p:cNvPr>
          <p:cNvSpPr txBox="1"/>
          <p:nvPr/>
        </p:nvSpPr>
        <p:spPr>
          <a:xfrm>
            <a:off x="971600" y="1114802"/>
            <a:ext cx="77048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60000</a:t>
            </a:r>
            <a:r>
              <a:rPr lang="ko-KR" altLang="en-US"/>
              <a:t>개의 </a:t>
            </a:r>
            <a:r>
              <a:rPr lang="en-US" altLang="ko-KR"/>
              <a:t>train_images set , 10000</a:t>
            </a:r>
            <a:r>
              <a:rPr lang="ko-KR" altLang="en-US"/>
              <a:t>개의 </a:t>
            </a:r>
            <a:r>
              <a:rPr lang="en-US" altLang="ko-KR"/>
              <a:t>test_images set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train : validation : test = 50000 : 10000 : 10000 (</a:t>
            </a:r>
            <a:r>
              <a:rPr lang="en-US" altLang="ko-KR" i="1"/>
              <a:t>train_test_split</a:t>
            </a:r>
            <a:r>
              <a:rPr lang="en-US" altLang="ko-KR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train_images 50000</a:t>
            </a:r>
            <a:r>
              <a:rPr lang="ko-KR" altLang="en-US"/>
              <a:t>개 중 </a:t>
            </a:r>
            <a:r>
              <a:rPr lang="en-US" altLang="ko-KR"/>
              <a:t>train[0] ~ train[29999] </a:t>
            </a:r>
            <a:r>
              <a:rPr lang="ko-KR" altLang="en-US"/>
              <a:t>이미지를 좌우반전</a:t>
            </a:r>
            <a:endParaRPr lang="en-US" altLang="ko-KR"/>
          </a:p>
          <a:p>
            <a:r>
              <a:rPr lang="en-US" altLang="ko-KR"/>
              <a:t>   </a:t>
            </a:r>
            <a:r>
              <a:rPr lang="ko-KR" altLang="en-US"/>
              <a:t>시킨 새로운 이미지 </a:t>
            </a:r>
            <a:r>
              <a:rPr lang="en-US" altLang="ko-KR"/>
              <a:t>30000</a:t>
            </a:r>
            <a:r>
              <a:rPr lang="ko-KR" altLang="en-US"/>
              <a:t>개를 직접 생성</a:t>
            </a:r>
            <a:r>
              <a:rPr lang="en-US" altLang="ko-KR"/>
              <a:t>. </a:t>
            </a:r>
          </a:p>
          <a:p>
            <a:r>
              <a:rPr lang="en-US" altLang="ko-KR"/>
              <a:t>	=&gt; train : validation : test = 8 : 1 : 1 </a:t>
            </a:r>
          </a:p>
          <a:p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Scaling(1/255) </a:t>
            </a:r>
            <a:r>
              <a:rPr lang="ko-KR" altLang="en-US"/>
              <a:t>후</a:t>
            </a:r>
            <a:r>
              <a:rPr lang="en-US" altLang="ko-KR"/>
              <a:t>, </a:t>
            </a:r>
            <a:r>
              <a:rPr lang="ko-KR" altLang="en-US"/>
              <a:t>데이터 모델 구성</a:t>
            </a:r>
            <a:r>
              <a:rPr lang="en-US" altLang="ko-KR"/>
              <a:t>, Dropout </a:t>
            </a:r>
            <a:r>
              <a:rPr lang="ko-KR" altLang="en-US"/>
              <a:t>과 </a:t>
            </a:r>
            <a:r>
              <a:rPr lang="en-US" altLang="ko-KR"/>
              <a:t>BatchNormalization </a:t>
            </a:r>
            <a:r>
              <a:rPr lang="ko-KR" altLang="en-US"/>
              <a:t>포함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모델 컴파일과 모델 훈련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 </a:t>
            </a:r>
            <a:r>
              <a:rPr lang="en-US" altLang="ko-KR"/>
              <a:t>(‘adam optimizer’ (learning rate = 0.01)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  ‘sparse_categorical_crossentropy’ loss function)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모델 정확도 평가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Confusion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740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2000" y="63288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>
                <a:solidFill>
                  <a:schemeClr val="bg1">
                    <a:lumMod val="50000"/>
                  </a:schemeClr>
                </a:solidFill>
              </a:rPr>
              <a:t>Fashion_MNIST </a:t>
            </a:r>
            <a:r>
              <a:rPr lang="ko-KR" altLang="en-US" sz="800" spc="-50">
                <a:solidFill>
                  <a:schemeClr val="bg1">
                    <a:lumMod val="50000"/>
                  </a:schemeClr>
                </a:solidFill>
              </a:rPr>
              <a:t>이미지 분류하기</a:t>
            </a:r>
            <a:endParaRPr lang="ko-KR" altLang="en-US" sz="800" spc="-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DF195C-0028-715F-A000-142CBB19C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3" y="908294"/>
            <a:ext cx="7277100" cy="3133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58F056-CD25-B66B-66E5-4115D435EB3E}"/>
              </a:ext>
            </a:extLst>
          </p:cNvPr>
          <p:cNvSpPr txBox="1"/>
          <p:nvPr/>
        </p:nvSpPr>
        <p:spPr>
          <a:xfrm>
            <a:off x="1979712" y="4055822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fashion_mnist  </a:t>
            </a:r>
            <a:r>
              <a:rPr lang="ko-KR" altLang="en-US"/>
              <a:t>이미지들을 배열 형태로 </a:t>
            </a:r>
            <a:r>
              <a:rPr lang="en-US" altLang="ko-KR"/>
              <a:t>load.</a:t>
            </a:r>
          </a:p>
          <a:p>
            <a:r>
              <a:rPr lang="en-US" altLang="ko-KR"/>
              <a:t>train_images </a:t>
            </a:r>
            <a:r>
              <a:rPr lang="ko-KR" altLang="en-US"/>
              <a:t>는 </a:t>
            </a:r>
            <a:r>
              <a:rPr lang="en-US" altLang="ko-KR"/>
              <a:t>28,28 </a:t>
            </a:r>
            <a:r>
              <a:rPr lang="ko-KR" altLang="en-US"/>
              <a:t>배열이 </a:t>
            </a:r>
            <a:r>
              <a:rPr lang="en-US" altLang="ko-KR"/>
              <a:t>60000</a:t>
            </a:r>
            <a:r>
              <a:rPr lang="ko-KR" altLang="en-US"/>
              <a:t>개</a:t>
            </a:r>
            <a:endParaRPr lang="en-US" altLang="ko-KR"/>
          </a:p>
          <a:p>
            <a:r>
              <a:rPr lang="en-US" altLang="ko-KR"/>
              <a:t>test_images </a:t>
            </a:r>
            <a:r>
              <a:rPr lang="ko-KR" altLang="en-US"/>
              <a:t>는 </a:t>
            </a:r>
            <a:r>
              <a:rPr lang="en-US" altLang="ko-KR"/>
              <a:t>28,28 </a:t>
            </a:r>
            <a:r>
              <a:rPr lang="ko-KR" altLang="en-US"/>
              <a:t>배열이 </a:t>
            </a:r>
            <a:r>
              <a:rPr lang="en-US" altLang="ko-KR"/>
              <a:t>10000</a:t>
            </a:r>
            <a:r>
              <a:rPr lang="ko-KR" altLang="en-US"/>
              <a:t>개 존재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6E418F9-BF68-39A7-6743-D803EE66B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03" y="4146012"/>
            <a:ext cx="1076325" cy="742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E43F93-7F6A-605D-A117-18D30DC93F92}"/>
              </a:ext>
            </a:extLst>
          </p:cNvPr>
          <p:cNvSpPr txBox="1"/>
          <p:nvPr/>
        </p:nvSpPr>
        <p:spPr>
          <a:xfrm>
            <a:off x="683568" y="5233863"/>
            <a:ext cx="727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=&gt; </a:t>
            </a:r>
            <a:r>
              <a:rPr lang="ko-KR" altLang="en-US"/>
              <a:t>총 </a:t>
            </a:r>
            <a:r>
              <a:rPr lang="en-US" altLang="ko-KR"/>
              <a:t>60000</a:t>
            </a:r>
            <a:r>
              <a:rPr lang="ko-KR" altLang="en-US"/>
              <a:t>개의 </a:t>
            </a:r>
            <a:r>
              <a:rPr lang="en-US" altLang="ko-KR"/>
              <a:t>train dataset </a:t>
            </a:r>
            <a:r>
              <a:rPr lang="ko-KR" altLang="en-US"/>
              <a:t>과 </a:t>
            </a:r>
            <a:r>
              <a:rPr lang="en-US" altLang="ko-KR"/>
              <a:t>10000</a:t>
            </a:r>
            <a:r>
              <a:rPr lang="ko-KR" altLang="en-US"/>
              <a:t>개의 </a:t>
            </a:r>
            <a:r>
              <a:rPr lang="en-US" altLang="ko-KR"/>
              <a:t>test dataset </a:t>
            </a:r>
            <a:r>
              <a:rPr lang="ko-KR" altLang="en-US"/>
              <a:t>을 다운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E19EA6-4C19-880E-C996-4646D9B322F2}"/>
              </a:ext>
            </a:extLst>
          </p:cNvPr>
          <p:cNvSpPr txBox="1"/>
          <p:nvPr/>
        </p:nvSpPr>
        <p:spPr>
          <a:xfrm>
            <a:off x="629792" y="363854"/>
            <a:ext cx="61744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110">
                <a:solidFill>
                  <a:srgbClr val="004C86"/>
                </a:solidFill>
              </a:rPr>
              <a:t>『Fashion_MNIST </a:t>
            </a:r>
            <a:r>
              <a:rPr lang="ko-KR" altLang="en-US" sz="2600" b="1" spc="-110">
                <a:solidFill>
                  <a:srgbClr val="004C86"/>
                </a:solidFill>
              </a:rPr>
              <a:t>데이터셋 불러오기</a:t>
            </a:r>
            <a:r>
              <a:rPr lang="en-US" altLang="ko-KR" sz="2600" b="1" spc="-110">
                <a:solidFill>
                  <a:srgbClr val="004C86"/>
                </a:solidFill>
              </a:rPr>
              <a:t>』</a:t>
            </a:r>
            <a:endParaRPr lang="ko-KR" altLang="en-US" sz="2600" b="1" spc="-110" dirty="0">
              <a:solidFill>
                <a:srgbClr val="004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10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39FF1E-0C08-E12B-1CF7-AF60B7E91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991138"/>
            <a:ext cx="3168352" cy="52680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CF42A8-1BBB-BAC9-8E37-1C7455F1F242}"/>
              </a:ext>
            </a:extLst>
          </p:cNvPr>
          <p:cNvSpPr txBox="1"/>
          <p:nvPr/>
        </p:nvSpPr>
        <p:spPr>
          <a:xfrm>
            <a:off x="629792" y="363854"/>
            <a:ext cx="61744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110">
                <a:solidFill>
                  <a:srgbClr val="004C86"/>
                </a:solidFill>
              </a:rPr>
              <a:t>『Fashion_MNIST </a:t>
            </a:r>
            <a:r>
              <a:rPr lang="ko-KR" altLang="en-US" sz="2600" b="1" spc="-110">
                <a:solidFill>
                  <a:srgbClr val="004C86"/>
                </a:solidFill>
              </a:rPr>
              <a:t>데이터셋 살펴보기</a:t>
            </a:r>
            <a:r>
              <a:rPr lang="en-US" altLang="ko-KR" sz="2600" b="1" spc="-110">
                <a:solidFill>
                  <a:srgbClr val="004C86"/>
                </a:solidFill>
              </a:rPr>
              <a:t>』</a:t>
            </a:r>
            <a:endParaRPr lang="ko-KR" altLang="en-US" sz="2600" b="1" spc="-110" dirty="0">
              <a:solidFill>
                <a:srgbClr val="004C86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3B36732-5C32-750D-86B1-89E3D7BB8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958" y="1016087"/>
            <a:ext cx="1000125" cy="2190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C23DB1-28D8-3162-81B2-18358724F7F8}"/>
              </a:ext>
            </a:extLst>
          </p:cNvPr>
          <p:cNvSpPr txBox="1"/>
          <p:nvPr/>
        </p:nvSpPr>
        <p:spPr>
          <a:xfrm>
            <a:off x="4272958" y="3625182"/>
            <a:ext cx="4547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r>
              <a:rPr lang="ko-KR" altLang="en-US"/>
              <a:t>개의 이미지당</a:t>
            </a:r>
            <a:r>
              <a:rPr lang="en-US" altLang="ko-KR"/>
              <a:t>, </a:t>
            </a:r>
            <a:r>
              <a:rPr lang="ko-KR" altLang="en-US"/>
              <a:t>좌측과 같은 배열 형태로 표현됌</a:t>
            </a:r>
            <a:r>
              <a:rPr lang="en-US" altLang="ko-KR"/>
              <a:t>. (28,28)</a:t>
            </a:r>
          </a:p>
          <a:p>
            <a:endParaRPr lang="en-US" altLang="ko-KR"/>
          </a:p>
          <a:p>
            <a:r>
              <a:rPr lang="en-US" altLang="ko-KR"/>
              <a:t>train_labels, test_labels </a:t>
            </a:r>
            <a:r>
              <a:rPr lang="ko-KR" altLang="en-US"/>
              <a:t>는 각각의 이미지 마다</a:t>
            </a:r>
            <a:r>
              <a:rPr lang="en-US" altLang="ko-KR"/>
              <a:t> 0~9 </a:t>
            </a:r>
            <a:r>
              <a:rPr lang="ko-KR" altLang="en-US"/>
              <a:t>중 하나의 값을 가지고</a:t>
            </a:r>
            <a:r>
              <a:rPr lang="en-US" altLang="ko-KR"/>
              <a:t>,</a:t>
            </a:r>
            <a:r>
              <a:rPr lang="ko-KR" altLang="en-US"/>
              <a:t> 해당하는 이미지가 무슨 물건인지 나타냄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A9AB7-D3FC-864C-1F86-1C11DE649E66}"/>
              </a:ext>
            </a:extLst>
          </p:cNvPr>
          <p:cNvSpPr txBox="1"/>
          <p:nvPr/>
        </p:nvSpPr>
        <p:spPr>
          <a:xfrm>
            <a:off x="432000" y="63288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>
                <a:solidFill>
                  <a:schemeClr val="bg1">
                    <a:lumMod val="50000"/>
                  </a:schemeClr>
                </a:solidFill>
              </a:rPr>
              <a:t>Fashion_MNIST </a:t>
            </a:r>
            <a:r>
              <a:rPr lang="ko-KR" altLang="en-US" sz="800" spc="-50">
                <a:solidFill>
                  <a:schemeClr val="bg1">
                    <a:lumMod val="50000"/>
                  </a:schemeClr>
                </a:solidFill>
              </a:rPr>
              <a:t>이미지 분류하기</a:t>
            </a:r>
            <a:endParaRPr lang="ko-KR" altLang="en-US" sz="800" spc="-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163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26E1BF6-27CB-347F-50D1-D1185BF7BAAF}"/>
              </a:ext>
            </a:extLst>
          </p:cNvPr>
          <p:cNvSpPr txBox="1"/>
          <p:nvPr/>
        </p:nvSpPr>
        <p:spPr>
          <a:xfrm>
            <a:off x="629792" y="363854"/>
            <a:ext cx="970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10">
                <a:solidFill>
                  <a:srgbClr val="004C86"/>
                </a:solidFill>
              </a:rPr>
              <a:t>『train_images, train_labels </a:t>
            </a:r>
            <a:r>
              <a:rPr lang="ko-KR" altLang="en-US" sz="2400" b="1" spc="-110">
                <a:solidFill>
                  <a:srgbClr val="004C86"/>
                </a:solidFill>
              </a:rPr>
              <a:t>에서 </a:t>
            </a:r>
            <a:r>
              <a:rPr lang="en-US" altLang="ko-KR" sz="2400" b="1" spc="-110">
                <a:solidFill>
                  <a:srgbClr val="004C86"/>
                </a:solidFill>
              </a:rPr>
              <a:t>val_images, val_labels </a:t>
            </a:r>
            <a:r>
              <a:rPr lang="ko-KR" altLang="en-US" sz="2400" b="1" spc="-110">
                <a:solidFill>
                  <a:srgbClr val="004C86"/>
                </a:solidFill>
              </a:rPr>
              <a:t>만들기</a:t>
            </a:r>
            <a:r>
              <a:rPr lang="en-US" altLang="ko-KR" sz="2400" b="1" spc="-110">
                <a:solidFill>
                  <a:srgbClr val="004C86"/>
                </a:solidFill>
              </a:rPr>
              <a:t>』</a:t>
            </a:r>
            <a:endParaRPr lang="ko-KR" altLang="en-US" sz="2400" b="1" spc="-110" dirty="0">
              <a:solidFill>
                <a:srgbClr val="004C8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8A908A-7858-4FED-559D-35226DDFB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980728"/>
            <a:ext cx="5657850" cy="3362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1E71D9-0EB8-872C-27B5-C6B6991AD6C5}"/>
              </a:ext>
            </a:extLst>
          </p:cNvPr>
          <p:cNvSpPr txBox="1"/>
          <p:nvPr/>
        </p:nvSpPr>
        <p:spPr>
          <a:xfrm>
            <a:off x="827584" y="4581128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train_test_split </a:t>
            </a:r>
            <a:r>
              <a:rPr lang="ko-KR" altLang="en-US"/>
              <a:t>를 사용하여 </a:t>
            </a:r>
            <a:r>
              <a:rPr lang="en-US" altLang="ko-KR"/>
              <a:t>60000</a:t>
            </a:r>
            <a:r>
              <a:rPr lang="ko-KR" altLang="en-US"/>
              <a:t>개의 </a:t>
            </a:r>
            <a:r>
              <a:rPr lang="en-US" altLang="ko-KR"/>
              <a:t>train_images </a:t>
            </a:r>
            <a:r>
              <a:rPr lang="ko-KR" altLang="en-US"/>
              <a:t>에서 </a:t>
            </a:r>
            <a:r>
              <a:rPr lang="en-US" altLang="ko-KR"/>
              <a:t>10000</a:t>
            </a:r>
            <a:r>
              <a:rPr lang="ko-KR" altLang="en-US"/>
              <a:t>개의 이미지를 따로 </a:t>
            </a:r>
            <a:r>
              <a:rPr lang="en-US" altLang="ko-KR"/>
              <a:t>val_images </a:t>
            </a:r>
            <a:r>
              <a:rPr lang="ko-KR" altLang="en-US"/>
              <a:t>배열에 넣는다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해당하는 </a:t>
            </a:r>
            <a:r>
              <a:rPr lang="en-US" altLang="ko-KR"/>
              <a:t>train_labels 10000</a:t>
            </a:r>
            <a:r>
              <a:rPr lang="ko-KR" altLang="en-US"/>
              <a:t>개도 </a:t>
            </a:r>
            <a:r>
              <a:rPr lang="en-US" altLang="ko-KR"/>
              <a:t>val_labels </a:t>
            </a:r>
            <a:r>
              <a:rPr lang="ko-KR" altLang="en-US"/>
              <a:t>배열에 넣는다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0683141-4073-4AAF-F657-87BBCC0CF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288" y="1412776"/>
            <a:ext cx="1076325" cy="74295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6B929A1-C267-C5C0-3B28-E5EF5758FC4E}"/>
              </a:ext>
            </a:extLst>
          </p:cNvPr>
          <p:cNvCxnSpPr/>
          <p:nvPr/>
        </p:nvCxnSpPr>
        <p:spPr>
          <a:xfrm>
            <a:off x="7702450" y="2313074"/>
            <a:ext cx="0" cy="784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D182C521-D1BC-39B9-CFD9-ABE1D9C89D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3338" y="3219103"/>
            <a:ext cx="1057275" cy="1123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BBAD35E-AADF-BBFA-A685-F49E7FC0CE06}"/>
              </a:ext>
            </a:extLst>
          </p:cNvPr>
          <p:cNvSpPr txBox="1"/>
          <p:nvPr/>
        </p:nvSpPr>
        <p:spPr>
          <a:xfrm>
            <a:off x="432000" y="63288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>
                <a:solidFill>
                  <a:schemeClr val="bg1">
                    <a:lumMod val="50000"/>
                  </a:schemeClr>
                </a:solidFill>
              </a:rPr>
              <a:t>Fashion_MNIST </a:t>
            </a:r>
            <a:r>
              <a:rPr lang="ko-KR" altLang="en-US" sz="800" spc="-50">
                <a:solidFill>
                  <a:schemeClr val="bg1">
                    <a:lumMod val="50000"/>
                  </a:schemeClr>
                </a:solidFill>
              </a:rPr>
              <a:t>이미지 분류하기</a:t>
            </a:r>
            <a:endParaRPr lang="ko-KR" altLang="en-US" sz="800" spc="-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703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2631954-E329-E32A-8B19-2B16B0B84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84" y="928687"/>
            <a:ext cx="3857625" cy="5000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BD3916-96C4-7CC2-DC37-477F430ABEA6}"/>
              </a:ext>
            </a:extLst>
          </p:cNvPr>
          <p:cNvSpPr txBox="1"/>
          <p:nvPr/>
        </p:nvSpPr>
        <p:spPr>
          <a:xfrm>
            <a:off x="629792" y="363854"/>
            <a:ext cx="61744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110">
                <a:solidFill>
                  <a:srgbClr val="004C86"/>
                </a:solidFill>
              </a:rPr>
              <a:t>『</a:t>
            </a:r>
            <a:r>
              <a:rPr lang="ko-KR" altLang="en-US" sz="2600" b="1" spc="-110">
                <a:solidFill>
                  <a:srgbClr val="004C86"/>
                </a:solidFill>
              </a:rPr>
              <a:t>데이터 전처리 </a:t>
            </a:r>
            <a:r>
              <a:rPr lang="en-US" altLang="ko-KR" sz="2600" b="1" spc="-110">
                <a:solidFill>
                  <a:srgbClr val="004C86"/>
                </a:solidFill>
              </a:rPr>
              <a:t>(</a:t>
            </a:r>
            <a:r>
              <a:rPr lang="ko-KR" altLang="en-US" sz="2600" b="1" spc="-110">
                <a:solidFill>
                  <a:srgbClr val="004C86"/>
                </a:solidFill>
              </a:rPr>
              <a:t>좌우 반전</a:t>
            </a:r>
            <a:r>
              <a:rPr lang="en-US" altLang="ko-KR" sz="2600" b="1" spc="-110">
                <a:solidFill>
                  <a:srgbClr val="004C86"/>
                </a:solidFill>
              </a:rPr>
              <a:t>)』</a:t>
            </a:r>
            <a:endParaRPr lang="ko-KR" altLang="en-US" sz="2600" b="1" spc="-110" dirty="0">
              <a:solidFill>
                <a:srgbClr val="004C8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359CD4-851E-2782-71FA-6FAFDF78292E}"/>
              </a:ext>
            </a:extLst>
          </p:cNvPr>
          <p:cNvSpPr txBox="1"/>
          <p:nvPr/>
        </p:nvSpPr>
        <p:spPr>
          <a:xfrm>
            <a:off x="4860032" y="928687"/>
            <a:ext cx="3857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Data argumentation </a:t>
            </a:r>
            <a:r>
              <a:rPr lang="ko-KR" altLang="en-US"/>
              <a:t>으로 이미지 </a:t>
            </a:r>
            <a:r>
              <a:rPr lang="ko-KR" altLang="en-US" i="1">
                <a:highlight>
                  <a:srgbClr val="FFFF00"/>
                </a:highlight>
              </a:rPr>
              <a:t>좌우 반전 </a:t>
            </a:r>
            <a:r>
              <a:rPr lang="ko-KR" altLang="en-US"/>
              <a:t>을 이용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       train : validation : test</a:t>
            </a:r>
            <a:r>
              <a:rPr lang="ko-KR" altLang="en-US"/>
              <a:t> </a:t>
            </a:r>
            <a:endParaRPr lang="en-US" altLang="ko-KR"/>
          </a:p>
          <a:p>
            <a:r>
              <a:rPr lang="en-US" altLang="ko-KR"/>
              <a:t>	8    :   1   :   1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C4B12E-9FAC-E28F-F5FB-DFDAFC041214}"/>
              </a:ext>
            </a:extLst>
          </p:cNvPr>
          <p:cNvSpPr txBox="1"/>
          <p:nvPr/>
        </p:nvSpPr>
        <p:spPr>
          <a:xfrm>
            <a:off x="4860032" y="2478405"/>
            <a:ext cx="3857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을 만들기 위해서 </a:t>
            </a:r>
            <a:r>
              <a:rPr lang="en-US" altLang="ko-KR"/>
              <a:t>train_images </a:t>
            </a:r>
            <a:r>
              <a:rPr lang="ko-KR" altLang="en-US"/>
              <a:t>에 </a:t>
            </a:r>
            <a:r>
              <a:rPr lang="en-US" altLang="ko-KR"/>
              <a:t>30000</a:t>
            </a:r>
            <a:r>
              <a:rPr lang="ko-KR" altLang="en-US"/>
              <a:t>개의 </a:t>
            </a:r>
            <a:r>
              <a:rPr lang="en-US" altLang="ko-KR"/>
              <a:t>train_images </a:t>
            </a:r>
            <a:r>
              <a:rPr lang="ko-KR" altLang="en-US"/>
              <a:t>를 </a:t>
            </a:r>
            <a:r>
              <a:rPr lang="en-US" altLang="ko-KR"/>
              <a:t>Data argumentation </a:t>
            </a:r>
            <a:r>
              <a:rPr lang="ko-KR" altLang="en-US"/>
              <a:t>으로 생성하여 </a:t>
            </a:r>
            <a:endParaRPr lang="en-US" altLang="ko-KR"/>
          </a:p>
          <a:p>
            <a:r>
              <a:rPr lang="ko-KR" altLang="en-US"/>
              <a:t>기존의 </a:t>
            </a:r>
            <a:r>
              <a:rPr lang="en-US" altLang="ko-KR"/>
              <a:t>train_images </a:t>
            </a:r>
            <a:r>
              <a:rPr lang="ko-KR" altLang="en-US"/>
              <a:t>에 연결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28960E-A930-16A7-4F4C-64E8E1DDC1A8}"/>
              </a:ext>
            </a:extLst>
          </p:cNvPr>
          <p:cNvSpPr txBox="1"/>
          <p:nvPr/>
        </p:nvSpPr>
        <p:spPr>
          <a:xfrm>
            <a:off x="4716016" y="3933056"/>
            <a:ext cx="44279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train_images[0]</a:t>
            </a:r>
            <a:r>
              <a:rPr lang="ko-KR" altLang="en-US"/>
              <a:t> </a:t>
            </a:r>
            <a:r>
              <a:rPr lang="en-US" altLang="ko-KR"/>
              <a:t>~</a:t>
            </a:r>
            <a:r>
              <a:rPr lang="ko-KR" altLang="en-US"/>
              <a:t> </a:t>
            </a:r>
            <a:r>
              <a:rPr lang="en-US" altLang="ko-KR"/>
              <a:t>train_images[29999]</a:t>
            </a:r>
          </a:p>
          <a:p>
            <a:r>
              <a:rPr lang="ko-KR" altLang="en-US"/>
              <a:t>의 이미지를 좌우 반전시켜서 새로운 이미지를 만듦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train_labels[0] ~ train_labels[29999] </a:t>
            </a:r>
            <a:r>
              <a:rPr lang="ko-KR" altLang="en-US"/>
              <a:t>를 복사하여 </a:t>
            </a:r>
            <a:r>
              <a:rPr lang="en-US" altLang="ko-KR"/>
              <a:t>train_labels[40000] </a:t>
            </a:r>
            <a:r>
              <a:rPr lang="ko-KR" altLang="en-US"/>
              <a:t>이후에 연결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426B4C-A0E0-EE2F-EE96-0EF3024CA4D1}"/>
              </a:ext>
            </a:extLst>
          </p:cNvPr>
          <p:cNvSpPr txBox="1"/>
          <p:nvPr/>
        </p:nvSpPr>
        <p:spPr>
          <a:xfrm>
            <a:off x="432000" y="63288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>
                <a:solidFill>
                  <a:schemeClr val="bg1">
                    <a:lumMod val="50000"/>
                  </a:schemeClr>
                </a:solidFill>
              </a:rPr>
              <a:t>Fashion_MNIST </a:t>
            </a:r>
            <a:r>
              <a:rPr lang="ko-KR" altLang="en-US" sz="800" spc="-50">
                <a:solidFill>
                  <a:schemeClr val="bg1">
                    <a:lumMod val="50000"/>
                  </a:schemeClr>
                </a:solidFill>
              </a:rPr>
              <a:t>이미지 분류하기</a:t>
            </a:r>
            <a:endParaRPr lang="ko-KR" altLang="en-US" sz="800" spc="-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632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88938CD-FC0C-E5B5-90CD-E137F8BE0BD5}"/>
              </a:ext>
            </a:extLst>
          </p:cNvPr>
          <p:cNvSpPr txBox="1"/>
          <p:nvPr/>
        </p:nvSpPr>
        <p:spPr>
          <a:xfrm>
            <a:off x="432000" y="63288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>
                <a:solidFill>
                  <a:schemeClr val="bg1">
                    <a:lumMod val="50000"/>
                  </a:schemeClr>
                </a:solidFill>
              </a:rPr>
              <a:t>Fashion_MNIST </a:t>
            </a:r>
            <a:r>
              <a:rPr lang="ko-KR" altLang="en-US" sz="800" spc="-50">
                <a:solidFill>
                  <a:schemeClr val="bg1">
                    <a:lumMod val="50000"/>
                  </a:schemeClr>
                </a:solidFill>
              </a:rPr>
              <a:t>이미지 분류하기</a:t>
            </a:r>
            <a:endParaRPr lang="ko-KR" altLang="en-US" sz="800" spc="-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B9E40-D9A2-AFB0-6E71-27CFB0766494}"/>
              </a:ext>
            </a:extLst>
          </p:cNvPr>
          <p:cNvSpPr txBox="1"/>
          <p:nvPr/>
        </p:nvSpPr>
        <p:spPr>
          <a:xfrm>
            <a:off x="629792" y="363854"/>
            <a:ext cx="61744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110">
                <a:solidFill>
                  <a:srgbClr val="004C86"/>
                </a:solidFill>
              </a:rPr>
              <a:t>『</a:t>
            </a:r>
            <a:r>
              <a:rPr lang="ko-KR" altLang="en-US" sz="2600" b="1" spc="-110">
                <a:solidFill>
                  <a:srgbClr val="004C86"/>
                </a:solidFill>
              </a:rPr>
              <a:t>데이터 전처리 </a:t>
            </a:r>
            <a:r>
              <a:rPr lang="en-US" altLang="ko-KR" sz="2600" b="1" spc="-110">
                <a:solidFill>
                  <a:srgbClr val="004C86"/>
                </a:solidFill>
              </a:rPr>
              <a:t>(</a:t>
            </a:r>
            <a:r>
              <a:rPr lang="ko-KR" altLang="en-US" sz="2600" b="1" spc="-110">
                <a:solidFill>
                  <a:srgbClr val="004C86"/>
                </a:solidFill>
              </a:rPr>
              <a:t>좌우 반전</a:t>
            </a:r>
            <a:r>
              <a:rPr lang="en-US" altLang="ko-KR" sz="2600" b="1" spc="-110">
                <a:solidFill>
                  <a:srgbClr val="004C86"/>
                </a:solidFill>
              </a:rPr>
              <a:t>)』 - </a:t>
            </a:r>
            <a:r>
              <a:rPr lang="ko-KR" altLang="en-US" sz="2600" b="1" spc="-110">
                <a:solidFill>
                  <a:srgbClr val="004C86"/>
                </a:solidFill>
              </a:rPr>
              <a:t>실행 화면</a:t>
            </a:r>
            <a:endParaRPr lang="ko-KR" altLang="en-US" sz="2600" b="1" spc="-110" dirty="0">
              <a:solidFill>
                <a:srgbClr val="004C86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741B093-368E-01EA-B81F-097C079EC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92" y="1041741"/>
            <a:ext cx="2146574" cy="51320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507FBE-03C3-32B4-8165-B83E41964437}"/>
              </a:ext>
            </a:extLst>
          </p:cNvPr>
          <p:cNvSpPr txBox="1"/>
          <p:nvPr/>
        </p:nvSpPr>
        <p:spPr>
          <a:xfrm>
            <a:off x="3275856" y="1268760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이미지를 반전시켜서</a:t>
            </a:r>
            <a:r>
              <a:rPr lang="en-US" altLang="ko-KR"/>
              <a:t> train_images </a:t>
            </a:r>
            <a:r>
              <a:rPr lang="ko-KR" altLang="en-US"/>
              <a:t>데이터에 추가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E201E9-3BC9-5C8E-5915-C65598AD9270}"/>
              </a:ext>
            </a:extLst>
          </p:cNvPr>
          <p:cNvSpPr txBox="1"/>
          <p:nvPr/>
        </p:nvSpPr>
        <p:spPr>
          <a:xfrm>
            <a:off x="3275856" y="5340039"/>
            <a:ext cx="540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/>
              <a:t>test dataset : validation dataset : test dataset  	8	:	1	:	1</a:t>
            </a:r>
          </a:p>
          <a:p>
            <a:pPr lvl="1"/>
            <a:r>
              <a:rPr lang="en-US" altLang="ko-KR"/>
              <a:t>		</a:t>
            </a:r>
          </a:p>
          <a:p>
            <a:pPr lvl="1"/>
            <a:r>
              <a:rPr lang="ko-KR" altLang="en-US"/>
              <a:t>임을 확인 할 수 있음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2941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88938CD-FC0C-E5B5-90CD-E137F8BE0BD5}"/>
              </a:ext>
            </a:extLst>
          </p:cNvPr>
          <p:cNvSpPr txBox="1"/>
          <p:nvPr/>
        </p:nvSpPr>
        <p:spPr>
          <a:xfrm>
            <a:off x="432000" y="63288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>
                <a:solidFill>
                  <a:schemeClr val="bg1">
                    <a:lumMod val="50000"/>
                  </a:schemeClr>
                </a:solidFill>
              </a:rPr>
              <a:t>Fashion_MNIST </a:t>
            </a:r>
            <a:r>
              <a:rPr lang="ko-KR" altLang="en-US" sz="800" spc="-50">
                <a:solidFill>
                  <a:schemeClr val="bg1">
                    <a:lumMod val="50000"/>
                  </a:schemeClr>
                </a:solidFill>
              </a:rPr>
              <a:t>이미지 분류하기</a:t>
            </a:r>
            <a:endParaRPr lang="ko-KR" altLang="en-US" sz="800" spc="-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47ED70-A6E0-78D8-EBE6-583EA7F65194}"/>
              </a:ext>
            </a:extLst>
          </p:cNvPr>
          <p:cNvSpPr txBox="1"/>
          <p:nvPr/>
        </p:nvSpPr>
        <p:spPr>
          <a:xfrm>
            <a:off x="629792" y="363854"/>
            <a:ext cx="61744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110">
                <a:solidFill>
                  <a:srgbClr val="004C86"/>
                </a:solidFill>
              </a:rPr>
              <a:t>『</a:t>
            </a:r>
            <a:r>
              <a:rPr lang="ko-KR" altLang="en-US" sz="2600" b="1" spc="-110">
                <a:solidFill>
                  <a:srgbClr val="004C86"/>
                </a:solidFill>
              </a:rPr>
              <a:t>데이터 전처리 </a:t>
            </a:r>
            <a:r>
              <a:rPr lang="en-US" altLang="ko-KR" sz="2600" b="1" spc="-110">
                <a:solidFill>
                  <a:srgbClr val="004C86"/>
                </a:solidFill>
              </a:rPr>
              <a:t>(scaling) , Model </a:t>
            </a:r>
            <a:r>
              <a:rPr lang="ko-KR" altLang="en-US" sz="2600" b="1" spc="-110">
                <a:solidFill>
                  <a:srgbClr val="004C86"/>
                </a:solidFill>
              </a:rPr>
              <a:t>구성</a:t>
            </a:r>
            <a:r>
              <a:rPr lang="en-US" altLang="ko-KR" sz="2600" b="1" spc="-110">
                <a:solidFill>
                  <a:srgbClr val="004C86"/>
                </a:solidFill>
              </a:rPr>
              <a:t>』</a:t>
            </a:r>
            <a:endParaRPr lang="ko-KR" altLang="en-US" sz="2600" b="1" spc="-110" dirty="0">
              <a:solidFill>
                <a:srgbClr val="004C86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985210-9A9A-9C44-C8ED-4C97489F8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92" y="1172471"/>
            <a:ext cx="5722056" cy="47048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38AF90-DCE2-31D2-97A1-26AA12A74FCF}"/>
              </a:ext>
            </a:extLst>
          </p:cNvPr>
          <p:cNvSpPr txBox="1"/>
          <p:nvPr/>
        </p:nvSpPr>
        <p:spPr>
          <a:xfrm>
            <a:off x="6516216" y="1196752"/>
            <a:ext cx="24482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 전처리 </a:t>
            </a:r>
            <a:endParaRPr lang="en-US" altLang="ko-KR"/>
          </a:p>
          <a:p>
            <a:r>
              <a:rPr lang="en-US" altLang="ko-KR"/>
              <a:t>=&gt; scaling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주로 </a:t>
            </a:r>
            <a:r>
              <a:rPr lang="en-US" altLang="ko-KR"/>
              <a:t>Activation </a:t>
            </a:r>
            <a:r>
              <a:rPr lang="ko-KR" altLang="en-US"/>
              <a:t>함수 이전에 </a:t>
            </a:r>
            <a:r>
              <a:rPr lang="en-US" altLang="ko-KR"/>
              <a:t>BatchNormalization </a:t>
            </a:r>
            <a:r>
              <a:rPr lang="ko-KR" altLang="en-US"/>
              <a:t>을 수행함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Dropout =&gt; </a:t>
            </a:r>
            <a:r>
              <a:rPr lang="ko-KR" altLang="en-US"/>
              <a:t>과적합을 막기 위함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-&gt; 0~9</a:t>
            </a:r>
            <a:r>
              <a:rPr lang="ko-KR" altLang="en-US"/>
              <a:t>개로 이미지를 분류하므로</a:t>
            </a:r>
            <a:r>
              <a:rPr lang="en-US" altLang="ko-KR"/>
              <a:t>, </a:t>
            </a:r>
            <a:r>
              <a:rPr lang="ko-KR" altLang="en-US"/>
              <a:t>마지막 </a:t>
            </a:r>
            <a:r>
              <a:rPr lang="en-US" altLang="ko-KR"/>
              <a:t>Dense layer </a:t>
            </a:r>
            <a:r>
              <a:rPr lang="ko-KR" altLang="en-US"/>
              <a:t>는 </a:t>
            </a:r>
            <a:r>
              <a:rPr lang="en-US" altLang="ko-KR"/>
              <a:t>10.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13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88938CD-FC0C-E5B5-90CD-E137F8BE0BD5}"/>
              </a:ext>
            </a:extLst>
          </p:cNvPr>
          <p:cNvSpPr txBox="1"/>
          <p:nvPr/>
        </p:nvSpPr>
        <p:spPr>
          <a:xfrm>
            <a:off x="432000" y="63288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>
                <a:solidFill>
                  <a:schemeClr val="bg1">
                    <a:lumMod val="50000"/>
                  </a:schemeClr>
                </a:solidFill>
              </a:rPr>
              <a:t>Fashion_MNIST </a:t>
            </a:r>
            <a:r>
              <a:rPr lang="ko-KR" altLang="en-US" sz="800" spc="-50">
                <a:solidFill>
                  <a:schemeClr val="bg1">
                    <a:lumMod val="50000"/>
                  </a:schemeClr>
                </a:solidFill>
              </a:rPr>
              <a:t>이미지 분류하기</a:t>
            </a:r>
            <a:endParaRPr lang="ko-KR" altLang="en-US" sz="800" spc="-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2204D-45F9-5AF3-0311-33388D7C85EB}"/>
              </a:ext>
            </a:extLst>
          </p:cNvPr>
          <p:cNvSpPr txBox="1"/>
          <p:nvPr/>
        </p:nvSpPr>
        <p:spPr>
          <a:xfrm>
            <a:off x="629792" y="363854"/>
            <a:ext cx="61744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110">
                <a:solidFill>
                  <a:srgbClr val="004C86"/>
                </a:solidFill>
              </a:rPr>
              <a:t>『</a:t>
            </a:r>
            <a:r>
              <a:rPr lang="ko-KR" altLang="en-US" sz="2600" b="1" spc="-110">
                <a:solidFill>
                  <a:srgbClr val="004C86"/>
                </a:solidFill>
              </a:rPr>
              <a:t>모델 컴파일과 모델 훈련하기</a:t>
            </a:r>
            <a:r>
              <a:rPr lang="en-US" altLang="ko-KR" sz="2600" b="1" spc="-110">
                <a:solidFill>
                  <a:srgbClr val="004C86"/>
                </a:solidFill>
              </a:rPr>
              <a:t>』</a:t>
            </a:r>
            <a:endParaRPr lang="ko-KR" altLang="en-US" sz="2600" b="1" spc="-110" dirty="0">
              <a:solidFill>
                <a:srgbClr val="004C8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5BC867-EAE8-EA42-BCB2-925757673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92" y="1268760"/>
            <a:ext cx="7408724" cy="26329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F6E870-C3FC-8A2E-83FE-969F2D2BA118}"/>
              </a:ext>
            </a:extLst>
          </p:cNvPr>
          <p:cNvSpPr txBox="1"/>
          <p:nvPr/>
        </p:nvSpPr>
        <p:spPr>
          <a:xfrm>
            <a:off x="827584" y="4020476"/>
            <a:ext cx="4392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optimizer </a:t>
            </a:r>
            <a:r>
              <a:rPr lang="ko-KR" altLang="en-US"/>
              <a:t>는 </a:t>
            </a:r>
            <a:r>
              <a:rPr lang="en-US" altLang="ko-KR"/>
              <a:t>‘adam’ </a:t>
            </a:r>
            <a:r>
              <a:rPr lang="ko-KR" altLang="en-US"/>
              <a:t>사용</a:t>
            </a:r>
            <a:r>
              <a:rPr lang="en-US" altLang="ko-KR"/>
              <a:t>. </a:t>
            </a:r>
          </a:p>
          <a:p>
            <a:r>
              <a:rPr lang="en-US" altLang="ko-KR"/>
              <a:t>   (RMSprop </a:t>
            </a:r>
            <a:r>
              <a:rPr lang="ko-KR" altLang="en-US"/>
              <a:t>과 </a:t>
            </a:r>
            <a:r>
              <a:rPr lang="en-US" altLang="ko-KR"/>
              <a:t>Momentum </a:t>
            </a:r>
            <a:r>
              <a:rPr lang="ko-KR" altLang="en-US"/>
              <a:t>을 섞음</a:t>
            </a:r>
            <a:r>
              <a:rPr lang="en-US" altLang="ko-KR"/>
              <a:t>)	</a:t>
            </a:r>
          </a:p>
          <a:p>
            <a:r>
              <a:rPr lang="en-US" altLang="ko-KR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loss function = ‘sparse_categorical_crossentropy’ </a:t>
            </a:r>
            <a:r>
              <a:rPr lang="ko-KR" altLang="en-US"/>
              <a:t>사용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A42509-EBA3-4C1F-E675-FBF80F2594CA}"/>
              </a:ext>
            </a:extLst>
          </p:cNvPr>
          <p:cNvSpPr txBox="1"/>
          <p:nvPr/>
        </p:nvSpPr>
        <p:spPr>
          <a:xfrm>
            <a:off x="1115616" y="5774803"/>
            <a:ext cx="7920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100" b="0" i="0">
                <a:solidFill>
                  <a:srgbClr val="212529"/>
                </a:solidFill>
                <a:effectLst/>
                <a:latin typeface="Lora" panose="020B0604020202020204" pitchFamily="2" charset="0"/>
              </a:rPr>
              <a:t>Sparse Categorical Cross Entropy</a:t>
            </a:r>
            <a:r>
              <a:rPr lang="ko-KR" altLang="en-US" sz="1100" b="0" i="0">
                <a:solidFill>
                  <a:srgbClr val="212529"/>
                </a:solidFill>
                <a:effectLst/>
                <a:latin typeface="Lora" panose="020B0604020202020204" pitchFamily="2" charset="0"/>
              </a:rPr>
              <a:t>는 </a:t>
            </a:r>
            <a:r>
              <a:rPr lang="en-US" altLang="ko-KR" sz="1100" b="0" i="0">
                <a:solidFill>
                  <a:srgbClr val="212529"/>
                </a:solidFill>
                <a:effectLst/>
                <a:latin typeface="Lora" panose="020B0604020202020204" pitchFamily="2" charset="0"/>
              </a:rPr>
              <a:t>label</a:t>
            </a:r>
            <a:r>
              <a:rPr lang="ko-KR" altLang="en-US" sz="1100" b="0" i="0">
                <a:solidFill>
                  <a:srgbClr val="212529"/>
                </a:solidFill>
                <a:effectLst/>
                <a:latin typeface="Lora" panose="020B0604020202020204" pitchFamily="2" charset="0"/>
              </a:rPr>
              <a:t>이 정수일 때 사용한다</a:t>
            </a:r>
            <a:r>
              <a:rPr lang="en-US" altLang="ko-KR" sz="1100" b="0" i="0">
                <a:solidFill>
                  <a:srgbClr val="212529"/>
                </a:solidFill>
                <a:effectLst/>
                <a:latin typeface="Lora" panose="020B0604020202020204" pitchFamily="2" charset="0"/>
              </a:rPr>
              <a:t>.</a:t>
            </a:r>
          </a:p>
          <a:p>
            <a:pPr algn="l"/>
            <a:r>
              <a:rPr lang="ko-KR" altLang="en-US" sz="1100" b="0" i="0">
                <a:solidFill>
                  <a:srgbClr val="212529"/>
                </a:solidFill>
                <a:effectLst/>
                <a:latin typeface="Lora" panose="020B0604020202020204" pitchFamily="2" charset="0"/>
              </a:rPr>
              <a:t>기본적으로 데이터 셋이 제공될 때 </a:t>
            </a:r>
            <a:r>
              <a:rPr lang="en-US" altLang="ko-KR" sz="1100" b="0" i="0">
                <a:solidFill>
                  <a:srgbClr val="212529"/>
                </a:solidFill>
                <a:effectLst/>
                <a:latin typeface="Lora" panose="020B0604020202020204" pitchFamily="2" charset="0"/>
              </a:rPr>
              <a:t>label</a:t>
            </a:r>
            <a:r>
              <a:rPr lang="ko-KR" altLang="en-US" sz="1100" b="0" i="0">
                <a:solidFill>
                  <a:srgbClr val="212529"/>
                </a:solidFill>
                <a:effectLst/>
                <a:latin typeface="Lora" panose="020B0604020202020204" pitchFamily="2" charset="0"/>
              </a:rPr>
              <a:t>이 정수 형태를 띄고 있는 경우가 많은데 이럴 때 이 </a:t>
            </a:r>
            <a:r>
              <a:rPr lang="en-US" altLang="ko-KR" sz="1100" b="0" i="0">
                <a:solidFill>
                  <a:srgbClr val="212529"/>
                </a:solidFill>
                <a:effectLst/>
                <a:latin typeface="Lora" panose="020B0604020202020204" pitchFamily="2" charset="0"/>
              </a:rPr>
              <a:t>loss function</a:t>
            </a:r>
            <a:r>
              <a:rPr lang="ko-KR" altLang="en-US" sz="1100" b="0" i="0">
                <a:solidFill>
                  <a:srgbClr val="212529"/>
                </a:solidFill>
                <a:effectLst/>
                <a:latin typeface="Lora" panose="020B0604020202020204" pitchFamily="2" charset="0"/>
              </a:rPr>
              <a:t>을 사용한다</a:t>
            </a:r>
            <a:r>
              <a:rPr lang="en-US" altLang="ko-KR" sz="1100" b="0" i="0">
                <a:solidFill>
                  <a:srgbClr val="212529"/>
                </a:solidFill>
                <a:effectLst/>
                <a:latin typeface="Lora" panose="020B0604020202020204" pitchFamily="2" charset="0"/>
              </a:rPr>
              <a:t>.</a:t>
            </a:r>
          </a:p>
          <a:p>
            <a:br>
              <a:rPr lang="ko-KR" altLang="en-US" sz="1100"/>
            </a:br>
            <a:endParaRPr lang="ko-KR" altLang="en-US" sz="11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9B6BC2-4351-7EB8-5AA8-F17143412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249" y="4011525"/>
            <a:ext cx="2310167" cy="178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667A40-5D01-72B7-B4E7-640A13A4C387}"/>
              </a:ext>
            </a:extLst>
          </p:cNvPr>
          <p:cNvSpPr txBox="1"/>
          <p:nvPr/>
        </p:nvSpPr>
        <p:spPr>
          <a:xfrm>
            <a:off x="4860032" y="3989735"/>
            <a:ext cx="1234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&lt; ‘adam’ optimizer</a:t>
            </a:r>
            <a:r>
              <a:rPr lang="en-US" altLang="ko-KR" sz="800" b="1"/>
              <a:t> &gt;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449569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88938CD-FC0C-E5B5-90CD-E137F8BE0BD5}"/>
              </a:ext>
            </a:extLst>
          </p:cNvPr>
          <p:cNvSpPr txBox="1"/>
          <p:nvPr/>
        </p:nvSpPr>
        <p:spPr>
          <a:xfrm>
            <a:off x="432000" y="6328800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50">
                <a:solidFill>
                  <a:schemeClr val="bg1">
                    <a:lumMod val="50000"/>
                  </a:schemeClr>
                </a:solidFill>
              </a:rPr>
              <a:t>Fashion_MNIST </a:t>
            </a:r>
            <a:r>
              <a:rPr lang="ko-KR" altLang="en-US" sz="800" spc="-50">
                <a:solidFill>
                  <a:schemeClr val="bg1">
                    <a:lumMod val="50000"/>
                  </a:schemeClr>
                </a:solidFill>
              </a:rPr>
              <a:t>이미지 분류하기</a:t>
            </a:r>
            <a:endParaRPr lang="ko-KR" altLang="en-US" sz="800" spc="-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B1ACD2-33E9-6ED7-83BE-29C5DAA52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124744"/>
            <a:ext cx="6067425" cy="3676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5C664C-D338-F559-2353-27FB2D9C2C18}"/>
              </a:ext>
            </a:extLst>
          </p:cNvPr>
          <p:cNvSpPr txBox="1"/>
          <p:nvPr/>
        </p:nvSpPr>
        <p:spPr>
          <a:xfrm>
            <a:off x="629792" y="363854"/>
            <a:ext cx="61744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110">
                <a:solidFill>
                  <a:srgbClr val="004C86"/>
                </a:solidFill>
              </a:rPr>
              <a:t>『</a:t>
            </a:r>
            <a:r>
              <a:rPr lang="ko-KR" altLang="en-US" sz="2600" b="1" spc="-110">
                <a:solidFill>
                  <a:srgbClr val="004C86"/>
                </a:solidFill>
              </a:rPr>
              <a:t>모델의 정확도 평가 </a:t>
            </a:r>
            <a:r>
              <a:rPr lang="en-US" altLang="ko-KR" sz="2600" b="1" spc="-110">
                <a:solidFill>
                  <a:srgbClr val="004C86"/>
                </a:solidFill>
              </a:rPr>
              <a:t>』</a:t>
            </a:r>
            <a:endParaRPr lang="ko-KR" altLang="en-US" sz="2600" b="1" spc="-110" dirty="0">
              <a:solidFill>
                <a:srgbClr val="004C8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5F495E-AFDC-A680-9E2B-C0F35F51F85E}"/>
              </a:ext>
            </a:extLst>
          </p:cNvPr>
          <p:cNvSpPr txBox="1"/>
          <p:nvPr/>
        </p:nvSpPr>
        <p:spPr>
          <a:xfrm>
            <a:off x="7020272" y="2060848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정확도 </a:t>
            </a:r>
            <a:r>
              <a:rPr lang="en-US" altLang="ko-KR"/>
              <a:t>: </a:t>
            </a:r>
            <a:r>
              <a:rPr lang="ko-KR" altLang="en-US"/>
              <a:t>약 </a:t>
            </a:r>
            <a:r>
              <a:rPr lang="en-US" altLang="ko-KR"/>
              <a:t>86% 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C2215-DE55-C256-518A-FDF02BFA9B24}"/>
              </a:ext>
            </a:extLst>
          </p:cNvPr>
          <p:cNvSpPr txBox="1"/>
          <p:nvPr/>
        </p:nvSpPr>
        <p:spPr>
          <a:xfrm>
            <a:off x="732858" y="5011098"/>
            <a:ext cx="7727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# </a:t>
            </a:r>
            <a:r>
              <a:rPr lang="ko-KR" altLang="en-US"/>
              <a:t>예측하기    </a:t>
            </a:r>
            <a:r>
              <a:rPr lang="en-US" altLang="ko-KR"/>
              <a:t>-&gt; test_images </a:t>
            </a:r>
            <a:r>
              <a:rPr lang="ko-KR" altLang="en-US"/>
              <a:t>를 이용하여 </a:t>
            </a:r>
            <a:r>
              <a:rPr lang="en-US" altLang="ko-KR"/>
              <a:t>test_labels </a:t>
            </a:r>
            <a:r>
              <a:rPr lang="ko-KR" altLang="en-US"/>
              <a:t>를 예측한다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r>
              <a:rPr lang="en-US" altLang="ko-KR"/>
              <a:t>print(predictions[n]) , print(test_labels[n]) </a:t>
            </a:r>
            <a:r>
              <a:rPr lang="ko-KR" altLang="en-US"/>
              <a:t>을 비교하여 예측값과 실제값을 비교할 수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58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633</Words>
  <Application>Microsoft Office PowerPoint</Application>
  <PresentationFormat>화면 슬라이드 쇼(4:3)</PresentationFormat>
  <Paragraphs>88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Lora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</dc:creator>
  <cp:lastModifiedBy>곽동진</cp:lastModifiedBy>
  <cp:revision>18</cp:revision>
  <dcterms:created xsi:type="dcterms:W3CDTF">2014-07-02T04:30:08Z</dcterms:created>
  <dcterms:modified xsi:type="dcterms:W3CDTF">2022-06-02T09:05:12Z</dcterms:modified>
</cp:coreProperties>
</file>