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D48E6456.xml" ContentType="application/vnd.ms-powerpoint.comments+xml"/>
  <Override PartName="/ppt/comments/modernComment_104_BA6F4C.xml" ContentType="application/vnd.ms-powerpoint.comments+xml"/>
  <Override PartName="/ppt/comments/modernComment_105_C94F107A.xml" ContentType="application/vnd.ms-powerpoint.comments+xml"/>
  <Override PartName="/ppt/comments/modernComment_108_7B4A16E1.xml" ContentType="application/vnd.ms-powerpoint.comments+xml"/>
  <Override PartName="/ppt/comments/modernComment_109_91638F93.xml" ContentType="application/vnd.ms-powerpoint.comments+xml"/>
  <Override PartName="/ppt/comments/modernComment_10C_970108EC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2" r:id="rId8"/>
    <p:sldId id="263" r:id="rId9"/>
    <p:sldId id="261" r:id="rId10"/>
    <p:sldId id="264" r:id="rId11"/>
    <p:sldId id="265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2387F7-F4DE-C88A-FEBA-8E0FA3617792}" name="곽동진" initials="곽" userId="곽동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70" d="100"/>
          <a:sy n="70" d="100"/>
        </p:scale>
        <p:origin x="159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2_D48E64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DAAC3A-8C89-481F-82A2-CA3FE0B9D2BE}" authorId="{3B2387F7-F4DE-C88A-FEBA-8E0FA3617792}" created="2022-03-15T12:58:46.733">
    <pc:sldMkLst xmlns:pc="http://schemas.microsoft.com/office/powerpoint/2013/main/command">
      <pc:docMk/>
      <pc:sldMk cId="3566101590" sldId="258"/>
    </pc:sldMkLst>
    <p188:txBody>
      <a:bodyPr/>
      <a:lstStyle/>
      <a:p>
        <a:r>
          <a:rPr lang="ko-KR" altLang="en-US"/>
          <a:t>머신 러닝에는 캡챠 라는 게 있는데 아래 보이는 그림은 저희가 컴퓨터를 하다가 자주 봤을법한 그림입니다. 캡챠는 사용자가 봇인지 사람인지를 구분할수 있도록 만든 프로그램으로 아래 보이는 로봇이아닙니다. 는 캡챠가 아니라 캡챠에서 더 발전된 노캡챠 리캡차 입니다. 우측그림에서 저희가 도로 그림을 찾게되는데 저희가 올바른 정답을 찾으면 이 프로그램은 이를 학습하고, 다시 다른 이용자가 왔을 때 이를 이용하면서 반복하게 됩니다.</a:t>
        </a:r>
      </a:p>
    </p188:txBody>
  </p188:cm>
</p188:cmLst>
</file>

<file path=ppt/comments/modernComment_104_BA6F4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8935A0-046F-4CEC-B623-64EB5F847771}" authorId="{3B2387F7-F4DE-C88A-FEBA-8E0FA3617792}" created="2022-03-11T12:06:18.84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2218188" sldId="260"/>
      <ac:spMk id="11" creationId="{3CEEB7EC-3E8E-49B1-8D06-8542C98B52B8}"/>
    </ac:deMkLst>
    <p188:txBody>
      <a:bodyPr/>
      <a:lstStyle/>
      <a:p>
        <a:r>
          <a:rPr lang="ko-KR" altLang="en-US"/>
          <a:t>supervise learning 은 입력 데이터에 대한 정답이 주어집니다. 
unsupervised learning 은 오직 입력 데이터 하나만 주어진다.
 사진간의 유사성, 차이, 패턴을 학습하여 분류하게 된다.</a:t>
        </a:r>
      </a:p>
    </p188:txBody>
  </p188:cm>
</p188:cmLst>
</file>

<file path=ppt/comments/modernComment_105_C94F10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9A6134-A003-4AA9-A39C-942C929A0C3A}" authorId="{3B2387F7-F4DE-C88A-FEBA-8E0FA3617792}" created="2022-03-11T12:50:29.948">
    <pc:sldMkLst xmlns:pc="http://schemas.microsoft.com/office/powerpoint/2013/main/command">
      <pc:docMk/>
      <pc:sldMk cId="3377401978" sldId="261"/>
    </pc:sldMkLst>
    <p188:txBody>
      <a:bodyPr/>
      <a:lstStyle/>
      <a:p>
        <a:r>
          <a:rPr lang="ko-KR" altLang="en-US"/>
          <a:t>세상 많은 일들이 선형적인 경우가 많다.</a:t>
        </a:r>
      </a:p>
    </p188:txBody>
  </p188:cm>
</p188:cmLst>
</file>

<file path=ppt/comments/modernComment_108_7B4A16E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453345D-03E0-44FD-A674-A623DB8B74A5}" authorId="{3B2387F7-F4DE-C88A-FEBA-8E0FA3617792}" created="2022-03-15T13:11:20.016">
    <pc:sldMkLst xmlns:pc="http://schemas.microsoft.com/office/powerpoint/2013/main/command">
      <pc:docMk/>
      <pc:sldMk cId="2068453089" sldId="264"/>
    </pc:sldMkLst>
    <p188:txBody>
      <a:bodyPr/>
      <a:lstStyle/>
      <a:p>
        <a:r>
          <a:rPr lang="ko-KR" altLang="en-US"/>
          <a:t>그래서 저희는 여러개의 선형 그래프들이 존재할 때,  실제 데이터들과 큰 차이가 없는 보다 확실한 선형 그래프를 찾아야 합니다.</a:t>
        </a:r>
      </a:p>
    </p188:txBody>
  </p188:cm>
</p188:cmLst>
</file>

<file path=ppt/comments/modernComment_109_91638F9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392FF5-BBA2-4355-99C9-24FD2025E1C5}" authorId="{3B2387F7-F4DE-C88A-FEBA-8E0FA3617792}" created="2022-03-15T13:14:13.210">
    <pc:sldMkLst xmlns:pc="http://schemas.microsoft.com/office/powerpoint/2013/main/command">
      <pc:docMk/>
      <pc:sldMk cId="2439221139" sldId="265"/>
    </pc:sldMkLst>
    <p188:txBody>
      <a:bodyPr/>
      <a:lstStyle/>
      <a:p>
        <a:r>
          <a:rPr lang="ko-KR" altLang="en-US"/>
          <a:t>파란색이 선형적인 가설,
빨간색 점이 실제 측정한 데이터
</a:t>
        </a:r>
      </a:p>
    </p188:txBody>
  </p188:cm>
</p188:cmLst>
</file>

<file path=ppt/comments/modernComment_10C_970108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F6A15D3-9E8C-4A22-9674-5F35BE4BB533}" authorId="{3B2387F7-F4DE-C88A-FEBA-8E0FA3617792}" created="2022-03-15T13:15:14.224">
    <pc:sldMkLst xmlns:pc="http://schemas.microsoft.com/office/powerpoint/2013/main/command">
      <pc:docMk/>
      <pc:sldMk cId="2533427436" sldId="268"/>
    </pc:sldMkLst>
    <p188:txBody>
      <a:bodyPr/>
      <a:lstStyle/>
      <a:p>
        <a:r>
          <a:rPr lang="ko-KR" altLang="en-US"/>
          <a:t>cost function 설명
cost function 을 통해서 측정한 데이터와 모델링한 선형 그래프를 비교하여 오차를 구하고, 오차를 최소화할수 있도록 파란색 선형 그래프를 다시 조정하게 됩니다.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8/10/relationships/comments" Target="../comments/modernComment_108_7B4A16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9_91638F9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8/10/relationships/comments" Target="../comments/modernComment_10C_970108EC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s02web.zoom.us/j/6163528099?pwd=M2oxdG5tbjROak93MWNOVGxlOXFqUT0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ko.wikipedia.org/wiki/%EC%98%81%EC%96%B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microsoft.com/office/2018/10/relationships/comments" Target="../comments/modernComment_102_D48E64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microsoft.com/office/2018/10/relationships/comments" Target="../comments/modernComment_104_BA6F4C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5_C94F107A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420888"/>
            <a:ext cx="51584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800" spc="-10">
                <a:solidFill>
                  <a:srgbClr val="004C86"/>
                </a:solidFill>
              </a:rPr>
              <a:t> </a:t>
            </a:r>
            <a:r>
              <a:rPr lang="en-US" altLang="ko-KR" sz="3400" spc="-10">
                <a:solidFill>
                  <a:srgbClr val="004C86"/>
                </a:solidFill>
              </a:rPr>
              <a:t>Linear Regression</a:t>
            </a:r>
            <a:r>
              <a:rPr lang="ko-KR" altLang="en-US" sz="3400" spc="-10">
                <a:solidFill>
                  <a:srgbClr val="004C86"/>
                </a:solidFill>
              </a:rPr>
              <a:t>의 개념</a:t>
            </a:r>
            <a:endParaRPr lang="en-US" altLang="ko-KR" sz="3400" spc="-10">
              <a:solidFill>
                <a:srgbClr val="004C8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172" y="3136612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2022.03.16</a:t>
            </a:r>
            <a:endParaRPr lang="ko-KR" altLang="en-US" sz="1300" spc="2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00798D0-8A03-4A93-802D-3A2A61B84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937371"/>
            <a:ext cx="5095875" cy="4029075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132B499-45EF-4481-9324-005460A91813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3625FE1-555B-4943-90B1-85B72F1FEB05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0CAB760-3F9D-4897-B2C1-760CFAC89CB5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제목 7">
            <a:extLst>
              <a:ext uri="{FF2B5EF4-FFF2-40B4-BE49-F238E27FC236}">
                <a16:creationId xmlns:a16="http://schemas.microsoft.com/office/drawing/2014/main" id="{1481A359-2081-48F0-AC32-AA4431784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/>
              <a:t>Linear Regression (</a:t>
            </a:r>
            <a:r>
              <a:rPr lang="ko-KR" altLang="en-US" sz="3000"/>
              <a:t>선형 회귀</a:t>
            </a:r>
            <a:r>
              <a:rPr lang="en-US" altLang="ko-KR" sz="3000"/>
              <a:t>)</a:t>
            </a:r>
            <a:endParaRPr lang="ko-KR" altLang="en-US" sz="30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1E0C9-37A1-4B56-9C80-BDFA0B1C7A8A}"/>
              </a:ext>
            </a:extLst>
          </p:cNvPr>
          <p:cNvSpPr txBox="1"/>
          <p:nvPr/>
        </p:nvSpPr>
        <p:spPr>
          <a:xfrm>
            <a:off x="539552" y="2348880"/>
            <a:ext cx="3024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H(x)</a:t>
            </a:r>
            <a:r>
              <a:rPr lang="en-US" altLang="ko-KR" sz="2500" b="1"/>
              <a:t> = W</a:t>
            </a:r>
            <a:r>
              <a:rPr lang="en-US" altLang="ko-KR" sz="2500"/>
              <a:t>x</a:t>
            </a:r>
            <a:r>
              <a:rPr lang="en-US" altLang="ko-KR" sz="2500" b="1"/>
              <a:t> + b</a:t>
            </a:r>
            <a:endParaRPr lang="ko-KR" altLang="en-US" sz="2500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2E6D57-0440-4622-8C69-30C0DE1986FB}"/>
              </a:ext>
            </a:extLst>
          </p:cNvPr>
          <p:cNvSpPr txBox="1"/>
          <p:nvPr/>
        </p:nvSpPr>
        <p:spPr>
          <a:xfrm>
            <a:off x="387288" y="4078988"/>
            <a:ext cx="314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어느 가설이 좋은 가설일까 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4530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DE5D074-C789-4094-AF80-BC2197EE9DC1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C9C6D91-E0C5-4659-B5B5-E39383ED4CFE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26863D1-9A4B-4097-9A9A-B7185C364862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제목 7">
            <a:extLst>
              <a:ext uri="{FF2B5EF4-FFF2-40B4-BE49-F238E27FC236}">
                <a16:creationId xmlns:a16="http://schemas.microsoft.com/office/drawing/2014/main" id="{AEC338AA-6B6D-4722-AE8F-4559B9F6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6" y="150372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3000"/>
              <a:t>Linear Regression (</a:t>
            </a:r>
            <a:r>
              <a:rPr lang="ko-KR" altLang="en-US" sz="3000"/>
              <a:t>선형 회귀</a:t>
            </a:r>
            <a:r>
              <a:rPr lang="en-US" altLang="ko-KR" sz="3000"/>
              <a:t>)</a:t>
            </a:r>
            <a:br>
              <a:rPr lang="en-US" altLang="ko-KR" sz="3000"/>
            </a:br>
            <a:r>
              <a:rPr lang="en-US" altLang="ko-KR" sz="3000"/>
              <a:t>-</a:t>
            </a:r>
            <a:r>
              <a:rPr lang="ko-KR" altLang="en-US" sz="3000"/>
              <a:t>좋은 선형 모델링 구하는 방법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8665C8-8841-4D9D-872A-B1D244BA9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94" y="1844824"/>
            <a:ext cx="4724400" cy="37528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09A84-1C46-40A8-98A8-529C61CB7DCD}"/>
              </a:ext>
            </a:extLst>
          </p:cNvPr>
          <p:cNvSpPr txBox="1"/>
          <p:nvPr/>
        </p:nvSpPr>
        <p:spPr>
          <a:xfrm>
            <a:off x="107504" y="227687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highlight>
                  <a:srgbClr val="00FFFF"/>
                </a:highlight>
              </a:rPr>
              <a:t>파란색 실선 </a:t>
            </a:r>
            <a:r>
              <a:rPr lang="en-US" altLang="ko-KR"/>
              <a:t>: </a:t>
            </a:r>
            <a:r>
              <a:rPr lang="ko-KR" altLang="en-US"/>
              <a:t>선형적인 가설</a:t>
            </a:r>
            <a:endParaRPr lang="en-US" altLang="ko-KR"/>
          </a:p>
          <a:p>
            <a:r>
              <a:rPr lang="ko-KR" altLang="en-US">
                <a:highlight>
                  <a:srgbClr val="FF0000"/>
                </a:highlight>
              </a:rPr>
              <a:t>빨간색 점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실제 측정한 데이터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35D83-D7EA-4BDF-A946-09C547A4E635}"/>
              </a:ext>
            </a:extLst>
          </p:cNvPr>
          <p:cNvSpPr txBox="1"/>
          <p:nvPr/>
        </p:nvSpPr>
        <p:spPr>
          <a:xfrm>
            <a:off x="432000" y="3861048"/>
            <a:ext cx="313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ko-KR" altLang="en-US"/>
              <a:t>실제 데이터와 값을 비교하여 오차 거리를 측정</a:t>
            </a:r>
            <a:endParaRPr lang="en-US" altLang="ko-KR"/>
          </a:p>
          <a:p>
            <a:r>
              <a:rPr lang="en-US" altLang="ko-KR"/>
              <a:t>	: Cost function </a:t>
            </a:r>
          </a:p>
          <a:p>
            <a:r>
              <a:rPr lang="en-US" altLang="ko-KR"/>
              <a:t>(or Loss function)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0A1F7B-46F9-4EC3-884E-849391A50699}"/>
              </a:ext>
            </a:extLst>
          </p:cNvPr>
          <p:cNvSpPr txBox="1"/>
          <p:nvPr/>
        </p:nvSpPr>
        <p:spPr>
          <a:xfrm>
            <a:off x="539552" y="1509298"/>
            <a:ext cx="3024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H(x)</a:t>
            </a:r>
            <a:r>
              <a:rPr lang="en-US" altLang="ko-KR" sz="2500" b="1"/>
              <a:t> = W</a:t>
            </a:r>
            <a:r>
              <a:rPr lang="en-US" altLang="ko-KR" sz="2500"/>
              <a:t>x</a:t>
            </a:r>
            <a:r>
              <a:rPr lang="en-US" altLang="ko-KR" sz="2500" b="1"/>
              <a:t> + b</a:t>
            </a:r>
            <a:endParaRPr lang="ko-KR" altLang="en-US" sz="2500" b="1"/>
          </a:p>
        </p:txBody>
      </p:sp>
    </p:spTree>
    <p:extLst>
      <p:ext uri="{BB962C8B-B14F-4D97-AF65-F5344CB8AC3E}">
        <p14:creationId xmlns:p14="http://schemas.microsoft.com/office/powerpoint/2010/main" val="24392211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52C8385-B9B2-4505-AB60-8996EC3618FB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330CBF-F9BB-48E1-82DF-9239792B21DC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3F9F5F-D50F-4A6A-A5F2-C2DDED6AC8A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제목 7">
            <a:extLst>
              <a:ext uri="{FF2B5EF4-FFF2-40B4-BE49-F238E27FC236}">
                <a16:creationId xmlns:a16="http://schemas.microsoft.com/office/drawing/2014/main" id="{82A5AAB3-1BDE-445F-9C84-7FEF0AAF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6" y="150372"/>
            <a:ext cx="7932466" cy="61010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/>
              <a:t>Cost function</a:t>
            </a:r>
            <a:endParaRPr lang="ko-KR" altLang="en-US" sz="300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AD59E06-FCC6-42E8-BAAD-745585BF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094" y="1838866"/>
            <a:ext cx="4724400" cy="37528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B2101F-1954-4204-A319-1FCF3D04BF06}"/>
              </a:ext>
            </a:extLst>
          </p:cNvPr>
          <p:cNvSpPr txBox="1"/>
          <p:nvPr/>
        </p:nvSpPr>
        <p:spPr>
          <a:xfrm>
            <a:off x="611560" y="1556792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Cost function</a:t>
            </a:r>
          </a:p>
          <a:p>
            <a:r>
              <a:rPr lang="en-US" altLang="ko-KR"/>
              <a:t>: </a:t>
            </a:r>
            <a:r>
              <a:rPr lang="ko-KR" altLang="en-US"/>
              <a:t>원래의 값과 가장 오차가 작은 가설함수를 도출하기 위해 사용되는 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6BA5AE-0AAB-490B-B15C-E98E1DF5456E}"/>
              </a:ext>
            </a:extLst>
          </p:cNvPr>
          <p:cNvSpPr txBox="1"/>
          <p:nvPr/>
        </p:nvSpPr>
        <p:spPr>
          <a:xfrm>
            <a:off x="251520" y="3381678"/>
            <a:ext cx="3528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가설 함수 </a:t>
            </a:r>
            <a:r>
              <a:rPr lang="en-US" altLang="ko-KR"/>
              <a:t>: H(x)   </a:t>
            </a:r>
            <a:r>
              <a:rPr lang="en-US" altLang="ko-KR">
                <a:highlight>
                  <a:srgbClr val="00FFFF"/>
                </a:highlight>
              </a:rPr>
              <a:t>(</a:t>
            </a:r>
            <a:r>
              <a:rPr lang="ko-KR" altLang="en-US">
                <a:highlight>
                  <a:srgbClr val="00FFFF"/>
                </a:highlight>
              </a:rPr>
              <a:t>파란색 실선</a:t>
            </a:r>
            <a:r>
              <a:rPr lang="en-US" altLang="ko-KR">
                <a:highlight>
                  <a:srgbClr val="00FFFF"/>
                </a:highlight>
              </a:rPr>
              <a:t>)</a:t>
            </a:r>
          </a:p>
          <a:p>
            <a:r>
              <a:rPr lang="ko-KR" altLang="en-US"/>
              <a:t>실제 측정 데이터 </a:t>
            </a:r>
            <a:r>
              <a:rPr lang="en-US" altLang="ko-KR"/>
              <a:t>:  y </a:t>
            </a:r>
            <a:r>
              <a:rPr lang="en-US" altLang="ko-KR">
                <a:highlight>
                  <a:srgbClr val="FF0000"/>
                </a:highlight>
              </a:rPr>
              <a:t>(</a:t>
            </a:r>
            <a:r>
              <a:rPr lang="ko-KR" altLang="en-US">
                <a:highlight>
                  <a:srgbClr val="FF0000"/>
                </a:highlight>
              </a:rPr>
              <a:t>빨간색 점</a:t>
            </a:r>
            <a:r>
              <a:rPr lang="en-US" altLang="ko-KR">
                <a:highlight>
                  <a:srgbClr val="FF0000"/>
                </a:highlight>
              </a:rPr>
              <a:t>)</a:t>
            </a:r>
            <a:endParaRPr lang="ko-KR" altLang="en-US">
              <a:highlight>
                <a:srgbClr val="FF000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B81DAC-3C3D-4C31-A223-DFF4221E5A9C}"/>
              </a:ext>
            </a:extLst>
          </p:cNvPr>
          <p:cNvSpPr txBox="1"/>
          <p:nvPr/>
        </p:nvSpPr>
        <p:spPr>
          <a:xfrm>
            <a:off x="611560" y="4509120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가설함수와 실제 측정한 데이터의 오차</a:t>
            </a:r>
            <a:endParaRPr lang="en-US" altLang="ko-KR"/>
          </a:p>
          <a:p>
            <a:r>
              <a:rPr lang="en-US" altLang="ko-KR"/>
              <a:t>: H(x) – y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42743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397E05-5463-4F59-9F67-9868CF2342CB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4B5D240-BE4A-4EF7-90FF-D5C4AED9E56F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01AFF67-2587-4CE2-92FA-905F8BD48CE8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제목 7">
            <a:extLst>
              <a:ext uri="{FF2B5EF4-FFF2-40B4-BE49-F238E27FC236}">
                <a16:creationId xmlns:a16="http://schemas.microsoft.com/office/drawing/2014/main" id="{23A9ABA0-F45E-44B8-A2B5-A3DF9B68A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6" y="150372"/>
            <a:ext cx="7932466" cy="61010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/>
              <a:t>Cost function</a:t>
            </a:r>
            <a:endParaRPr lang="ko-KR" altLang="en-US" sz="3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17FCDF-1D2E-4DA9-AFB9-7F6AF2439384}"/>
              </a:ext>
            </a:extLst>
          </p:cNvPr>
          <p:cNvSpPr txBox="1"/>
          <p:nvPr/>
        </p:nvSpPr>
        <p:spPr>
          <a:xfrm>
            <a:off x="473529" y="1300192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가설함수와 실제 측정한 데이터의 오차</a:t>
            </a:r>
            <a:endParaRPr lang="en-US" altLang="ko-KR"/>
          </a:p>
          <a:p>
            <a:r>
              <a:rPr lang="en-US" altLang="ko-KR"/>
              <a:t>: H(x) – y 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789E92-BBB3-4C20-9E98-DE39BDFADB41}"/>
                  </a:ext>
                </a:extLst>
              </p:cNvPr>
              <p:cNvSpPr txBox="1"/>
              <p:nvPr/>
            </p:nvSpPr>
            <p:spPr>
              <a:xfrm>
                <a:off x="413506" y="2656775"/>
                <a:ext cx="30598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: </a:t>
                </a:r>
                <a:r>
                  <a:rPr lang="ko-KR" altLang="en-US"/>
                  <a:t>양수 음수 구별 없음</a:t>
                </a:r>
                <a:r>
                  <a:rPr lang="en-US" altLang="ko-KR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789E92-BBB3-4C20-9E98-DE39BDFA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506" y="2656775"/>
                <a:ext cx="3059832" cy="923330"/>
              </a:xfrm>
              <a:prstGeom prst="rect">
                <a:avLst/>
              </a:prstGeom>
              <a:blipFill>
                <a:blip r:embed="rId2"/>
                <a:stretch>
                  <a:fillRect l="-1793" b="-993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BE042B8F-DE8B-4392-BD3F-6BC6C1EFD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453" y="1182973"/>
            <a:ext cx="4724400" cy="3752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9B011D-7F22-4276-81DB-B89840A6DCC9}"/>
                  </a:ext>
                </a:extLst>
              </p:cNvPr>
              <p:cNvSpPr txBox="1"/>
              <p:nvPr/>
            </p:nvSpPr>
            <p:spPr>
              <a:xfrm>
                <a:off x="3309281" y="5028696"/>
                <a:ext cx="56706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:</a:t>
                </a:r>
                <a:r>
                  <a:rPr lang="ko-KR" altLang="en-US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9B011D-7F22-4276-81DB-B89840A6D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281" y="5028696"/>
                <a:ext cx="5670662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3CD198A-85C9-447D-9F8F-690F45B79F22}"/>
              </a:ext>
            </a:extLst>
          </p:cNvPr>
          <p:cNvSpPr txBox="1"/>
          <p:nvPr/>
        </p:nvSpPr>
        <p:spPr>
          <a:xfrm>
            <a:off x="4625921" y="5028696"/>
            <a:ext cx="4392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 1	4       4        1       4       	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18FD3-FCBC-4F5B-AA92-C61FB9ED930E}"/>
                  </a:ext>
                </a:extLst>
              </p:cNvPr>
              <p:cNvSpPr txBox="1"/>
              <p:nvPr/>
            </p:nvSpPr>
            <p:spPr>
              <a:xfrm>
                <a:off x="0" y="5416877"/>
                <a:ext cx="9144000" cy="12607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/>
                  <a:t>Cost function</a:t>
                </a:r>
              </a:p>
              <a:p>
                <a:r>
                  <a:rPr lang="en-US" altLang="ko-KR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(3)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(4)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3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en-US" altLang="ko-KR" sz="2300"/>
                          <m:t> </m:t>
                        </m:r>
                        <m:sSup>
                          <m:sSupPr>
                            <m:ctrlPr>
                              <a:rPr lang="en-US" altLang="ko-KR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3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300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23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altLang="ko-KR" sz="2300" i="1">
                                        <a:latin typeface="Cambria Math" panose="02040503050406030204" pitchFamily="18" charset="0"/>
                                      </a:rPr>
                                      <m:t>(5)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sz="23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3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altLang="ko-KR" sz="2300"/>
              </a:p>
              <a:p>
                <a:endParaRPr lang="ko-KR" altLang="en-US" sz="160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418FD3-FCBC-4F5B-AA92-C61FB9ED9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16877"/>
                <a:ext cx="9144000" cy="1260794"/>
              </a:xfrm>
              <a:prstGeom prst="rect">
                <a:avLst/>
              </a:prstGeom>
              <a:blipFill>
                <a:blip r:embed="rId5"/>
                <a:stretch>
                  <a:fillRect l="-533" t="-29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99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2DF6778D-143B-47F3-8FE8-9B12BF3B714B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2BBA71-1A9E-4D70-9DAA-3A7C6DB0DD33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12D8518-B7B9-44D6-8CF2-41C13F1DD36E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제목 7">
            <a:extLst>
              <a:ext uri="{FF2B5EF4-FFF2-40B4-BE49-F238E27FC236}">
                <a16:creationId xmlns:a16="http://schemas.microsoft.com/office/drawing/2014/main" id="{C9EB1863-F28A-4100-8669-74F0CE43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506" y="150372"/>
            <a:ext cx="7932466" cy="61010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/>
              <a:t>Cost function</a:t>
            </a:r>
            <a:endParaRPr lang="ko-KR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E05C2F-3BF5-44C0-BFD0-82EE495C7A9E}"/>
                  </a:ext>
                </a:extLst>
              </p:cNvPr>
              <p:cNvSpPr txBox="1"/>
              <p:nvPr/>
            </p:nvSpPr>
            <p:spPr>
              <a:xfrm>
                <a:off x="827584" y="1916832"/>
                <a:ext cx="6408712" cy="594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cost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ko-K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/>
                                </m:sSup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E05C2F-3BF5-44C0-BFD0-82EE495C7A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16832"/>
                <a:ext cx="6408712" cy="594971"/>
              </a:xfrm>
              <a:prstGeom prst="rect">
                <a:avLst/>
              </a:prstGeom>
              <a:blipFill>
                <a:blip r:embed="rId2"/>
                <a:stretch>
                  <a:fillRect l="-856" b="-20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616213-D473-4F59-8100-29A2C96E90B9}"/>
                  </a:ext>
                </a:extLst>
              </p:cNvPr>
              <p:cNvSpPr txBox="1"/>
              <p:nvPr/>
            </p:nvSpPr>
            <p:spPr>
              <a:xfrm>
                <a:off x="818099" y="3918833"/>
                <a:ext cx="6552728" cy="1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i="1"/>
                  <a:t>Cost Function</a:t>
                </a:r>
              </a:p>
              <a:p>
                <a:endParaRPr lang="en-US" altLang="ko-KR" b="1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sup/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616213-D473-4F59-8100-29A2C96E9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099" y="3918833"/>
                <a:ext cx="6552728" cy="1402563"/>
              </a:xfrm>
              <a:prstGeom prst="rect">
                <a:avLst/>
              </a:prstGeom>
              <a:blipFill>
                <a:blip r:embed="rId3"/>
                <a:stretch>
                  <a:fillRect l="-744" t="-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C0099C2-2850-4218-8C48-E5D82CB9A9E0}"/>
              </a:ext>
            </a:extLst>
          </p:cNvPr>
          <p:cNvSpPr txBox="1"/>
          <p:nvPr/>
        </p:nvSpPr>
        <p:spPr>
          <a:xfrm>
            <a:off x="827584" y="141277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측정 데이터 값이 </a:t>
            </a:r>
            <a:r>
              <a:rPr lang="en-US" altLang="ko-KR"/>
              <a:t>m </a:t>
            </a:r>
            <a:r>
              <a:rPr lang="ko-KR" altLang="en-US"/>
              <a:t>개인 경우</a:t>
            </a:r>
            <a:r>
              <a:rPr lang="en-US" altLang="ko-KR"/>
              <a:t>.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2C3065-1D4B-453E-8DE1-E109A91473BA}"/>
                  </a:ext>
                </a:extLst>
              </p:cNvPr>
              <p:cNvSpPr txBox="1"/>
              <p:nvPr/>
            </p:nvSpPr>
            <p:spPr>
              <a:xfrm>
                <a:off x="827584" y="2897198"/>
                <a:ext cx="3528392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/>
                  <a:t>(</a:t>
                </a:r>
                <a:r>
                  <a:rPr lang="ko-KR" altLang="en-US" b="0"/>
                  <a:t>선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형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𝑊𝑥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2C3065-1D4B-453E-8DE1-E109A9147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897198"/>
                <a:ext cx="3528392" cy="374526"/>
              </a:xfrm>
              <a:prstGeom prst="rect">
                <a:avLst/>
              </a:prstGeom>
              <a:blipFill>
                <a:blip r:embed="rId4"/>
                <a:stretch>
                  <a:fillRect l="-1554" t="-6452" b="-241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5FB27-1929-49CC-A004-C5BD17DE4F91}"/>
                  </a:ext>
                </a:extLst>
              </p:cNvPr>
              <p:cNvSpPr txBox="1"/>
              <p:nvPr/>
            </p:nvSpPr>
            <p:spPr>
              <a:xfrm>
                <a:off x="827584" y="5733256"/>
                <a:ext cx="727280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/>
                  <a:t>Linear regression </a:t>
                </a:r>
                <a:r>
                  <a:rPr lang="ko-KR" altLang="en-US"/>
                  <a:t>의 목표</a:t>
                </a:r>
                <a:endParaRPr lang="en-US" altLang="ko-KR"/>
              </a:p>
              <a:p>
                <a:r>
                  <a:rPr lang="en-US" altLang="ko-KR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ko-KR" altLang="en-US"/>
                  <a:t> 를 최소화하는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/>
                  <a:t> 구하는 것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35FB27-1929-49CC-A004-C5BD17DE4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733256"/>
                <a:ext cx="7272808" cy="646331"/>
              </a:xfrm>
              <a:prstGeom prst="rect">
                <a:avLst/>
              </a:prstGeom>
              <a:blipFill>
                <a:blip r:embed="rId5"/>
                <a:stretch>
                  <a:fillRect l="-754" t="-4673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016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40B36-6383-495E-B2B8-5A383B69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Tensorflow </a:t>
            </a:r>
            <a:r>
              <a:rPr lang="ko-KR" altLang="en-US"/>
              <a:t>코드 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72B858-CD8C-4FD9-B534-769E6D1F6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151909"/>
            <a:ext cx="5267325" cy="2600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3D5C1B-F6EE-4F35-8C0E-6B06CF2D46B5}"/>
              </a:ext>
            </a:extLst>
          </p:cNvPr>
          <p:cNvSpPr txBox="1"/>
          <p:nvPr/>
        </p:nvSpPr>
        <p:spPr>
          <a:xfrm>
            <a:off x="3203848" y="1782577"/>
            <a:ext cx="626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print(step, sess.run(cost), sess.run(W), sess.run(b))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45C3F8-7654-4E4C-9B40-34F8D7109BFD}"/>
                  </a:ext>
                </a:extLst>
              </p:cNvPr>
              <p:cNvSpPr txBox="1"/>
              <p:nvPr/>
            </p:nvSpPr>
            <p:spPr>
              <a:xfrm>
                <a:off x="1619672" y="5079865"/>
                <a:ext cx="6552728" cy="1402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1" i="1"/>
                  <a:t>Cost Function</a:t>
                </a:r>
              </a:p>
              <a:p>
                <a:endParaRPr lang="en-US" altLang="ko-KR" b="1" i="1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sSup>
                                    <m:s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ko-K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  <m:sup/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45C3F8-7654-4E4C-9B40-34F8D7109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5079865"/>
                <a:ext cx="6552728" cy="1402563"/>
              </a:xfrm>
              <a:prstGeom prst="rect">
                <a:avLst/>
              </a:prstGeom>
              <a:blipFill>
                <a:blip r:embed="rId3"/>
                <a:stretch>
                  <a:fillRect l="-837" t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C438DB7-B434-48E4-A0F6-0D7E28E85488}"/>
              </a:ext>
            </a:extLst>
          </p:cNvPr>
          <p:cNvSpPr txBox="1"/>
          <p:nvPr/>
        </p:nvSpPr>
        <p:spPr>
          <a:xfrm>
            <a:off x="273104" y="2951946"/>
            <a:ext cx="30243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/>
              <a:t>H(x)</a:t>
            </a:r>
            <a:r>
              <a:rPr lang="en-US" altLang="ko-KR" sz="2500" b="1"/>
              <a:t> = W</a:t>
            </a:r>
            <a:r>
              <a:rPr lang="en-US" altLang="ko-KR" sz="2500"/>
              <a:t>x</a:t>
            </a:r>
            <a:r>
              <a:rPr lang="en-US" altLang="ko-KR" sz="2500" b="1"/>
              <a:t> + b</a:t>
            </a:r>
            <a:endParaRPr lang="ko-KR" altLang="en-US" sz="2500" b="1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1A79710-5A05-4E06-82EB-7CEBAC30F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0990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https://us02web.zoom.us/j/6163528099?pwd=M2oxdG5tbjROak93MWNOVGxlOXFqUT09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98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00" y="12456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50">
                <a:solidFill>
                  <a:schemeClr val="bg1"/>
                </a:solidFill>
              </a:rPr>
              <a:t>개 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3200" y="1936800"/>
            <a:ext cx="8237272" cy="2587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Machine learning</a:t>
            </a:r>
          </a:p>
          <a:p>
            <a:pPr>
              <a:lnSpc>
                <a:spcPts val="4000"/>
              </a:lnSpc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	- 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학습 방법에 따른 분류 </a:t>
            </a: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(Supervised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Unsupervised)</a:t>
            </a:r>
          </a:p>
          <a:p>
            <a:pPr>
              <a:lnSpc>
                <a:spcPts val="4000"/>
              </a:lnSpc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		- Supervised learning 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의 결과에 따른 분류</a:t>
            </a:r>
            <a:endParaRPr lang="en-US" altLang="ko-KR" sz="2100" spc="-12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Linear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regression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endParaRPr lang="en-US" altLang="ko-KR" sz="2100" spc="-12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C82ABB-E760-4461-86C5-41C3065B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88640"/>
            <a:ext cx="4752528" cy="20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AC25872-D88D-41A3-AE1A-CA76F21D8B50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171F0D-3ABC-4BD8-9121-911879A1E78D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AF0B22-6E51-4D49-BDCA-FB2169AE8C5D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9FE0FD72-B4BA-49D6-9B4F-A309EC0C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Machine learning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54D5F6-7B9E-4382-ACFE-1F4EDEB5F29A}"/>
              </a:ext>
            </a:extLst>
          </p:cNvPr>
          <p:cNvSpPr txBox="1"/>
          <p:nvPr/>
        </p:nvSpPr>
        <p:spPr>
          <a:xfrm>
            <a:off x="439020" y="1484784"/>
            <a:ext cx="79119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Machine learning  :  </a:t>
            </a:r>
          </a:p>
          <a:p>
            <a:endParaRPr lang="en-US" altLang="ko-KR" b="1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ko-KR" alt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기계 학습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機械學習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또는 </a:t>
            </a:r>
            <a:r>
              <a:rPr lang="ko-KR" altLang="en-US" b="1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머신 러닝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" tooltip="영어"/>
              </a:rPr>
              <a:t>영어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: machine learning)</a:t>
            </a:r>
            <a:r>
              <a:rPr lang="ko-KR" alt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은 경험을 통해 자동으로 개선하는 컴퓨터 알고리즘의 연구이다</a:t>
            </a:r>
            <a:r>
              <a:rPr lang="en-US" altLang="ko-KR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	      </a:t>
            </a:r>
          </a:p>
          <a:p>
            <a:r>
              <a:rPr lang="en-US" altLang="ko-KR">
                <a:solidFill>
                  <a:srgbClr val="202122"/>
                </a:solidFill>
                <a:latin typeface="Arial" panose="020B0604020202020204" pitchFamily="34" charset="0"/>
              </a:rPr>
              <a:t>						</a:t>
            </a:r>
            <a:r>
              <a:rPr lang="en-US" altLang="ko-KR" sz="1200" i="1">
                <a:solidFill>
                  <a:srgbClr val="202122"/>
                </a:solidFill>
                <a:latin typeface="Arial" panose="020B0604020202020204" pitchFamily="34" charset="0"/>
              </a:rPr>
              <a:t>-</a:t>
            </a:r>
            <a:r>
              <a:rPr lang="ko-KR" altLang="en-US" sz="1200" i="1">
                <a:solidFill>
                  <a:srgbClr val="202122"/>
                </a:solidFill>
                <a:latin typeface="Arial" panose="020B0604020202020204" pitchFamily="34" charset="0"/>
              </a:rPr>
              <a:t>위키피디아 참조</a:t>
            </a:r>
            <a:endParaRPr lang="en-US" altLang="ko-KR" sz="1200" b="0" i="1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2021년, '머신러닝'에 더욱 주목해야 하는 이유">
            <a:extLst>
              <a:ext uri="{FF2B5EF4-FFF2-40B4-BE49-F238E27FC236}">
                <a16:creationId xmlns:a16="http://schemas.microsoft.com/office/drawing/2014/main" id="{EE2CDF0C-5714-4478-A046-38A5A09A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36" y="3426096"/>
            <a:ext cx="4176464" cy="2694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0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2273DE-B554-47C6-AF64-3C5BDB0DE116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3293D0-4AF2-4F23-8F9B-94559B7C187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C97019-D709-4B8D-8438-4836B4EE241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7">
            <a:extLst>
              <a:ext uri="{FF2B5EF4-FFF2-40B4-BE49-F238E27FC236}">
                <a16:creationId xmlns:a16="http://schemas.microsoft.com/office/drawing/2014/main" id="{0CDEF792-CE1F-49BD-93BE-040312A2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Machine learning – Captcha</a:t>
            </a:r>
            <a:endParaRPr lang="ko-KR" altLang="en-US"/>
          </a:p>
        </p:txBody>
      </p:sp>
      <p:pic>
        <p:nvPicPr>
          <p:cNvPr id="1028" name="Picture 4" descr="나는 로봇이 아닙니다.">
            <a:extLst>
              <a:ext uri="{FF2B5EF4-FFF2-40B4-BE49-F238E27FC236}">
                <a16:creationId xmlns:a16="http://schemas.microsoft.com/office/drawing/2014/main" id="{305D6E4F-48AE-4055-9DA6-2CFC9BD6C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250" y="1484784"/>
            <a:ext cx="66675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제목 7">
            <a:extLst>
              <a:ext uri="{FF2B5EF4-FFF2-40B4-BE49-F238E27FC236}">
                <a16:creationId xmlns:a16="http://schemas.microsoft.com/office/drawing/2014/main" id="{225CD9CE-0514-4299-A9DB-0D75E05BC935}"/>
              </a:ext>
            </a:extLst>
          </p:cNvPr>
          <p:cNvSpPr txBox="1">
            <a:spLocks/>
          </p:cNvSpPr>
          <p:nvPr/>
        </p:nvSpPr>
        <p:spPr>
          <a:xfrm>
            <a:off x="460058" y="968511"/>
            <a:ext cx="7932466" cy="61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ex ) no CAPTCHA reCAPTCHA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FA498-81BB-4B89-A002-424842F8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Supervised learning : labeled examles (training set) </a:t>
            </a:r>
            <a:r>
              <a:rPr lang="ko-KR" altLang="en-US" sz="2000"/>
              <a:t>을 이용하여 학습하는 방법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en-US" altLang="ko-KR" sz="2000"/>
          </a:p>
          <a:p>
            <a:endParaRPr lang="en-US" altLang="ko-KR" sz="2000"/>
          </a:p>
          <a:p>
            <a:endParaRPr lang="en-US" altLang="ko-KR" sz="2000"/>
          </a:p>
          <a:p>
            <a:r>
              <a:rPr lang="en-US" altLang="ko-KR" sz="2000"/>
              <a:t>Unsupervised learning : un-labeled data. </a:t>
            </a:r>
            <a:r>
              <a:rPr lang="ko-KR" altLang="en-US" sz="2000"/>
              <a:t>즉</a:t>
            </a:r>
            <a:r>
              <a:rPr lang="en-US" altLang="ko-KR" sz="2000"/>
              <a:t>, labeled data </a:t>
            </a:r>
            <a:r>
              <a:rPr lang="ko-KR" altLang="en-US" sz="2000"/>
              <a:t>없이 데이터를 보고 스스로 학습하는 방법</a:t>
            </a:r>
            <a:r>
              <a:rPr lang="en-US" altLang="ko-KR" sz="2000"/>
              <a:t>.</a:t>
            </a:r>
            <a:endParaRPr lang="ko-KR" altLang="en-US" sz="200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75C7438-85B8-43F3-8346-FB652509A2A3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7F69646-CD23-4F5C-B22F-009C147690BE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044A259-9998-472A-9EB6-725BAFD96F28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제목 7">
            <a:extLst>
              <a:ext uri="{FF2B5EF4-FFF2-40B4-BE49-F238E27FC236}">
                <a16:creationId xmlns:a16="http://schemas.microsoft.com/office/drawing/2014/main" id="{03F3A68F-9148-4485-9927-6BBFE49AC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/>
              <a:t>학습 방법에 따른 분류</a:t>
            </a:r>
          </a:p>
        </p:txBody>
      </p:sp>
    </p:spTree>
    <p:extLst>
      <p:ext uri="{BB962C8B-B14F-4D97-AF65-F5344CB8AC3E}">
        <p14:creationId xmlns:p14="http://schemas.microsoft.com/office/powerpoint/2010/main" val="382450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C4444B6-4DEA-4272-B5C5-F72AFAF427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21" y="1252271"/>
            <a:ext cx="8229600" cy="435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82EFB130-FD93-45C1-83E0-6DCDB66F7AC8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2BA9407-3F4E-48AC-BE0C-7EFE115D74D0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BBB611-ED5F-49EB-8404-247F36FF93CD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0" name="제목 7">
            <a:extLst>
              <a:ext uri="{FF2B5EF4-FFF2-40B4-BE49-F238E27FC236}">
                <a16:creationId xmlns:a16="http://schemas.microsoft.com/office/drawing/2014/main" id="{28242816-5034-4624-AC42-8FC0A302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/>
              <a:t>학습 방법에 따른 분류</a:t>
            </a:r>
          </a:p>
        </p:txBody>
      </p:sp>
      <p:sp>
        <p:nvSpPr>
          <p:cNvPr id="11" name="제목 7">
            <a:extLst>
              <a:ext uri="{FF2B5EF4-FFF2-40B4-BE49-F238E27FC236}">
                <a16:creationId xmlns:a16="http://schemas.microsoft.com/office/drawing/2014/main" id="{3CEEB7EC-3E8E-49B1-8D06-8542C98B52B8}"/>
              </a:ext>
            </a:extLst>
          </p:cNvPr>
          <p:cNvSpPr txBox="1">
            <a:spLocks/>
          </p:cNvSpPr>
          <p:nvPr/>
        </p:nvSpPr>
        <p:spPr>
          <a:xfrm>
            <a:off x="4418446" y="5463213"/>
            <a:ext cx="3720458" cy="1016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000"/>
              <a:t>ex ) Google news grouping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2181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1D14DD67-4FDB-46F2-8036-4F770D0CCF40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502301-B103-489E-AC21-5AD0C5C8313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E0678BE-560D-4504-B12B-AF87B13A729B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제목 7">
            <a:extLst>
              <a:ext uri="{FF2B5EF4-FFF2-40B4-BE49-F238E27FC236}">
                <a16:creationId xmlns:a16="http://schemas.microsoft.com/office/drawing/2014/main" id="{F5F93782-DC75-4494-83CD-AE5F719DC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/>
              <a:t>Supervised learning </a:t>
            </a:r>
            <a:r>
              <a:rPr lang="ko-KR" altLang="en-US" sz="3000"/>
              <a:t>의 결과에 따른 분류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714DAEF5-AE76-4A1F-A18D-0EB4BCA3E8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31869"/>
            <a:ext cx="5934468" cy="25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E0EC46-8333-49C6-8CB4-ADA358C7768C}"/>
              </a:ext>
            </a:extLst>
          </p:cNvPr>
          <p:cNvSpPr txBox="1"/>
          <p:nvPr/>
        </p:nvSpPr>
        <p:spPr>
          <a:xfrm>
            <a:off x="827583" y="1470558"/>
            <a:ext cx="79928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공부 시간에 따른 시험 점수 예측</a:t>
            </a:r>
            <a:endParaRPr lang="en-US" altLang="ko-KR"/>
          </a:p>
          <a:p>
            <a:r>
              <a:rPr lang="en-US" altLang="ko-KR"/>
              <a:t>	: </a:t>
            </a:r>
            <a:r>
              <a:rPr lang="ko-KR" altLang="en-US"/>
              <a:t>결과가 </a:t>
            </a:r>
            <a:r>
              <a:rPr lang="en-US" altLang="ko-KR"/>
              <a:t>0~100 </a:t>
            </a:r>
            <a:r>
              <a:rPr lang="ko-KR" altLang="en-US"/>
              <a:t>까지로 범위가 넓음</a:t>
            </a:r>
            <a:r>
              <a:rPr lang="en-US" altLang="ko-KR"/>
              <a:t>.    =&gt; Regression</a:t>
            </a:r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공부 시간에 따른 </a:t>
            </a:r>
            <a:r>
              <a:rPr lang="en-US" altLang="ko-KR"/>
              <a:t>Pass / non-pass</a:t>
            </a:r>
          </a:p>
          <a:p>
            <a:pPr lvl="1"/>
            <a:r>
              <a:rPr lang="en-US" altLang="ko-KR"/>
              <a:t>	: Pass </a:t>
            </a:r>
            <a:r>
              <a:rPr lang="ko-KR" altLang="en-US"/>
              <a:t>와</a:t>
            </a:r>
            <a:r>
              <a:rPr lang="en-US" altLang="ko-KR"/>
              <a:t> non-pass. 2</a:t>
            </a:r>
            <a:r>
              <a:rPr lang="ko-KR" altLang="en-US"/>
              <a:t>가지의 결과</a:t>
            </a:r>
            <a:r>
              <a:rPr lang="en-US" altLang="ko-KR"/>
              <a:t>.	    =&gt; Binary classification</a:t>
            </a:r>
          </a:p>
          <a:p>
            <a:pPr lvl="1"/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공부 시간에 따른 </a:t>
            </a:r>
            <a:r>
              <a:rPr lang="en-US" altLang="ko-KR"/>
              <a:t>A ,B ,C ,E ,F </a:t>
            </a:r>
            <a:r>
              <a:rPr lang="ko-KR" altLang="en-US"/>
              <a:t>등급 분류</a:t>
            </a:r>
            <a:endParaRPr lang="en-US" altLang="ko-KR"/>
          </a:p>
          <a:p>
            <a:pPr lvl="1"/>
            <a:r>
              <a:rPr lang="en-US" altLang="ko-KR"/>
              <a:t>	: 5</a:t>
            </a:r>
            <a:r>
              <a:rPr lang="ko-KR" altLang="en-US"/>
              <a:t>가지 정도의 등급 분류</a:t>
            </a:r>
            <a:r>
              <a:rPr lang="en-US" altLang="ko-KR"/>
              <a:t>		    =&gt; Multi-label classification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072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46D7EA28-87FC-401C-A405-11E9E42101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15772"/>
              </p:ext>
            </p:extLst>
          </p:nvPr>
        </p:nvGraphicFramePr>
        <p:xfrm>
          <a:off x="2321956" y="3140968"/>
          <a:ext cx="4932088" cy="282690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66044">
                  <a:extLst>
                    <a:ext uri="{9D8B030D-6E8A-4147-A177-3AD203B41FA5}">
                      <a16:colId xmlns:a16="http://schemas.microsoft.com/office/drawing/2014/main" val="4023478126"/>
                    </a:ext>
                  </a:extLst>
                </a:gridCol>
                <a:gridCol w="2466044">
                  <a:extLst>
                    <a:ext uri="{9D8B030D-6E8A-4147-A177-3AD203B41FA5}">
                      <a16:colId xmlns:a16="http://schemas.microsoft.com/office/drawing/2014/main" val="3214023096"/>
                    </a:ext>
                  </a:extLst>
                </a:gridCol>
              </a:tblGrid>
              <a:tr h="47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 (</a:t>
                      </a:r>
                      <a:r>
                        <a:rPr lang="ko-KR" altLang="en-US"/>
                        <a:t>시간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 (</a:t>
                      </a:r>
                      <a:r>
                        <a:rPr lang="ko-KR" altLang="en-US"/>
                        <a:t>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9709"/>
                  </a:ext>
                </a:extLst>
              </a:tr>
              <a:tr h="47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8706"/>
                  </a:ext>
                </a:extLst>
              </a:tr>
              <a:tr h="47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07"/>
                  </a:ext>
                </a:extLst>
              </a:tr>
              <a:tr h="47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36449"/>
                  </a:ext>
                </a:extLst>
              </a:tr>
              <a:tr h="47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24256"/>
                  </a:ext>
                </a:extLst>
              </a:tr>
              <a:tr h="47115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66580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635D22B2-1437-4E7F-9FAE-F6D2EE580ED5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F430757-5183-4119-A4B1-76D62C1B17DC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3DACF58-05BE-4EC4-9CF2-2B46CDA6364E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0D39DF75-A0B0-4463-B5E3-5683ED0C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/>
              <a:t>Regression (</a:t>
            </a:r>
            <a:r>
              <a:rPr lang="ko-KR" altLang="en-US" sz="3000"/>
              <a:t>회귀 분석</a:t>
            </a:r>
            <a:r>
              <a:rPr lang="en-US" altLang="ko-KR" sz="3000"/>
              <a:t>)</a:t>
            </a:r>
            <a:endParaRPr lang="ko-KR" altLang="en-US" sz="3000"/>
          </a:p>
        </p:txBody>
      </p:sp>
      <p:sp>
        <p:nvSpPr>
          <p:cNvPr id="9" name="제목 7">
            <a:extLst>
              <a:ext uri="{FF2B5EF4-FFF2-40B4-BE49-F238E27FC236}">
                <a16:creationId xmlns:a16="http://schemas.microsoft.com/office/drawing/2014/main" id="{FC5CECD9-1FA3-4BBE-ACDC-1879BA61E90D}"/>
              </a:ext>
            </a:extLst>
          </p:cNvPr>
          <p:cNvSpPr txBox="1">
            <a:spLocks/>
          </p:cNvSpPr>
          <p:nvPr/>
        </p:nvSpPr>
        <p:spPr>
          <a:xfrm>
            <a:off x="418476" y="1213153"/>
            <a:ext cx="8312018" cy="1450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000"/>
              <a:t> </a:t>
            </a:r>
            <a:r>
              <a:rPr lang="en-US" altLang="ko-KR" sz="2400"/>
              <a:t>: </a:t>
            </a:r>
            <a:r>
              <a:rPr lang="ko-KR" altLang="en-US" sz="2400"/>
              <a:t>변수들 사이의 관계를 모델링 하는 통계기법중 하나</a:t>
            </a:r>
            <a:r>
              <a:rPr lang="en-US" altLang="ko-KR" sz="2400"/>
              <a:t>.</a:t>
            </a:r>
          </a:p>
          <a:p>
            <a:pPr algn="l"/>
            <a:endParaRPr lang="en-US" altLang="ko-KR" sz="2400"/>
          </a:p>
          <a:p>
            <a:pPr algn="l"/>
            <a:r>
              <a:rPr lang="ko-KR" altLang="en-US" sz="2400"/>
              <a:t>주로 독립변수가 종속변수에 미치는 영향을 확인하고자                                    사용하는 분석방법이다</a:t>
            </a:r>
            <a:r>
              <a:rPr lang="en-US" altLang="ko-KR" sz="2400"/>
              <a:t>.</a:t>
            </a:r>
            <a:endParaRPr lang="ko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84A280-4647-4F1B-BEEA-B167F67B44B3}"/>
              </a:ext>
            </a:extLst>
          </p:cNvPr>
          <p:cNvSpPr txBox="1"/>
          <p:nvPr/>
        </p:nvSpPr>
        <p:spPr>
          <a:xfrm>
            <a:off x="2843808" y="6084853"/>
            <a:ext cx="698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ex ) </a:t>
            </a:r>
            <a:r>
              <a:rPr lang="ko-KR" altLang="en-US" b="1"/>
              <a:t>공부시간에 따른 시험점수 예측</a:t>
            </a:r>
          </a:p>
        </p:txBody>
      </p:sp>
    </p:spTree>
    <p:extLst>
      <p:ext uri="{BB962C8B-B14F-4D97-AF65-F5344CB8AC3E}">
        <p14:creationId xmlns:p14="http://schemas.microsoft.com/office/powerpoint/2010/main" val="62716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3B660152-0F4F-43A7-944C-BAEF5083F94B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20EF650-3B52-4EBE-9FFF-EC3045734FF0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E0813C9-79B2-409F-BC0A-E6F4E89FB3F4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제목 7">
            <a:extLst>
              <a:ext uri="{FF2B5EF4-FFF2-40B4-BE49-F238E27FC236}">
                <a16:creationId xmlns:a16="http://schemas.microsoft.com/office/drawing/2014/main" id="{4B02EBD2-8F55-4DFB-9417-731FB4A4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/>
          </a:bodyPr>
          <a:lstStyle/>
          <a:p>
            <a:pPr algn="l"/>
            <a:r>
              <a:rPr lang="en-US" altLang="ko-KR" sz="3000"/>
              <a:t>Linear Regression (</a:t>
            </a:r>
            <a:r>
              <a:rPr lang="ko-KR" altLang="en-US" sz="3000"/>
              <a:t>선형 회귀</a:t>
            </a:r>
            <a:r>
              <a:rPr lang="en-US" altLang="ko-KR" sz="3000"/>
              <a:t>)</a:t>
            </a:r>
            <a:endParaRPr lang="ko-KR" altLang="en-US" sz="3000"/>
          </a:p>
        </p:txBody>
      </p:sp>
      <p:graphicFrame>
        <p:nvGraphicFramePr>
          <p:cNvPr id="13" name="표 9">
            <a:extLst>
              <a:ext uri="{FF2B5EF4-FFF2-40B4-BE49-F238E27FC236}">
                <a16:creationId xmlns:a16="http://schemas.microsoft.com/office/drawing/2014/main" id="{CB26F107-C207-4F6B-8C40-CE8C28C69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649973"/>
              </p:ext>
            </p:extLst>
          </p:nvPr>
        </p:nvGraphicFramePr>
        <p:xfrm>
          <a:off x="382607" y="3068960"/>
          <a:ext cx="3344268" cy="21945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72134">
                  <a:extLst>
                    <a:ext uri="{9D8B030D-6E8A-4147-A177-3AD203B41FA5}">
                      <a16:colId xmlns:a16="http://schemas.microsoft.com/office/drawing/2014/main" val="4023478126"/>
                    </a:ext>
                  </a:extLst>
                </a:gridCol>
                <a:gridCol w="1672134">
                  <a:extLst>
                    <a:ext uri="{9D8B030D-6E8A-4147-A177-3AD203B41FA5}">
                      <a16:colId xmlns:a16="http://schemas.microsoft.com/office/drawing/2014/main" val="3214023096"/>
                    </a:ext>
                  </a:extLst>
                </a:gridCol>
              </a:tblGrid>
              <a:tr h="34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 (</a:t>
                      </a:r>
                      <a:r>
                        <a:rPr lang="ko-KR" altLang="en-US"/>
                        <a:t>시간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 (</a:t>
                      </a:r>
                      <a:r>
                        <a:rPr lang="ko-KR" altLang="en-US"/>
                        <a:t>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9709"/>
                  </a:ext>
                </a:extLst>
              </a:tr>
              <a:tr h="34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8706"/>
                  </a:ext>
                </a:extLst>
              </a:tr>
              <a:tr h="34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07"/>
                  </a:ext>
                </a:extLst>
              </a:tr>
              <a:tr h="34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36449"/>
                  </a:ext>
                </a:extLst>
              </a:tr>
              <a:tr h="34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24256"/>
                  </a:ext>
                </a:extLst>
              </a:tr>
              <a:tr h="3479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66580"/>
                  </a:ext>
                </a:extLst>
              </a:tr>
            </a:tbl>
          </a:graphicData>
        </a:graphic>
      </p:graphicFrame>
      <p:pic>
        <p:nvPicPr>
          <p:cNvPr id="20" name="그림 19">
            <a:extLst>
              <a:ext uri="{FF2B5EF4-FFF2-40B4-BE49-F238E27FC236}">
                <a16:creationId xmlns:a16="http://schemas.microsoft.com/office/drawing/2014/main" id="{152F039B-30B4-424A-ADF8-EB363B60E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572" y="1988840"/>
            <a:ext cx="4610100" cy="3771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F22A22-0F1B-4B63-B225-00EB846348B7}"/>
              </a:ext>
            </a:extLst>
          </p:cNvPr>
          <p:cNvSpPr txBox="1"/>
          <p:nvPr/>
        </p:nvSpPr>
        <p:spPr>
          <a:xfrm>
            <a:off x="611560" y="105693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입력 데이터</a:t>
            </a:r>
            <a:r>
              <a:rPr lang="en-US" altLang="ko-KR"/>
              <a:t> x </a:t>
            </a:r>
            <a:r>
              <a:rPr lang="ko-KR" altLang="en-US"/>
              <a:t>와 결과 </a:t>
            </a:r>
            <a:r>
              <a:rPr lang="en-US" altLang="ko-KR"/>
              <a:t>y </a:t>
            </a:r>
            <a:r>
              <a:rPr lang="ko-KR" altLang="en-US"/>
              <a:t>의 관계</a:t>
            </a:r>
            <a:r>
              <a:rPr lang="en-US" altLang="ko-KR"/>
              <a:t>, </a:t>
            </a:r>
            <a:r>
              <a:rPr lang="ko-KR" altLang="en-US"/>
              <a:t>즉 모델링이  </a:t>
            </a:r>
            <a:r>
              <a:rPr lang="en-US" altLang="ko-KR"/>
              <a:t>Linear </a:t>
            </a:r>
            <a:r>
              <a:rPr lang="ko-KR" altLang="en-US"/>
              <a:t>할 것이라는 가설을 세우고 분석하는 것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4019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536</Words>
  <Application>Microsoft Office PowerPoint</Application>
  <PresentationFormat>화면 슬라이드 쇼(4:3)</PresentationFormat>
  <Paragraphs>104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Machine learning</vt:lpstr>
      <vt:lpstr>Machine learning – Captcha</vt:lpstr>
      <vt:lpstr>학습 방법에 따른 분류</vt:lpstr>
      <vt:lpstr>학습 방법에 따른 분류</vt:lpstr>
      <vt:lpstr>Supervised learning 의 결과에 따른 분류</vt:lpstr>
      <vt:lpstr>Regression (회귀 분석)</vt:lpstr>
      <vt:lpstr>Linear Regression (선형 회귀)</vt:lpstr>
      <vt:lpstr>Linear Regression (선형 회귀)</vt:lpstr>
      <vt:lpstr>Linear Regression (선형 회귀) -좋은 선형 모델링 구하는 방법</vt:lpstr>
      <vt:lpstr>Cost function</vt:lpstr>
      <vt:lpstr>Cost function</vt:lpstr>
      <vt:lpstr>Cost function</vt:lpstr>
      <vt:lpstr>Tensorflow 코드 실행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29</cp:revision>
  <dcterms:created xsi:type="dcterms:W3CDTF">2014-07-02T04:30:08Z</dcterms:created>
  <dcterms:modified xsi:type="dcterms:W3CDTF">2022-03-30T09:58:19Z</dcterms:modified>
</cp:coreProperties>
</file>