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2_D48E6456.xml" ContentType="application/vnd.ms-powerpoint.comments+xml"/>
  <Override PartName="/ppt/comments/modernComment_113_2CE78AA7.xml" ContentType="application/vnd.ms-powerpoint.comments+xml"/>
  <Override PartName="/ppt/comments/modernComment_116_873B0A6D.xml" ContentType="application/vnd.ms-powerpoint.comments+xml"/>
  <Override PartName="/ppt/comments/modernComment_117_F0EBE901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6" r:id="rId4"/>
    <p:sldId id="258" r:id="rId5"/>
    <p:sldId id="275" r:id="rId6"/>
    <p:sldId id="276" r:id="rId7"/>
    <p:sldId id="277" r:id="rId8"/>
    <p:sldId id="278" r:id="rId9"/>
    <p:sldId id="279" r:id="rId10"/>
    <p:sldId id="280" r:id="rId11"/>
    <p:sldId id="282" r:id="rId1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B2387F7-F4DE-C88A-FEBA-8E0FA3617792}" name="곽동진" initials="곽" userId="곽동진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>
      <p:cViewPr varScale="1">
        <p:scale>
          <a:sx n="70" d="100"/>
          <a:sy n="70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omments/modernComment_102_D48E6456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78F2996-D472-4C80-A1E8-8BD7F5DE38E6}" authorId="{3B2387F7-F4DE-C88A-FEBA-8E0FA3617792}" created="2022-03-19T18:44:30.600">
    <pc:sldMkLst xmlns:pc="http://schemas.microsoft.com/office/powerpoint/2013/main/command">
      <pc:docMk/>
      <pc:sldMk cId="3566101590" sldId="258"/>
    </pc:sldMkLst>
    <p188:txBody>
      <a:bodyPr/>
      <a:lstStyle/>
      <a:p>
        <a:r>
          <a:rPr lang="ko-KR" altLang="en-US"/>
          <a:t>classification  알고리즘 중에 정확도가 높은 알고리즘</a:t>
        </a:r>
      </a:p>
    </p188:txBody>
  </p188:cm>
</p188:cmLst>
</file>

<file path=ppt/comments/modernComment_113_2CE78AA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53096CF-2C6A-4F9B-AC80-181E3A0D37EE}" authorId="{3B2387F7-F4DE-C88A-FEBA-8E0FA3617792}" created="2022-03-19T08:29:08.227">
    <pc:sldMkLst xmlns:pc="http://schemas.microsoft.com/office/powerpoint/2013/main/command">
      <pc:docMk/>
      <pc:sldMk cId="753371815" sldId="275"/>
    </pc:sldMkLst>
    <p188:txBody>
      <a:bodyPr/>
      <a:lstStyle/>
      <a:p>
        <a:r>
          <a:rPr lang="ko-KR" altLang="en-US"/>
          <a:t>0.5를 이상이면 1로 취급. 0.5 이하면 0으로 취급하여 classification 모델을 만들 수 있다.</a:t>
        </a:r>
      </a:p>
    </p188:txBody>
  </p188:cm>
</p188:cmLst>
</file>

<file path=ppt/comments/modernComment_116_873B0A6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5A4227DB-84A2-4124-B230-BE12277BDAB4}" authorId="{3B2387F7-F4DE-C88A-FEBA-8E0FA3617792}" created="2022-03-20T02:19:06.957">
    <pc:sldMkLst xmlns:pc="http://schemas.microsoft.com/office/powerpoint/2013/main/command">
      <pc:docMk/>
      <pc:sldMk cId="2268793453" sldId="278"/>
    </pc:sldMkLst>
    <p188:replyLst>
      <p188:reply id="{87D3728A-6901-46C5-9E88-F30DDF5C0374}" authorId="{3B2387F7-F4DE-C88A-FEBA-8E0FA3617792}" created="2022-03-20T02:19:50.007">
        <p188:txBody>
          <a:bodyPr/>
          <a:lstStyle/>
          <a:p>
            <a:r>
              <a:rPr lang="ko-KR" altLang="en-US"/>
              <a:t>H(X) 그래프 모양 때문에 어디서부터 시작하느냐에 따라 최소점이 달라질 수 있다.</a:t>
            </a:r>
          </a:p>
        </p188:txBody>
      </p188:reply>
      <p188:reply id="{AEA43ACC-B198-4940-AFF8-C9B54137C6F8}" authorId="{3B2387F7-F4DE-C88A-FEBA-8E0FA3617792}" created="2022-03-20T02:20:14.730">
        <p188:txBody>
          <a:bodyPr/>
          <a:lstStyle/>
          <a:p>
            <a:r>
              <a:rPr lang="ko-KR" altLang="en-US"/>
              <a:t>따라서 코스트 함수가 바껴야 한다.</a:t>
            </a:r>
          </a:p>
        </p188:txBody>
      </p188:reply>
    </p188:replyLst>
    <p188:txBody>
      <a:bodyPr/>
      <a:lstStyle/>
      <a:p>
        <a:r>
          <a:rPr lang="ko-KR" altLang="en-US"/>
          <a:t>H(X) 그리며 설명</a:t>
        </a:r>
      </a:p>
    </p188:txBody>
  </p188:cm>
</p188:cmLst>
</file>

<file path=ppt/comments/modernComment_117_F0EBE90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3212CE1-9626-4084-8ABA-31113FD93FAD}" authorId="{3B2387F7-F4DE-C88A-FEBA-8E0FA3617792}" created="2022-03-20T02:45:53.420">
    <pc:sldMkLst xmlns:pc="http://schemas.microsoft.com/office/powerpoint/2013/main/command">
      <pc:docMk/>
      <pc:sldMk cId="4041992449" sldId="279"/>
    </pc:sldMkLst>
    <p188:txBody>
      <a:bodyPr/>
      <a:lstStyle/>
      <a:p>
        <a:r>
          <a:rPr lang="ko-KR" altLang="en-US"/>
          <a:t>H(x) 는 0 ~ 1 사이의 값만 가짐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9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362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88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517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329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77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620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99467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4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13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455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F6D8B3-29BE-41C9-8E49-D64F47D440D4}" type="datetimeFigureOut">
              <a:rPr lang="ko-KR" altLang="en-US" smtClean="0"/>
              <a:t>2022-03-23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33FF7C-8566-45B7-B9A1-9079E74E472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66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microsoft.com/office/2018/10/relationships/comments" Target="../comments/modernComment_102_D48E64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microsoft.com/office/2018/10/relationships/comments" Target="../comments/modernComment_113_2CE78AA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microsoft.com/office/2018/10/relationships/comments" Target="../comments/modernComment_116_873B0A6D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0.png"/><Relationship Id="rId7" Type="http://schemas.openxmlformats.org/officeDocument/2006/relationships/image" Target="../media/image23.png"/><Relationship Id="rId2" Type="http://schemas.microsoft.com/office/2018/10/relationships/comments" Target="../comments/modernComment_117_F0EBE9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420888"/>
            <a:ext cx="69127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600"/>
              </a:lnSpc>
            </a:pPr>
            <a:r>
              <a:rPr lang="en-US" altLang="ko-KR" sz="800" spc="-10">
                <a:solidFill>
                  <a:srgbClr val="004C86"/>
                </a:solidFill>
              </a:rPr>
              <a:t> </a:t>
            </a:r>
            <a:r>
              <a:rPr lang="en-US" altLang="ko-KR" sz="3400" spc="-10">
                <a:solidFill>
                  <a:srgbClr val="004C86"/>
                </a:solidFill>
              </a:rPr>
              <a:t>Logistic (Regression) Classification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8172" y="3136612"/>
            <a:ext cx="12241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spc="20">
                <a:solidFill>
                  <a:srgbClr val="004C86"/>
                </a:solidFill>
              </a:rPr>
              <a:t>2022.03.23</a:t>
            </a:r>
            <a:endParaRPr lang="ko-KR" altLang="en-US" sz="1300" spc="20">
              <a:solidFill>
                <a:srgbClr val="004C8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060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56A1E-8483-44AC-A480-3579A87F4935}"/>
                  </a:ext>
                </a:extLst>
              </p:cNvPr>
              <p:cNvSpPr txBox="1"/>
              <p:nvPr/>
            </p:nvSpPr>
            <p:spPr>
              <a:xfrm>
                <a:off x="1115616" y="1412776"/>
                <a:ext cx="6192688" cy="13883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     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}</m:t>
                      </m:r>
                    </m:oMath>
                  </m:oMathPara>
                </a14:m>
                <a:endParaRPr lang="en-US" altLang="ko-KR" b="0"/>
              </a:p>
              <a:p>
                <a:r>
                  <a:rPr lang="en-US" altLang="ko-KR"/>
                  <a:t>		  {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/>
                  <a:t>    </a:t>
                </a:r>
                <a:r>
                  <a:rPr lang="en-US" altLang="ko-KR"/>
                  <a:t>}</a:t>
                </a:r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56A1E-8483-44AC-A480-3579A87F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412776"/>
                <a:ext cx="6192688" cy="1388393"/>
              </a:xfrm>
              <a:prstGeom prst="rect">
                <a:avLst/>
              </a:prstGeom>
              <a:blipFill>
                <a:blip r:embed="rId2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7">
            <a:extLst>
              <a:ext uri="{FF2B5EF4-FFF2-40B4-BE49-F238E27FC236}">
                <a16:creationId xmlns:a16="http://schemas.microsoft.com/office/drawing/2014/main" id="{70A275F2-B095-41F7-8C54-8155E755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9713"/>
            <a:ext cx="7931150" cy="611187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New Cost Function</a:t>
            </a:r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691050-8230-4C61-AB05-166B03B5A44B}"/>
                  </a:ext>
                </a:extLst>
              </p:cNvPr>
              <p:cNvSpPr txBox="1"/>
              <p:nvPr/>
            </p:nvSpPr>
            <p:spPr>
              <a:xfrm>
                <a:off x="964295" y="3640676"/>
                <a:ext cx="684076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𝒄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𝑦𝑙𝑜𝑔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E691050-8230-4C61-AB05-166B03B5A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95" y="3640676"/>
                <a:ext cx="6840760" cy="404983"/>
              </a:xfrm>
              <a:prstGeom prst="rect">
                <a:avLst/>
              </a:prstGeom>
              <a:blipFill>
                <a:blip r:embed="rId3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179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56A1E-8483-44AC-A480-3579A87F4935}"/>
                  </a:ext>
                </a:extLst>
              </p:cNvPr>
              <p:cNvSpPr txBox="1"/>
              <p:nvPr/>
            </p:nvSpPr>
            <p:spPr>
              <a:xfrm>
                <a:off x="1426350" y="1700808"/>
                <a:ext cx="6192688" cy="7630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𝑦𝑙𝑜𝑔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altLang="ko-KR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⁡(1−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))</m:t>
                          </m:r>
                        </m:e>
                      </m:nary>
                    </m:oMath>
                  </m:oMathPara>
                </a14:m>
                <a:endParaRPr lang="en-US" altLang="ko-KR" b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0956A1E-8483-44AC-A480-3579A87F49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350" y="1700808"/>
                <a:ext cx="6192688" cy="76309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제목 7">
            <a:extLst>
              <a:ext uri="{FF2B5EF4-FFF2-40B4-BE49-F238E27FC236}">
                <a16:creationId xmlns:a16="http://schemas.microsoft.com/office/drawing/2014/main" id="{70A275F2-B095-41F7-8C54-8155E755D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239713"/>
            <a:ext cx="7931150" cy="611187"/>
          </a:xfrm>
        </p:spPr>
        <p:txBody>
          <a:bodyPr>
            <a:noAutofit/>
          </a:bodyPr>
          <a:lstStyle/>
          <a:p>
            <a:pPr algn="l"/>
            <a:r>
              <a:rPr lang="en-US" altLang="ko-KR" sz="3000"/>
              <a:t>Minimize cost – Gradient decent algorithm</a:t>
            </a:r>
            <a:endParaRPr lang="ko-KR" altLang="en-US" sz="3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F10F13-783A-4190-8F2B-D7A646028A81}"/>
                  </a:ext>
                </a:extLst>
              </p:cNvPr>
              <p:cNvSpPr txBox="1"/>
              <p:nvPr/>
            </p:nvSpPr>
            <p:spPr>
              <a:xfrm>
                <a:off x="2098675" y="2809984"/>
                <a:ext cx="4572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ko-KR" alt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W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8F10F13-783A-4190-8F2B-D7A646028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8675" y="2809984"/>
                <a:ext cx="4572000" cy="619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0470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2400" y="1245600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50">
                <a:solidFill>
                  <a:schemeClr val="bg1"/>
                </a:solidFill>
              </a:rPr>
              <a:t>개 요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4475" y="1988840"/>
            <a:ext cx="8237272" cy="3613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Regression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 </a:t>
            </a: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- Hypothesis , Cost, Gradient decent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Classification</a:t>
            </a:r>
          </a:p>
          <a:p>
            <a:pPr>
              <a:lnSpc>
                <a:spcPts val="4000"/>
              </a:lnSpc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-Linear Regression  </a:t>
            </a:r>
            <a:r>
              <a:rPr lang="ko-KR" altLang="en-US" sz="2100" spc="-120">
                <a:solidFill>
                  <a:schemeClr val="bg1"/>
                </a:solidFill>
                <a:latin typeface="+mn-ea"/>
              </a:rPr>
              <a:t>으로 구현</a:t>
            </a:r>
            <a:endParaRPr lang="en-US" altLang="ko-KR" sz="2100" spc="-120">
              <a:solidFill>
                <a:schemeClr val="bg1"/>
              </a:solidFill>
              <a:latin typeface="+mn-ea"/>
            </a:endParaRP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Logistic Hypothesis </a:t>
            </a:r>
          </a:p>
          <a:p>
            <a:pPr>
              <a:lnSpc>
                <a:spcPts val="4000"/>
              </a:lnSpc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	-logistic function ( sigmoid function )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r>
              <a:rPr lang="en-US" altLang="ko-KR" sz="2100" spc="-120">
                <a:solidFill>
                  <a:schemeClr val="bg1"/>
                </a:solidFill>
                <a:latin typeface="+mn-ea"/>
              </a:rPr>
              <a:t>Cost function</a:t>
            </a:r>
          </a:p>
          <a:p>
            <a:pPr marL="342900" indent="-342900">
              <a:lnSpc>
                <a:spcPts val="4000"/>
              </a:lnSpc>
              <a:buFont typeface="Wingdings" panose="05000000000000000000" pitchFamily="2" charset="2"/>
              <a:buChar char="§"/>
            </a:pPr>
            <a:endParaRPr lang="en-US" altLang="ko-KR" sz="2100" spc="-120">
              <a:solidFill>
                <a:schemeClr val="bg1"/>
              </a:solidFill>
              <a:latin typeface="+mn-ea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2C82ABB-E760-4461-86C5-41C3065BE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116632"/>
            <a:ext cx="4752528" cy="2013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0749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AC25872-D88D-41A3-AE1A-CA76F21D8B50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171F0D-3ABC-4BD8-9121-911879A1E78D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0EAF0B22-6E51-4D49-BDCA-FB2169AE8C5D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8" name="제목 7">
            <a:extLst>
              <a:ext uri="{FF2B5EF4-FFF2-40B4-BE49-F238E27FC236}">
                <a16:creationId xmlns:a16="http://schemas.microsoft.com/office/drawing/2014/main" id="{9FE0FD72-B4BA-49D6-9B4F-A309EC0C2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Regression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3DBDFF-7C75-48DA-B30A-4CA016ACC91F}"/>
                  </a:ext>
                </a:extLst>
              </p:cNvPr>
              <p:cNvSpPr txBox="1"/>
              <p:nvPr/>
            </p:nvSpPr>
            <p:spPr>
              <a:xfrm>
                <a:off x="539552" y="1628800"/>
                <a:ext cx="7449616" cy="1723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/>
                  <a:t>Hypothesis : Wx + b</a:t>
                </a:r>
              </a:p>
              <a:p>
                <a:endParaRPr lang="en-US" altLang="ko-KR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/>
                  <a:t>Cost 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/>
                  <a:t>	(Hypothesis =  Wx </a:t>
                </a:r>
                <a:r>
                  <a:rPr lang="ko-KR" altLang="en-US"/>
                  <a:t>라고 할 때</a:t>
                </a:r>
                <a:r>
                  <a:rPr lang="en-US" altLang="ko-KR"/>
                  <a:t>.)</a:t>
                </a:r>
              </a:p>
              <a:p>
                <a:endParaRPr lang="en-US" altLang="ko-KR"/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ko-KR"/>
                  <a:t>Gradient decent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l-GR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ko-KR" alt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den>
                    </m:f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𝑐𝑜𝑠𝑡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43DBDFF-7C75-48DA-B30A-4CA016ACC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628800"/>
                <a:ext cx="7449616" cy="1723164"/>
              </a:xfrm>
              <a:prstGeom prst="rect">
                <a:avLst/>
              </a:prstGeom>
              <a:blipFill>
                <a:blip r:embed="rId2"/>
                <a:stretch>
                  <a:fillRect l="-573" t="-1767" b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E0AB05DB-4E2F-41DC-AA1F-0A3452F202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9385415"/>
              </p:ext>
            </p:extLst>
          </p:nvPr>
        </p:nvGraphicFramePr>
        <p:xfrm>
          <a:off x="506361" y="4221088"/>
          <a:ext cx="3888432" cy="221509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944216">
                  <a:extLst>
                    <a:ext uri="{9D8B030D-6E8A-4147-A177-3AD203B41FA5}">
                      <a16:colId xmlns:a16="http://schemas.microsoft.com/office/drawing/2014/main" val="4023478126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3214023096"/>
                    </a:ext>
                  </a:extLst>
                </a:gridCol>
              </a:tblGrid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x (</a:t>
                      </a:r>
                      <a:r>
                        <a:rPr lang="ko-KR" altLang="en-US"/>
                        <a:t>시간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y (</a:t>
                      </a:r>
                      <a:r>
                        <a:rPr lang="ko-KR" altLang="en-US"/>
                        <a:t>점수</a:t>
                      </a:r>
                      <a:r>
                        <a:rPr lang="en-US" altLang="ko-KR"/>
                        <a:t>)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7439709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90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758706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8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70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139607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3936449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0724256"/>
                  </a:ext>
                </a:extLst>
              </a:tr>
              <a:tr h="3691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866580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4952656-984A-4F53-9A63-59D45F8D74EF}"/>
              </a:ext>
            </a:extLst>
          </p:cNvPr>
          <p:cNvSpPr txBox="1"/>
          <p:nvPr/>
        </p:nvSpPr>
        <p:spPr>
          <a:xfrm>
            <a:off x="432000" y="6436186"/>
            <a:ext cx="4968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/>
              <a:t>ex ) </a:t>
            </a:r>
            <a:r>
              <a:rPr lang="ko-KR" altLang="en-US" b="1"/>
              <a:t>공부시간에 따른 시험점수 예측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B65F57-7A89-4563-9F5E-00841FC75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168" y="2851340"/>
            <a:ext cx="1905000" cy="138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07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Classification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9880BE-540E-443D-83C1-18A2E5E4A9AF}"/>
              </a:ext>
            </a:extLst>
          </p:cNvPr>
          <p:cNvSpPr txBox="1"/>
          <p:nvPr/>
        </p:nvSpPr>
        <p:spPr>
          <a:xfrm>
            <a:off x="661023" y="2179799"/>
            <a:ext cx="81189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</a:t>
            </a:r>
            <a:r>
              <a:rPr lang="en-US" altLang="ko-KR"/>
              <a:t>Pass / non-pass</a:t>
            </a:r>
          </a:p>
          <a:p>
            <a:pPr lvl="1"/>
            <a:r>
              <a:rPr lang="en-US" altLang="ko-KR"/>
              <a:t>	: Pass </a:t>
            </a:r>
            <a:r>
              <a:rPr lang="ko-KR" altLang="en-US"/>
              <a:t>와</a:t>
            </a:r>
            <a:r>
              <a:rPr lang="en-US" altLang="ko-KR"/>
              <a:t> non-pass. 2</a:t>
            </a:r>
            <a:r>
              <a:rPr lang="ko-KR" altLang="en-US"/>
              <a:t>가지의 결과</a:t>
            </a:r>
            <a:r>
              <a:rPr lang="en-US" altLang="ko-KR"/>
              <a:t>.	    =&gt; Binary classification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1FD627B-C15F-4C10-AC50-1A0F38B36F6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476" y="3652934"/>
            <a:ext cx="5934468" cy="2514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43FE7B3-C64A-463B-B94B-2E0D507CE731}"/>
              </a:ext>
            </a:extLst>
          </p:cNvPr>
          <p:cNvSpPr txBox="1"/>
          <p:nvPr/>
        </p:nvSpPr>
        <p:spPr>
          <a:xfrm>
            <a:off x="661023" y="2986895"/>
            <a:ext cx="82809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</a:t>
            </a:r>
            <a:r>
              <a:rPr lang="en-US" altLang="ko-KR"/>
              <a:t>A ,B ,C ,E ,F </a:t>
            </a:r>
            <a:r>
              <a:rPr lang="ko-KR" altLang="en-US"/>
              <a:t>등급 분류</a:t>
            </a:r>
            <a:endParaRPr lang="en-US" altLang="ko-KR"/>
          </a:p>
          <a:p>
            <a:pPr lvl="1"/>
            <a:r>
              <a:rPr lang="en-US" altLang="ko-KR"/>
              <a:t>	: 5</a:t>
            </a:r>
            <a:r>
              <a:rPr lang="ko-KR" altLang="en-US"/>
              <a:t>가지 정도의 등급 분류</a:t>
            </a:r>
            <a:r>
              <a:rPr lang="en-US" altLang="ko-KR"/>
              <a:t>		    =&gt; Multi-label classification 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F2B9F53-A22A-414C-9685-D610750E7D1E}"/>
              </a:ext>
            </a:extLst>
          </p:cNvPr>
          <p:cNvSpPr txBox="1"/>
          <p:nvPr/>
        </p:nvSpPr>
        <p:spPr>
          <a:xfrm>
            <a:off x="647540" y="1372703"/>
            <a:ext cx="79898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/>
              <a:t>공부 시간에 따른 시험 점수 예측</a:t>
            </a:r>
            <a:endParaRPr lang="en-US" altLang="ko-KR"/>
          </a:p>
          <a:p>
            <a:r>
              <a:rPr lang="en-US" altLang="ko-KR"/>
              <a:t>	: </a:t>
            </a:r>
            <a:r>
              <a:rPr lang="ko-KR" altLang="en-US"/>
              <a:t>결과가 </a:t>
            </a:r>
            <a:r>
              <a:rPr lang="en-US" altLang="ko-KR"/>
              <a:t>0~100 </a:t>
            </a:r>
            <a:r>
              <a:rPr lang="ko-KR" altLang="en-US"/>
              <a:t>까지로 범위가 넓음</a:t>
            </a:r>
            <a:r>
              <a:rPr lang="en-US" altLang="ko-KR"/>
              <a:t>.    =&gt; Regression</a:t>
            </a:r>
          </a:p>
        </p:txBody>
      </p:sp>
    </p:spTree>
    <p:extLst>
      <p:ext uri="{BB962C8B-B14F-4D97-AF65-F5344CB8AC3E}">
        <p14:creationId xmlns:p14="http://schemas.microsoft.com/office/powerpoint/2010/main" val="356610159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D6EB0206-509B-4A9A-B107-EF8D59D69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075" y="2348880"/>
            <a:ext cx="3528392" cy="2748355"/>
          </a:xfrm>
          <a:prstGeom prst="rect">
            <a:avLst/>
          </a:prstGeom>
        </p:spPr>
      </p:pic>
      <p:sp>
        <p:nvSpPr>
          <p:cNvPr id="20" name="제목 7">
            <a:extLst>
              <a:ext uri="{FF2B5EF4-FFF2-40B4-BE49-F238E27FC236}">
                <a16:creationId xmlns:a16="http://schemas.microsoft.com/office/drawing/2014/main" id="{06C25063-48F9-4A13-B0FA-8A27793E0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Classification</a:t>
            </a:r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480FE512-4C57-48B1-A3F0-B7CB911E8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2102" y="2286752"/>
            <a:ext cx="3528392" cy="287261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5FD7446-E291-4FCB-A66D-FDC327F35B7B}"/>
              </a:ext>
            </a:extLst>
          </p:cNvPr>
          <p:cNvSpPr txBox="1"/>
          <p:nvPr/>
        </p:nvSpPr>
        <p:spPr>
          <a:xfrm>
            <a:off x="611560" y="5345894"/>
            <a:ext cx="45905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빨간색 점 </a:t>
            </a:r>
            <a:r>
              <a:rPr lang="en-US" altLang="ko-KR"/>
              <a:t>: </a:t>
            </a:r>
            <a:r>
              <a:rPr lang="ko-KR" altLang="en-US"/>
              <a:t>측정한 데이터</a:t>
            </a:r>
            <a:endParaRPr lang="en-US" altLang="ko-KR"/>
          </a:p>
          <a:p>
            <a:r>
              <a:rPr lang="ko-KR" altLang="en-US"/>
              <a:t>파란색 실선 </a:t>
            </a:r>
            <a:r>
              <a:rPr lang="en-US" altLang="ko-KR"/>
              <a:t>: Hypothesis</a:t>
            </a:r>
            <a:r>
              <a:rPr lang="ko-KR" altLang="en-US"/>
              <a:t> </a:t>
            </a:r>
            <a:r>
              <a:rPr lang="en-US" altLang="ko-KR"/>
              <a:t>Linear </a:t>
            </a:r>
            <a:r>
              <a:rPr lang="ko-KR" altLang="en-US"/>
              <a:t>모델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EFEDA-E12E-4C1E-8B64-0F0E515C509B}"/>
              </a:ext>
            </a:extLst>
          </p:cNvPr>
          <p:cNvSpPr txBox="1"/>
          <p:nvPr/>
        </p:nvSpPr>
        <p:spPr>
          <a:xfrm>
            <a:off x="611560" y="626413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>
                <a:solidFill>
                  <a:srgbClr val="002060"/>
                </a:solidFill>
              </a:rPr>
              <a:t>Binary</a:t>
            </a:r>
            <a:r>
              <a:rPr lang="ko-KR" altLang="en-US" b="1">
                <a:solidFill>
                  <a:srgbClr val="002060"/>
                </a:solidFill>
              </a:rPr>
              <a:t> </a:t>
            </a:r>
            <a:r>
              <a:rPr lang="en-US" altLang="ko-KR" b="1">
                <a:solidFill>
                  <a:srgbClr val="002060"/>
                </a:solidFill>
              </a:rPr>
              <a:t>Classification  </a:t>
            </a:r>
            <a:r>
              <a:rPr lang="ko-KR" altLang="en-US" b="1">
                <a:solidFill>
                  <a:srgbClr val="002060"/>
                </a:solidFill>
              </a:rPr>
              <a:t>을 만족시키는 </a:t>
            </a:r>
            <a:r>
              <a:rPr lang="en-US" altLang="ko-KR" b="1">
                <a:solidFill>
                  <a:srgbClr val="002060"/>
                </a:solidFill>
              </a:rPr>
              <a:t>Linear Hypothesis </a:t>
            </a:r>
            <a:r>
              <a:rPr lang="ko-KR" altLang="en-US" b="1">
                <a:solidFill>
                  <a:srgbClr val="002060"/>
                </a:solidFill>
              </a:rPr>
              <a:t>를 만들수 있다</a:t>
            </a:r>
            <a:r>
              <a:rPr lang="en-US" altLang="ko-KR" b="1">
                <a:solidFill>
                  <a:srgbClr val="002060"/>
                </a:solidFill>
              </a:rPr>
              <a:t>.</a:t>
            </a:r>
            <a:endParaRPr lang="ko-KR" altLang="en-US" b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3371815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Linear Regression </a:t>
            </a:r>
            <a:r>
              <a:rPr lang="ko-KR" altLang="en-US"/>
              <a:t>으로 구현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9671D-6BD1-44AB-8734-175A37CA8958}"/>
              </a:ext>
            </a:extLst>
          </p:cNvPr>
          <p:cNvSpPr txBox="1"/>
          <p:nvPr/>
        </p:nvSpPr>
        <p:spPr>
          <a:xfrm>
            <a:off x="411708" y="5192310"/>
            <a:ext cx="83187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다음과 같은 경우 데이터와 </a:t>
            </a:r>
            <a:r>
              <a:rPr lang="en-US" altLang="ko-KR"/>
              <a:t>1</a:t>
            </a:r>
            <a:r>
              <a:rPr lang="ko-KR" altLang="en-US"/>
              <a:t>차 함수의 거리를 가깝게 해주기 위해서 모델링의 기울기를 바꾸는 경우</a:t>
            </a:r>
            <a:endParaRPr lang="en-US" altLang="ko-KR"/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H(x)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값이 </a:t>
            </a:r>
            <a:r>
              <a:rPr lang="en-US" altLang="ko-KR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0.5 </a:t>
            </a:r>
            <a:r>
              <a:rPr lang="ko-KR" altLang="en-US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이상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이었던 값들의 위치가 </a:t>
            </a:r>
            <a:r>
              <a:rPr lang="en-US" altLang="ko-KR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0.5 </a:t>
            </a:r>
            <a:r>
              <a:rPr lang="ko-KR" altLang="en-US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이하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가 되어 문제가 발생</a:t>
            </a:r>
            <a:endParaRPr lang="en-US" altLang="ko-KR" b="1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Symbol" panose="05050102010706020507" pitchFamily="18" charset="2"/>
              <a:buChar char="Þ"/>
            </a:pPr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Binary Classification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은 값이 </a:t>
            </a:r>
            <a:r>
              <a:rPr lang="en-US" altLang="ko-KR" b="1">
                <a:solidFill>
                  <a:schemeClr val="tx2">
                    <a:lumMod val="60000"/>
                    <a:lumOff val="40000"/>
                  </a:schemeClr>
                </a:solidFill>
              </a:rPr>
              <a:t>0 ,1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만 나와야 하는데 </a:t>
            </a:r>
            <a:r>
              <a:rPr lang="ko-KR" altLang="en-US" b="1" u="sng">
                <a:solidFill>
                  <a:schemeClr val="tx2">
                    <a:lumMod val="60000"/>
                    <a:lumOff val="40000"/>
                  </a:schemeClr>
                </a:solidFill>
              </a:rPr>
              <a:t>매우 크거나 작은 값이 </a:t>
            </a:r>
            <a:r>
              <a:rPr lang="ko-KR" altLang="en-US" b="1">
                <a:solidFill>
                  <a:schemeClr val="tx2">
                    <a:lumMod val="60000"/>
                    <a:lumOff val="40000"/>
                  </a:schemeClr>
                </a:solidFill>
              </a:rPr>
              <a:t>발생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F2838ED-8C72-4937-92CE-587F69B6A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08" y="2262649"/>
            <a:ext cx="3918372" cy="190556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7A2E1F4-A9E1-49CA-A0EF-7C8CC9B632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1851" y="1954758"/>
            <a:ext cx="3788643" cy="29484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C8A189-C4E2-4F18-9FEF-152576A10AC5}"/>
                  </a:ext>
                </a:extLst>
              </p:cNvPr>
              <p:cNvSpPr txBox="1"/>
              <p:nvPr/>
            </p:nvSpPr>
            <p:spPr>
              <a:xfrm>
                <a:off x="4937671" y="1237195"/>
                <a:ext cx="4572000" cy="4849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b="0"/>
                  <a:t>cost(W)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8C8A189-C4E2-4F18-9FEF-152576A10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71" y="1237195"/>
                <a:ext cx="4572000" cy="484941"/>
              </a:xfrm>
              <a:prstGeom prst="rect">
                <a:avLst/>
              </a:prstGeom>
              <a:blipFill>
                <a:blip r:embed="rId4"/>
                <a:stretch>
                  <a:fillRect l="-1200" t="-78750" b="-12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C1F65A38-261C-45AB-81F2-CACAFB484E16}"/>
              </a:ext>
            </a:extLst>
          </p:cNvPr>
          <p:cNvSpPr txBox="1"/>
          <p:nvPr/>
        </p:nvSpPr>
        <p:spPr>
          <a:xfrm>
            <a:off x="2267744" y="1296358"/>
            <a:ext cx="47565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H(x) = Wx + b</a:t>
            </a:r>
          </a:p>
        </p:txBody>
      </p:sp>
    </p:spTree>
    <p:extLst>
      <p:ext uri="{BB962C8B-B14F-4D97-AF65-F5344CB8AC3E}">
        <p14:creationId xmlns:p14="http://schemas.microsoft.com/office/powerpoint/2010/main" val="3129953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Logistic Hypothesis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272E21-D08D-4516-863F-B4F2401177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0894" y="2297938"/>
                <a:ext cx="8229600" cy="4525963"/>
              </a:xfrm>
            </p:spPr>
            <p:txBody>
              <a:bodyPr/>
              <a:lstStyle/>
              <a:p>
                <a:r>
                  <a:rPr lang="en-US" altLang="ko-KR"/>
                  <a:t>logistic function(sigmoid function)</a:t>
                </a:r>
              </a:p>
              <a:p>
                <a:pPr marL="0" indent="0">
                  <a:buNone/>
                </a:pPr>
                <a:r>
                  <a:rPr lang="en-US" altLang="ko-KR"/>
                  <a:t>=&gt;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2" name="내용 개체 틀 1">
                <a:extLst>
                  <a:ext uri="{FF2B5EF4-FFF2-40B4-BE49-F238E27FC236}">
                    <a16:creationId xmlns:a16="http://schemas.microsoft.com/office/drawing/2014/main" id="{88272E21-D08D-4516-863F-B4F2401177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0894" y="2297938"/>
                <a:ext cx="8229600" cy="4525963"/>
              </a:xfrm>
              <a:blipFill>
                <a:blip r:embed="rId2"/>
                <a:stretch>
                  <a:fillRect l="-1852" t="-18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E1D19-133E-45A2-A64F-CF14F03F8902}"/>
                  </a:ext>
                </a:extLst>
              </p:cNvPr>
              <p:cNvSpPr txBox="1"/>
              <p:nvPr/>
            </p:nvSpPr>
            <p:spPr>
              <a:xfrm>
                <a:off x="386193" y="1528031"/>
                <a:ext cx="3240360" cy="3745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FE1D19-133E-45A2-A64F-CF14F03F8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193" y="1528031"/>
                <a:ext cx="3240360" cy="374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EC131D12-3F7E-4334-ABC4-B6703992B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960" y="3121208"/>
            <a:ext cx="3688811" cy="28794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C0A8A-75C8-44A5-94A9-3A6F58612B7B}"/>
                  </a:ext>
                </a:extLst>
              </p:cNvPr>
              <p:cNvSpPr txBox="1"/>
              <p:nvPr/>
            </p:nvSpPr>
            <p:spPr>
              <a:xfrm>
                <a:off x="755576" y="4041731"/>
                <a:ext cx="2448272" cy="18658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z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altLang="ko-KR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ko-KR"/>
              </a:p>
              <a:p>
                <a:endParaRPr lang="en-US" altLang="ko-KR"/>
              </a:p>
              <a:p>
                <a:endParaRPr lang="en-US" altLang="ko-KR"/>
              </a:p>
              <a:p>
                <a:r>
                  <a:rPr lang="en-US" altLang="ko-KR"/>
                  <a:t>=&gt;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93C0A8A-75C8-44A5-94A9-3A6F58612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041731"/>
                <a:ext cx="2448272" cy="1865832"/>
              </a:xfrm>
              <a:prstGeom prst="rect">
                <a:avLst/>
              </a:prstGeom>
              <a:blipFill>
                <a:blip r:embed="rId5"/>
                <a:stretch>
                  <a:fillRect l="-22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756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Cost Function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6EFA68-03F5-4CB9-9BDE-A2188A5A9B9A}"/>
                  </a:ext>
                </a:extLst>
              </p:cNvPr>
              <p:cNvSpPr txBox="1"/>
              <p:nvPr/>
            </p:nvSpPr>
            <p:spPr>
              <a:xfrm>
                <a:off x="1043607" y="1412776"/>
                <a:ext cx="7307335" cy="8485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p>
                            <m:sSup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d>
                                            <m:dPr>
                                              <m:ctrlP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altLang="ko-K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sup>
                                      </m:sSup>
                                    </m:e>
                                  </m:d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ko-KR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p>
                                      <m:d>
                                        <m:dPr>
                                          <m:ctrlP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ko-KR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</m:d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66EFA68-03F5-4CB9-9BDE-A2188A5A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7" y="1412776"/>
                <a:ext cx="7307335" cy="84856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9C11C6-6F5D-41B4-8F17-C15360F4EE81}"/>
                  </a:ext>
                </a:extLst>
              </p:cNvPr>
              <p:cNvSpPr txBox="1"/>
              <p:nvPr/>
            </p:nvSpPr>
            <p:spPr>
              <a:xfrm>
                <a:off x="419388" y="255721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𝑊𝑥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E9C11C6-6F5D-41B4-8F17-C15360F4E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388" y="2557217"/>
                <a:ext cx="45720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D0FEEC59-50F8-4304-9599-CDBC6BCD4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938" y="3105144"/>
            <a:ext cx="3957876" cy="29830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A64A2-851D-421E-8ECF-17959813663B}"/>
                  </a:ext>
                </a:extLst>
              </p:cNvPr>
              <p:cNvSpPr txBox="1"/>
              <p:nvPr/>
            </p:nvSpPr>
            <p:spPr>
              <a:xfrm>
                <a:off x="4352341" y="2506027"/>
                <a:ext cx="4572000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/>
                  <a:t>=&gt;             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DDA64A2-851D-421E-8ECF-1795981366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341" y="2506027"/>
                <a:ext cx="4572000" cy="509820"/>
              </a:xfrm>
              <a:prstGeom prst="rect">
                <a:avLst/>
              </a:prstGeom>
              <a:blipFill>
                <a:blip r:embed="rId6"/>
                <a:stretch>
                  <a:fillRect l="-1200"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B5F8D-FAC0-4098-BEFF-8E5658A0F24B}"/>
                  </a:ext>
                </a:extLst>
              </p:cNvPr>
              <p:cNvSpPr txBox="1"/>
              <p:nvPr/>
            </p:nvSpPr>
            <p:spPr>
              <a:xfrm>
                <a:off x="2195736" y="6089391"/>
                <a:ext cx="4572000" cy="6190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≔</m:t>
                      </m:r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num>
                        <m:den>
                          <m:r>
                            <a:rPr lang="ko-KR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𝑐𝑜𝑠𝑡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F4B5F8D-FAC0-4098-BEFF-8E5658A0F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6089391"/>
                <a:ext cx="4572000" cy="619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879345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DE2273DE-B554-47C6-AF64-3C5BDB0DE116}"/>
              </a:ext>
            </a:extLst>
          </p:cNvPr>
          <p:cNvGrpSpPr/>
          <p:nvPr/>
        </p:nvGrpSpPr>
        <p:grpSpPr>
          <a:xfrm>
            <a:off x="432000" y="858786"/>
            <a:ext cx="8712000" cy="73449"/>
            <a:chOff x="450936" y="630351"/>
            <a:chExt cx="8712000" cy="7344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B3293D0-4AF2-4F23-8F9B-94559B7C1874}"/>
                </a:ext>
              </a:extLst>
            </p:cNvPr>
            <p:cNvSpPr/>
            <p:nvPr/>
          </p:nvSpPr>
          <p:spPr>
            <a:xfrm flipV="1">
              <a:off x="450936" y="658081"/>
              <a:ext cx="8712000" cy="45719"/>
            </a:xfrm>
            <a:prstGeom prst="rect">
              <a:avLst/>
            </a:prstGeom>
            <a:solidFill>
              <a:srgbClr val="1F49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52C97019-D709-4B8D-8438-4836B4EE241F}"/>
                </a:ext>
              </a:extLst>
            </p:cNvPr>
            <p:cNvSpPr/>
            <p:nvPr/>
          </p:nvSpPr>
          <p:spPr>
            <a:xfrm rot="8100000">
              <a:off x="8365744" y="630351"/>
              <a:ext cx="426544" cy="55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제목 7">
            <a:extLst>
              <a:ext uri="{FF2B5EF4-FFF2-40B4-BE49-F238E27FC236}">
                <a16:creationId xmlns:a16="http://schemas.microsoft.com/office/drawing/2014/main" id="{0CDEF792-CE1F-49BD-93BE-040312A2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477" y="240139"/>
            <a:ext cx="7932466" cy="610101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ko-KR"/>
              <a:t>New Cost Function</a:t>
            </a:r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A8B72D-3098-4B05-AE84-1131499D7C07}"/>
                  </a:ext>
                </a:extLst>
              </p:cNvPr>
              <p:cNvSpPr txBox="1"/>
              <p:nvPr/>
            </p:nvSpPr>
            <p:spPr>
              <a:xfrm>
                <a:off x="1115616" y="1511073"/>
                <a:ext cx="6120680" cy="1388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𝑐𝑜𝑠𝑡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ko-KR" b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={     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             :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altLang="ko-KR" b="0" i="0" smtClean="0">
                          <a:latin typeface="Cambria Math" panose="02040503050406030204" pitchFamily="18" charset="0"/>
                        </a:rPr>
                        <m:t>      }</m:t>
                      </m:r>
                    </m:oMath>
                  </m:oMathPara>
                </a14:m>
                <a:endParaRPr lang="en-US" altLang="ko-KR" b="0"/>
              </a:p>
              <a:p>
                <a:r>
                  <a:rPr lang="en-US" altLang="ko-KR"/>
                  <a:t>		  { 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     :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ko-KR" altLang="en-US"/>
                  <a:t>    </a:t>
                </a:r>
                <a:r>
                  <a:rPr lang="en-US" altLang="ko-KR"/>
                  <a:t>}</a:t>
                </a:r>
                <a:endParaRPr lang="ko-KR" alt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A8B72D-3098-4B05-AE84-1131499D7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511073"/>
                <a:ext cx="6120680" cy="1388393"/>
              </a:xfrm>
              <a:prstGeom prst="rect">
                <a:avLst/>
              </a:prstGeom>
              <a:blipFill>
                <a:blip r:embed="rId3"/>
                <a:stretch>
                  <a:fillRect b="-438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84CB3645-C76B-41D5-AA81-DDA6F2A2F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77" y="3478304"/>
            <a:ext cx="3837702" cy="293251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7EF0943-CC33-4E7F-B92C-45B11E02C0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2377" y="3455023"/>
            <a:ext cx="3837703" cy="29790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3C1BB-F9AC-49E0-8227-8C98C15B5162}"/>
                  </a:ext>
                </a:extLst>
              </p:cNvPr>
              <p:cNvSpPr txBox="1"/>
              <p:nvPr/>
            </p:nvSpPr>
            <p:spPr>
              <a:xfrm>
                <a:off x="1403648" y="6434096"/>
                <a:ext cx="1800200" cy="404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7C3C1BB-F9AC-49E0-8227-8C98C15B5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3648" y="6434096"/>
                <a:ext cx="1800200" cy="404983"/>
              </a:xfrm>
              <a:prstGeom prst="rect">
                <a:avLst/>
              </a:prstGeom>
              <a:blipFill>
                <a:blip r:embed="rId6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7B275B-F091-4AAA-8F7E-FDCCFA02CD20}"/>
                  </a:ext>
                </a:extLst>
              </p:cNvPr>
              <p:cNvSpPr txBox="1"/>
              <p:nvPr/>
            </p:nvSpPr>
            <p:spPr>
              <a:xfrm>
                <a:off x="4256179" y="6449882"/>
                <a:ext cx="4572000" cy="4049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d>
                                <m:dPr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17B275B-F091-4AAA-8F7E-FDCCFA02CD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179" y="6449882"/>
                <a:ext cx="4572000" cy="404983"/>
              </a:xfrm>
              <a:prstGeom prst="rect">
                <a:avLst/>
              </a:prstGeom>
              <a:blipFill>
                <a:blip r:embed="rId7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BB1F8-5BDD-4F19-893C-BC58B8DE54AF}"/>
                  </a:ext>
                </a:extLst>
              </p:cNvPr>
              <p:cNvSpPr txBox="1"/>
              <p:nvPr/>
            </p:nvSpPr>
            <p:spPr>
              <a:xfrm>
                <a:off x="51328" y="306990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ko-KR" b="1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FBB1F8-5BDD-4F19-893C-BC58B8DE5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28" y="3069907"/>
                <a:ext cx="4572000" cy="369332"/>
              </a:xfrm>
              <a:prstGeom prst="rect">
                <a:avLst/>
              </a:prstGeom>
              <a:blipFill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6BFF4B-4B98-404D-B3A5-274EB4A8AF52}"/>
                  </a:ext>
                </a:extLst>
              </p:cNvPr>
              <p:cNvSpPr txBox="1"/>
              <p:nvPr/>
            </p:nvSpPr>
            <p:spPr>
              <a:xfrm>
                <a:off x="4384710" y="3063667"/>
                <a:ext cx="4572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ko-KR" altLang="en-US" b="1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26BFF4B-4B98-404D-B3A5-274EB4A8A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4710" y="3063667"/>
                <a:ext cx="4572000" cy="369332"/>
              </a:xfrm>
              <a:prstGeom prst="rect">
                <a:avLst/>
              </a:prstGeom>
              <a:blipFill>
                <a:blip r:embed="rId9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335FFC-138B-4A67-971F-F624937B7981}"/>
                  </a:ext>
                </a:extLst>
              </p:cNvPr>
              <p:cNvSpPr txBox="1"/>
              <p:nvPr/>
            </p:nvSpPr>
            <p:spPr>
              <a:xfrm>
                <a:off x="7236296" y="1181852"/>
                <a:ext cx="4572000" cy="5098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p>
                              <m:s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4335FFC-138B-4A67-971F-F624937B7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1181852"/>
                <a:ext cx="4572000" cy="509820"/>
              </a:xfrm>
              <a:prstGeom prst="rect">
                <a:avLst/>
              </a:prstGeom>
              <a:blipFill>
                <a:blip r:embed="rId10"/>
                <a:stretch>
                  <a:fillRect b="-1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B8F09C35-F296-4870-93C8-6E9E4F4A292F}"/>
              </a:ext>
            </a:extLst>
          </p:cNvPr>
          <p:cNvSpPr txBox="1"/>
          <p:nvPr/>
        </p:nvSpPr>
        <p:spPr>
          <a:xfrm>
            <a:off x="7639610" y="1916014"/>
            <a:ext cx="150439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i="1"/>
              <a:t>예측값 </a:t>
            </a:r>
            <a:r>
              <a:rPr lang="en-US" altLang="ko-KR" sz="1500" i="1"/>
              <a:t>: H(X)</a:t>
            </a:r>
          </a:p>
          <a:p>
            <a:r>
              <a:rPr lang="ko-KR" altLang="en-US" sz="1500" i="1"/>
              <a:t>실제 값 </a:t>
            </a:r>
            <a:r>
              <a:rPr lang="en-US" altLang="ko-KR" sz="1500" i="1"/>
              <a:t>: y</a:t>
            </a:r>
            <a:endParaRPr lang="ko-KR" altLang="en-US" sz="1500" i="1"/>
          </a:p>
        </p:txBody>
      </p:sp>
    </p:spTree>
    <p:extLst>
      <p:ext uri="{BB962C8B-B14F-4D97-AF65-F5344CB8AC3E}">
        <p14:creationId xmlns:p14="http://schemas.microsoft.com/office/powerpoint/2010/main" val="404199244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906</TotalTime>
  <Words>431</Words>
  <Application>Microsoft Office PowerPoint</Application>
  <PresentationFormat>화면 슬라이드 쇼(4:3)</PresentationFormat>
  <Paragraphs>78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Arial</vt:lpstr>
      <vt:lpstr>Cambria Math</vt:lpstr>
      <vt:lpstr>Symbol</vt:lpstr>
      <vt:lpstr>Wingdings</vt:lpstr>
      <vt:lpstr>Office 테마</vt:lpstr>
      <vt:lpstr>PowerPoint 프레젠테이션</vt:lpstr>
      <vt:lpstr>PowerPoint 프레젠테이션</vt:lpstr>
      <vt:lpstr>Regression</vt:lpstr>
      <vt:lpstr>Classification</vt:lpstr>
      <vt:lpstr>Classification</vt:lpstr>
      <vt:lpstr>Linear Regression 으로 구현</vt:lpstr>
      <vt:lpstr>Logistic Hypothesis</vt:lpstr>
      <vt:lpstr>Cost Function</vt:lpstr>
      <vt:lpstr>New Cost Function</vt:lpstr>
      <vt:lpstr>New Cost Function</vt:lpstr>
      <vt:lpstr>Minimize cost – Gradient decent algorithm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HYU</dc:creator>
  <cp:lastModifiedBy>곽동진</cp:lastModifiedBy>
  <cp:revision>36</cp:revision>
  <dcterms:created xsi:type="dcterms:W3CDTF">2014-07-02T04:30:08Z</dcterms:created>
  <dcterms:modified xsi:type="dcterms:W3CDTF">2022-03-23T09:44:24Z</dcterms:modified>
</cp:coreProperties>
</file>