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2387F7-F4DE-C88A-FEBA-8E0FA3617792}" name="곽동진" initials="곽" userId="곽동진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69" d="100"/>
          <a:sy n="69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420888"/>
            <a:ext cx="515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800" spc="-10">
                <a:solidFill>
                  <a:srgbClr val="004C86"/>
                </a:solidFill>
              </a:rPr>
              <a:t> </a:t>
            </a:r>
            <a:r>
              <a:rPr lang="en-US" altLang="ko-KR" sz="3400" spc="-10">
                <a:solidFill>
                  <a:srgbClr val="004C86"/>
                </a:solidFill>
              </a:rPr>
              <a:t>ML</a:t>
            </a:r>
            <a:r>
              <a:rPr lang="ko-KR" altLang="en-US" sz="3400" spc="-10">
                <a:solidFill>
                  <a:srgbClr val="004C86"/>
                </a:solidFill>
              </a:rPr>
              <a:t>실용과 몇가지 팁</a:t>
            </a:r>
            <a:endParaRPr lang="en-US" altLang="ko-KR" sz="3400" spc="-10">
              <a:solidFill>
                <a:srgbClr val="004C8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172" y="3136612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>
                <a:solidFill>
                  <a:srgbClr val="004C86"/>
                </a:solidFill>
              </a:rPr>
              <a:t>2022.03.30</a:t>
            </a:r>
            <a:endParaRPr lang="ko-KR" altLang="en-US" sz="1300" spc="2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B8FE5-8FB2-43E4-BAA7-C507FBFF265D}"/>
              </a:ext>
            </a:extLst>
          </p:cNvPr>
          <p:cNvSpPr txBox="1"/>
          <p:nvPr/>
        </p:nvSpPr>
        <p:spPr>
          <a:xfrm>
            <a:off x="576016" y="404664"/>
            <a:ext cx="716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Training set </a:t>
            </a:r>
            <a:r>
              <a:rPr lang="ko-KR" altLang="en-US" sz="2600" b="1" spc="-80">
                <a:solidFill>
                  <a:srgbClr val="004C86"/>
                </a:solidFill>
              </a:rPr>
              <a:t>을 이용하여 학습시킨 </a:t>
            </a:r>
            <a:r>
              <a:rPr lang="en-US" altLang="ko-KR" sz="2600" b="1" spc="-80">
                <a:solidFill>
                  <a:srgbClr val="004C86"/>
                </a:solidFill>
              </a:rPr>
              <a:t>model </a:t>
            </a:r>
            <a:r>
              <a:rPr lang="ko-KR" altLang="en-US" sz="2600" b="1" spc="-80">
                <a:solidFill>
                  <a:srgbClr val="004C86"/>
                </a:solidFill>
              </a:rPr>
              <a:t>평가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106AAF-5622-4EBF-9B2B-9DACFB3C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2" y="1700808"/>
            <a:ext cx="2790825" cy="4352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C14822-3ED0-4F40-B5FC-ACD83EFCDF65}"/>
              </a:ext>
            </a:extLst>
          </p:cNvPr>
          <p:cNvSpPr txBox="1"/>
          <p:nvPr/>
        </p:nvSpPr>
        <p:spPr>
          <a:xfrm>
            <a:off x="4572000" y="198884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Training set data </a:t>
            </a:r>
            <a:r>
              <a:rPr lang="ko-KR" altLang="en-US"/>
              <a:t>로 평가  </a:t>
            </a:r>
            <a:r>
              <a:rPr lang="en-US" altLang="ko-KR"/>
              <a:t>? </a:t>
            </a:r>
          </a:p>
          <a:p>
            <a:r>
              <a:rPr lang="en-US" altLang="ko-KR"/>
              <a:t>	=&gt; </a:t>
            </a:r>
            <a:r>
              <a:rPr lang="en-US" altLang="ko-KR">
                <a:solidFill>
                  <a:srgbClr val="FF0000"/>
                </a:solidFill>
              </a:rPr>
              <a:t>100% </a:t>
            </a:r>
            <a:r>
              <a:rPr lang="ko-KR" altLang="en-US">
                <a:solidFill>
                  <a:srgbClr val="FF0000"/>
                </a:solidFill>
              </a:rPr>
              <a:t>정확 </a:t>
            </a:r>
            <a:r>
              <a:rPr lang="en-US" altLang="ko-KR">
                <a:solidFill>
                  <a:srgbClr val="FF0000"/>
                </a:solidFill>
              </a:rPr>
              <a:t>( </a:t>
            </a:r>
            <a:r>
              <a:rPr lang="ko-KR" altLang="en-US">
                <a:solidFill>
                  <a:srgbClr val="FF0000"/>
                </a:solidFill>
              </a:rPr>
              <a:t>불필요 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C6355-88FE-4F6A-9C0F-57695B409718}"/>
              </a:ext>
            </a:extLst>
          </p:cNvPr>
          <p:cNvSpPr txBox="1"/>
          <p:nvPr/>
        </p:nvSpPr>
        <p:spPr>
          <a:xfrm>
            <a:off x="4572000" y="372690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Training set data </a:t>
            </a:r>
            <a:r>
              <a:rPr lang="ko-KR" altLang="en-US"/>
              <a:t>를</a:t>
            </a:r>
            <a:endParaRPr lang="en-US" altLang="ko-KR"/>
          </a:p>
          <a:p>
            <a:r>
              <a:rPr lang="en-US" altLang="ko-KR" b="1">
                <a:solidFill>
                  <a:srgbClr val="FF0000"/>
                </a:solidFill>
              </a:rPr>
              <a:t>Training set</a:t>
            </a:r>
            <a:r>
              <a:rPr lang="en-US" altLang="ko-KR"/>
              <a:t> </a:t>
            </a:r>
            <a:r>
              <a:rPr lang="ko-KR" altLang="en-US"/>
              <a:t>과 </a:t>
            </a:r>
            <a:r>
              <a:rPr lang="en-US" altLang="ko-KR" b="1">
                <a:solidFill>
                  <a:srgbClr val="FF0000"/>
                </a:solidFill>
              </a:rPr>
              <a:t>Test set </a:t>
            </a:r>
            <a:r>
              <a:rPr lang="ko-KR" altLang="en-US"/>
              <a:t>으로 나눔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2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DA916-111E-4AA0-B98B-0884EA925A5F}"/>
              </a:ext>
            </a:extLst>
          </p:cNvPr>
          <p:cNvSpPr txBox="1"/>
          <p:nvPr/>
        </p:nvSpPr>
        <p:spPr>
          <a:xfrm>
            <a:off x="576016" y="404664"/>
            <a:ext cx="716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Training set </a:t>
            </a:r>
            <a:r>
              <a:rPr lang="ko-KR" altLang="en-US" sz="2600" b="1" spc="-80">
                <a:solidFill>
                  <a:srgbClr val="004C86"/>
                </a:solidFill>
              </a:rPr>
              <a:t>을 이용하여 학습시킨 </a:t>
            </a:r>
            <a:r>
              <a:rPr lang="en-US" altLang="ko-KR" sz="2600" b="1" spc="-80">
                <a:solidFill>
                  <a:srgbClr val="004C86"/>
                </a:solidFill>
              </a:rPr>
              <a:t>model </a:t>
            </a:r>
            <a:r>
              <a:rPr lang="ko-KR" altLang="en-US" sz="2600" b="1" spc="-80">
                <a:solidFill>
                  <a:srgbClr val="004C86"/>
                </a:solidFill>
              </a:rPr>
              <a:t>평가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28294B-5C34-43FD-ADCA-4462D786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49" y="3926071"/>
            <a:ext cx="6431901" cy="2160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EA0C07-22AF-4A8E-81E0-38B8A248F8F3}"/>
                  </a:ext>
                </a:extLst>
              </p:cNvPr>
              <p:cNvSpPr txBox="1"/>
              <p:nvPr/>
            </p:nvSpPr>
            <p:spPr>
              <a:xfrm>
                <a:off x="4158184" y="1474105"/>
                <a:ext cx="7164336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EA0C07-22AF-4A8E-81E0-38B8A248F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184" y="1474105"/>
                <a:ext cx="7164336" cy="484941"/>
              </a:xfrm>
              <a:prstGeom prst="rect">
                <a:avLst/>
              </a:prstGeom>
              <a:blipFill>
                <a:blip r:embed="rId3"/>
                <a:stretch>
                  <a:fillRect t="-79747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581FF7-8EC3-4041-A3FB-0B077DC971F8}"/>
                  </a:ext>
                </a:extLst>
              </p:cNvPr>
              <p:cNvSpPr txBox="1"/>
              <p:nvPr/>
            </p:nvSpPr>
            <p:spPr>
              <a:xfrm>
                <a:off x="5454352" y="1917028"/>
                <a:ext cx="45720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581FF7-8EC3-4041-A3FB-0B077DC97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52" y="1917028"/>
                <a:ext cx="4572000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CB1684B-B4E8-4150-AA21-2F21A7F112DA}"/>
              </a:ext>
            </a:extLst>
          </p:cNvPr>
          <p:cNvSpPr txBox="1"/>
          <p:nvPr/>
        </p:nvSpPr>
        <p:spPr>
          <a:xfrm>
            <a:off x="4067944" y="210653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&lt;gradient descent&gt;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ACC4F-F301-40AC-921B-BF49376C9ECC}"/>
              </a:ext>
            </a:extLst>
          </p:cNvPr>
          <p:cNvSpPr txBox="1"/>
          <p:nvPr/>
        </p:nvSpPr>
        <p:spPr>
          <a:xfrm>
            <a:off x="2123728" y="157730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&lt;Cost Function&gt;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24818D-0330-46CB-830A-9B070D0E1F12}"/>
                  </a:ext>
                </a:extLst>
              </p:cNvPr>
              <p:cNvSpPr txBox="1"/>
              <p:nvPr/>
            </p:nvSpPr>
            <p:spPr>
              <a:xfrm>
                <a:off x="1839224" y="3289152"/>
                <a:ext cx="5704764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>
                    <a:solidFill>
                      <a:schemeClr val="tx1"/>
                    </a:solidFill>
                  </a:rPr>
                  <a:t>적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절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ko-KR" altLang="en-US"/>
                  <a:t> 값을 찾기 위해 </a:t>
                </a:r>
                <a:r>
                  <a:rPr lang="en-US" altLang="ko-KR"/>
                  <a:t>Validation set </a:t>
                </a:r>
                <a:r>
                  <a:rPr lang="ko-KR" altLang="en-US"/>
                  <a:t>을 이용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24818D-0330-46CB-830A-9B070D0E1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224" y="3289152"/>
                <a:ext cx="5704764" cy="374526"/>
              </a:xfrm>
              <a:prstGeom prst="rect">
                <a:avLst/>
              </a:prstGeom>
              <a:blipFill>
                <a:blip r:embed="rId5"/>
                <a:stretch>
                  <a:fillRect l="-962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37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B4BCDB-C78C-44D9-9FF4-360BEF3CDE42}"/>
              </a:ext>
            </a:extLst>
          </p:cNvPr>
          <p:cNvSpPr txBox="1"/>
          <p:nvPr/>
        </p:nvSpPr>
        <p:spPr>
          <a:xfrm>
            <a:off x="576016" y="404664"/>
            <a:ext cx="716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Online learning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EE0213-CB7F-4E01-A814-B5AF226C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252537"/>
            <a:ext cx="2790825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A1078-6827-4FF2-BB22-B089FD2E6155}"/>
              </a:ext>
            </a:extLst>
          </p:cNvPr>
          <p:cNvSpPr txBox="1"/>
          <p:nvPr/>
        </p:nvSpPr>
        <p:spPr>
          <a:xfrm>
            <a:off x="2222996" y="5534044"/>
            <a:ext cx="28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.</a:t>
            </a:r>
          </a:p>
          <a:p>
            <a:r>
              <a:rPr lang="en-US" altLang="ko-KR" b="1"/>
              <a:t>.</a:t>
            </a:r>
          </a:p>
          <a:p>
            <a:r>
              <a:rPr lang="en-US" altLang="ko-KR" b="1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CDB33-5DF0-4967-B433-FF706B99D732}"/>
              </a:ext>
            </a:extLst>
          </p:cNvPr>
          <p:cNvSpPr txBox="1"/>
          <p:nvPr/>
        </p:nvSpPr>
        <p:spPr>
          <a:xfrm>
            <a:off x="4572000" y="191683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 set </a:t>
            </a:r>
            <a:r>
              <a:rPr lang="ko-KR" altLang="en-US"/>
              <a:t>이 매우 많은 경우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=&gt; </a:t>
            </a:r>
            <a:r>
              <a:rPr lang="ko-KR" altLang="en-US"/>
              <a:t>조금씩 나눠서 학습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400" y="12456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50">
                <a:solidFill>
                  <a:schemeClr val="bg1"/>
                </a:solidFill>
              </a:rPr>
              <a:t>개 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00" y="1936800"/>
            <a:ext cx="8237272" cy="258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Gradient descent -Rearning rate </a:t>
            </a: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의 중요성</a:t>
            </a: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			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Prepocessing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Overfitting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Regularization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Training set, Test set</a:t>
            </a:r>
          </a:p>
        </p:txBody>
      </p:sp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Gradient descent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B6D48-3D2C-4B30-944E-FA4C0B853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56" y="1461811"/>
            <a:ext cx="5220120" cy="3934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B984C7-4BE1-4798-AC83-19CAF0DAE0DF}"/>
                  </a:ext>
                </a:extLst>
              </p:cNvPr>
              <p:cNvSpPr txBox="1"/>
              <p:nvPr/>
            </p:nvSpPr>
            <p:spPr>
              <a:xfrm>
                <a:off x="755576" y="5327831"/>
                <a:ext cx="45720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B984C7-4BE1-4798-AC83-19CAF0DAE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327831"/>
                <a:ext cx="4572000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827230-D8FE-44A9-A639-5FA919D07635}"/>
                  </a:ext>
                </a:extLst>
              </p:cNvPr>
              <p:cNvSpPr txBox="1"/>
              <p:nvPr/>
            </p:nvSpPr>
            <p:spPr>
              <a:xfrm>
                <a:off x="4716016" y="5327831"/>
                <a:ext cx="45720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ko-KR" altLang="en-US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ko-KR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𝒄𝒐𝒔𝒕</m:t>
                      </m:r>
                      <m:r>
                        <a:rPr lang="en-US" altLang="ko-KR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>
                  <a:effectLst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827230-D8FE-44A9-A639-5FA919D0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327831"/>
                <a:ext cx="4572000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631C514-E24A-4809-AE77-8A17294B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50" y="2786205"/>
            <a:ext cx="3240360" cy="2619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9586EE-3572-48C6-8DA1-D427D921C3AA}"/>
              </a:ext>
            </a:extLst>
          </p:cNvPr>
          <p:cNvSpPr txBox="1"/>
          <p:nvPr/>
        </p:nvSpPr>
        <p:spPr>
          <a:xfrm>
            <a:off x="2621355" y="55014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W1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D6EF7-B686-4DD1-984F-B65CE8B7D819}"/>
              </a:ext>
            </a:extLst>
          </p:cNvPr>
          <p:cNvSpPr txBox="1"/>
          <p:nvPr/>
        </p:nvSpPr>
        <p:spPr>
          <a:xfrm>
            <a:off x="478262" y="391131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W2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E460C-2DA8-4B94-9DE1-A0C1AF6E2D79}"/>
              </a:ext>
            </a:extLst>
          </p:cNvPr>
          <p:cNvSpPr txBox="1"/>
          <p:nvPr/>
        </p:nvSpPr>
        <p:spPr>
          <a:xfrm>
            <a:off x="2195736" y="236903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Cost(W1,W2)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E7A534-E81B-4BAB-AFD1-52AE61A5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526" y="2736584"/>
            <a:ext cx="1516529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0F6172-01E1-4030-8F53-608AB3896FDA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Gradient descent – Rearning rate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FEC8775F-B875-4D90-A719-FE02F9D1E835}"/>
              </a:ext>
            </a:extLst>
          </p:cNvPr>
          <p:cNvSpPr/>
          <p:nvPr/>
        </p:nvSpPr>
        <p:spPr>
          <a:xfrm>
            <a:off x="4064817" y="2592613"/>
            <a:ext cx="4176464" cy="1728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CDE3731-047B-45D4-95A5-D571A5770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564904"/>
            <a:ext cx="2257425" cy="24288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5779BE7-34FD-4218-A3D9-9B72C78DA503}"/>
              </a:ext>
            </a:extLst>
          </p:cNvPr>
          <p:cNvSpPr/>
          <p:nvPr/>
        </p:nvSpPr>
        <p:spPr>
          <a:xfrm>
            <a:off x="4280841" y="2885209"/>
            <a:ext cx="3744416" cy="1143000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87856FE-8E6C-4E5A-B648-F4A69B3FFD2E}"/>
              </a:ext>
            </a:extLst>
          </p:cNvPr>
          <p:cNvSpPr/>
          <p:nvPr/>
        </p:nvSpPr>
        <p:spPr>
          <a:xfrm>
            <a:off x="4748893" y="3131269"/>
            <a:ext cx="2808312" cy="6480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7C1359-9526-4002-85EA-E26686D0C8FF}"/>
              </a:ext>
            </a:extLst>
          </p:cNvPr>
          <p:cNvSpPr/>
          <p:nvPr/>
        </p:nvSpPr>
        <p:spPr>
          <a:xfrm>
            <a:off x="5360961" y="3275285"/>
            <a:ext cx="1584176" cy="36004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513E5-3DB7-4F0D-A988-E52B0FE023E6}"/>
              </a:ext>
            </a:extLst>
          </p:cNvPr>
          <p:cNvSpPr txBox="1"/>
          <p:nvPr/>
        </p:nvSpPr>
        <p:spPr>
          <a:xfrm>
            <a:off x="5868144" y="461340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W1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CA2EC-DEB7-4F82-B344-005281789D73}"/>
              </a:ext>
            </a:extLst>
          </p:cNvPr>
          <p:cNvSpPr txBox="1"/>
          <p:nvPr/>
        </p:nvSpPr>
        <p:spPr>
          <a:xfrm>
            <a:off x="3373041" y="32706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W2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2DFFD-1A4C-4E1B-B0B9-79531025E6DE}"/>
              </a:ext>
            </a:extLst>
          </p:cNvPr>
          <p:cNvSpPr txBox="1"/>
          <p:nvPr/>
        </p:nvSpPr>
        <p:spPr>
          <a:xfrm>
            <a:off x="5360961" y="19544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Cost(W1,W2)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2996C-8568-4A35-8F1F-C34C7458DD15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Gradient descent – Rearning rate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0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DC3F-30EE-466F-812F-E477C3D7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Data(x) preprocessing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13F5F9-2FB8-4665-A540-6091A74B7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537" y="1628800"/>
            <a:ext cx="5876925" cy="21050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85B290-B31B-41D4-B2CC-4F2A2220E9CE}"/>
                  </a:ext>
                </a:extLst>
              </p:cNvPr>
              <p:cNvSpPr txBox="1"/>
              <p:nvPr/>
            </p:nvSpPr>
            <p:spPr>
              <a:xfrm>
                <a:off x="3707904" y="5445224"/>
                <a:ext cx="1562800" cy="621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br>
                  <a:rPr lang="en-US" altLang="ko-KR" b="1"/>
                </a:br>
                <a:endParaRPr lang="ko-KR" altLang="en-US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85B290-B31B-41D4-B2CC-4F2A2220E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445224"/>
                <a:ext cx="1562800" cy="621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D144C322-5D64-4A0E-93B4-D4195B904279}"/>
              </a:ext>
            </a:extLst>
          </p:cNvPr>
          <p:cNvSpPr txBox="1">
            <a:spLocks/>
          </p:cNvSpPr>
          <p:nvPr/>
        </p:nvSpPr>
        <p:spPr>
          <a:xfrm>
            <a:off x="1337436" y="4500830"/>
            <a:ext cx="6469128" cy="621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Standardization(normalization </a:t>
            </a:r>
            <a:r>
              <a:rPr lang="ko-KR" altLang="en-US"/>
              <a:t>방법 중 하나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6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C1A5A-C205-4542-91E4-A80A02FA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Training data set </a:t>
            </a:r>
            <a:r>
              <a:rPr lang="ko-KR" altLang="en-US" sz="2000"/>
              <a:t>에는 아주 좋은 모델이어도 실제 사용에서는 좋지 않은 모델일 수 있음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80FD0-5F16-4BC5-AB44-A08C1FD7C107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Overfitting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1026" name="Picture 2" descr="Don't Overfit! II — How to avoid Overfitting in your Machine Learning and  Deep Learning Models | by Md. Mubasir | Towards Data Science">
            <a:extLst>
              <a:ext uri="{FF2B5EF4-FFF2-40B4-BE49-F238E27FC236}">
                <a16:creationId xmlns:a16="http://schemas.microsoft.com/office/drawing/2014/main" id="{25A2B5EB-2EE1-4025-B010-74270E32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67" y="2639020"/>
            <a:ext cx="3807866" cy="379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3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9E516-34A3-4EAE-BD0C-F289CDA3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더 많은 </a:t>
            </a:r>
            <a:r>
              <a:rPr lang="en-US" altLang="ko-KR"/>
              <a:t>training data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ko-KR" altLang="en-US"/>
              <a:t>모델의 복잡성을 줄이기</a:t>
            </a:r>
            <a:endParaRPr lang="en-US" altLang="ko-KR"/>
          </a:p>
          <a:p>
            <a:r>
              <a:rPr lang="en-US" altLang="ko-KR"/>
              <a:t>Regularization </a:t>
            </a:r>
            <a:r>
              <a:rPr lang="ko-KR" altLang="en-US"/>
              <a:t>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DE8E5-C52A-4EC7-9246-2F0F6B1CA1D6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Overfitting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0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0210C-C97E-4A7E-9D75-D15C5767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/>
              <a:t>어느 특정한 </a:t>
            </a:r>
            <a:r>
              <a:rPr lang="en-US" altLang="ko-KR" sz="2500"/>
              <a:t>weight </a:t>
            </a:r>
            <a:r>
              <a:rPr lang="ko-KR" altLang="en-US" sz="2500"/>
              <a:t>가 클수록 구부러지게 됌</a:t>
            </a:r>
            <a:r>
              <a:rPr lang="en-US" altLang="ko-KR" sz="2500"/>
              <a:t>.</a:t>
            </a:r>
            <a:endParaRPr lang="ko-KR" altLang="en-US" sz="2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35EEF-C73C-4D9B-9BEC-EAE1D46FAAEE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Regularization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5" name="Picture 2" descr="Don't Overfit! II — How to avoid Overfitting in your Machine Learning and  Deep Learning Models | by Md. Mubasir | Towards Data Science">
            <a:extLst>
              <a:ext uri="{FF2B5EF4-FFF2-40B4-BE49-F238E27FC236}">
                <a16:creationId xmlns:a16="http://schemas.microsoft.com/office/drawing/2014/main" id="{44A40BF8-5ABC-4133-A4B3-5A771A4AD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6" y="2796933"/>
            <a:ext cx="3344093" cy="332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D7B3C4-64E9-4009-A113-766BDB5AB8AA}"/>
                  </a:ext>
                </a:extLst>
              </p:cNvPr>
              <p:cNvSpPr txBox="1"/>
              <p:nvPr/>
            </p:nvSpPr>
            <p:spPr>
              <a:xfrm>
                <a:off x="3892961" y="3135770"/>
                <a:ext cx="6624736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0"/>
                  <a:t>Loss function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D7B3C4-64E9-4009-A113-766BDB5AB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61" y="3135770"/>
                <a:ext cx="6624736" cy="484941"/>
              </a:xfrm>
              <a:prstGeom prst="rect">
                <a:avLst/>
              </a:prstGeom>
              <a:blipFill>
                <a:blip r:embed="rId3"/>
                <a:stretch>
                  <a:fillRect l="-829" t="-78750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99CD53-69C5-45A7-B989-3ACC340C5B09}"/>
                  </a:ext>
                </a:extLst>
              </p:cNvPr>
              <p:cNvSpPr txBox="1"/>
              <p:nvPr/>
            </p:nvSpPr>
            <p:spPr>
              <a:xfrm>
                <a:off x="4860032" y="4461548"/>
                <a:ext cx="334409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i="1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i="1">
                    <a:latin typeface="Cambria Math" panose="02040503050406030204" pitchFamily="18" charset="0"/>
                  </a:rPr>
                  <a:t>= Training set</a:t>
                </a:r>
                <a:endParaRPr lang="en-US" altLang="ko-KR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endParaRPr lang="en-US" altLang="ko-KR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/>
                  <a:t>regularization strength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99CD53-69C5-45A7-B989-3ACC340C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461548"/>
                <a:ext cx="3344093" cy="1477328"/>
              </a:xfrm>
              <a:prstGeom prst="rect">
                <a:avLst/>
              </a:prstGeom>
              <a:blipFill>
                <a:blip r:embed="rId4"/>
                <a:stretch>
                  <a:fillRect t="-2893"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6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239</Words>
  <Application>Microsoft Office PowerPoint</Application>
  <PresentationFormat>화면 슬라이드 쇼(4:3)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Data(x) preprocessing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곽동진</cp:lastModifiedBy>
  <cp:revision>30</cp:revision>
  <dcterms:created xsi:type="dcterms:W3CDTF">2014-07-02T04:30:08Z</dcterms:created>
  <dcterms:modified xsi:type="dcterms:W3CDTF">2022-03-30T10:20:34Z</dcterms:modified>
</cp:coreProperties>
</file>