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66" r:id="rId9"/>
    <p:sldId id="265" r:id="rId10"/>
    <p:sldId id="268" r:id="rId11"/>
    <p:sldId id="269" r:id="rId12"/>
    <p:sldId id="267" r:id="rId13"/>
    <p:sldId id="272" r:id="rId14"/>
    <p:sldId id="273" r:id="rId15"/>
    <p:sldId id="271" r:id="rId16"/>
    <p:sldId id="270" r:id="rId17"/>
    <p:sldId id="274" r:id="rId18"/>
    <p:sldId id="275" r:id="rId19"/>
    <p:sldId id="276" r:id="rId20"/>
    <p:sldId id="278" r:id="rId21"/>
    <p:sldId id="280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000" y="1800000"/>
            <a:ext cx="4896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pc="-120">
                <a:solidFill>
                  <a:srgbClr val="004C86"/>
                </a:solidFill>
              </a:rPr>
              <a:t>Colab </a:t>
            </a:r>
            <a:r>
              <a:rPr lang="ko-KR" altLang="en-US" sz="3500" b="1" spc="-120">
                <a:solidFill>
                  <a:srgbClr val="004C86"/>
                </a:solidFill>
              </a:rPr>
              <a:t>코드 분석</a:t>
            </a:r>
            <a:endParaRPr lang="en-US" altLang="ko-KR" sz="3500" b="1" spc="-12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675" y="243094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2022.05.18</a:t>
            </a:r>
            <a:endParaRPr lang="ko-KR" altLang="en-US" sz="1300" spc="2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EC0B6C-DC01-DAE5-966D-D1C57DDC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5" y="0"/>
            <a:ext cx="6849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10E8087-E91D-FD5D-FCE3-055D10F7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68761"/>
            <a:ext cx="4357017" cy="432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2EF3A-2227-A353-D61E-D0191406F6AE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정확도</a:t>
            </a:r>
            <a:r>
              <a:rPr lang="en-US" altLang="ko-KR" sz="2000" b="1"/>
              <a:t>, </a:t>
            </a:r>
            <a:r>
              <a:rPr lang="ko-KR" altLang="en-US" sz="2000" b="1"/>
              <a:t>손실도 확인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08D28E-4BEA-7794-C5B1-7AB5B132B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895350"/>
            <a:ext cx="35433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5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CE6A74-EA23-338E-3C1D-2F2F940DB04F}"/>
              </a:ext>
            </a:extLst>
          </p:cNvPr>
          <p:cNvSpPr txBox="1"/>
          <p:nvPr/>
        </p:nvSpPr>
        <p:spPr>
          <a:xfrm>
            <a:off x="395536" y="548680"/>
            <a:ext cx="56773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RNN : </a:t>
            </a:r>
            <a:r>
              <a:rPr lang="ko-KR" altLang="en-US" sz="2600" b="1" spc="-110">
                <a:solidFill>
                  <a:srgbClr val="004C86"/>
                </a:solidFill>
              </a:rPr>
              <a:t>순환 신경망 사용하기 </a:t>
            </a:r>
            <a:endParaRPr lang="en-US" altLang="ko-KR" sz="2600" b="1" spc="-110">
              <a:solidFill>
                <a:srgbClr val="004C86"/>
              </a:solidFill>
            </a:endParaRPr>
          </a:p>
          <a:p>
            <a:r>
              <a:rPr lang="en-US" altLang="ko-KR" sz="2600" b="1" spc="-110">
                <a:solidFill>
                  <a:srgbClr val="004C86"/>
                </a:solidFill>
              </a:rPr>
              <a:t>– </a:t>
            </a:r>
            <a:r>
              <a:rPr lang="ko-KR" altLang="en-US" sz="2600" b="1" spc="-110">
                <a:solidFill>
                  <a:srgbClr val="004C86"/>
                </a:solidFill>
              </a:rPr>
              <a:t>날씨 데이터셋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5D256-B722-7842-DA18-1D12F071DB8B}"/>
              </a:ext>
            </a:extLst>
          </p:cNvPr>
          <p:cNvSpPr txBox="1"/>
          <p:nvPr/>
        </p:nvSpPr>
        <p:spPr>
          <a:xfrm>
            <a:off x="251519" y="4365104"/>
            <a:ext cx="78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필요한 라이브러리 </a:t>
            </a:r>
            <a:r>
              <a:rPr lang="en-US" altLang="ko-KR"/>
              <a:t>load 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ko-KR" altLang="en-US"/>
              <a:t>날씨 데이터셋 다운로드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29C6EC-5C8C-3430-3760-CD494F58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5071741"/>
            <a:ext cx="7505700" cy="695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98D81D-4594-5792-82B3-9F23D8312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1636400"/>
            <a:ext cx="8120147" cy="24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6EBD9E-6BA6-C2F0-2ABA-AC341227787A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</a:t>
            </a:r>
            <a:r>
              <a:rPr lang="en-US" altLang="ko-KR" sz="2000" b="1"/>
              <a:t>univariate_data </a:t>
            </a:r>
            <a:r>
              <a:rPr lang="ko-KR" altLang="en-US" sz="2000" b="1"/>
              <a:t>함수 정의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0A840-902A-B66F-3FFF-34D519B5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2776"/>
            <a:ext cx="59055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79D5B-6087-9D75-0827-3C55AD9C0EF2}"/>
              </a:ext>
            </a:extLst>
          </p:cNvPr>
          <p:cNvSpPr txBox="1"/>
          <p:nvPr/>
        </p:nvSpPr>
        <p:spPr>
          <a:xfrm>
            <a:off x="539552" y="49411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모델 훈련에 사용할 특정 시간에서의 데이터를 얻기 위한 함수 정의</a:t>
            </a:r>
          </a:p>
        </p:txBody>
      </p:sp>
    </p:spTree>
    <p:extLst>
      <p:ext uri="{BB962C8B-B14F-4D97-AF65-F5344CB8AC3E}">
        <p14:creationId xmlns:p14="http://schemas.microsoft.com/office/powerpoint/2010/main" val="83523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6EBD9E-6BA6-C2F0-2ABA-AC341227787A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데이터 셋 살펴보기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262234-44A3-5FB6-8971-3E0CBDA3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95" y="908720"/>
            <a:ext cx="7379084" cy="46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7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6EBD9E-6BA6-C2F0-2ABA-AC341227787A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온도 데이터 추출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BF4573-44B7-FDEC-6B56-F0DDC72A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390204"/>
            <a:ext cx="2609782" cy="20775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262439-924F-A216-659A-E4AE6511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67" y="1592796"/>
            <a:ext cx="5655331" cy="3672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1D6A7-6E99-2C9E-9F2C-60CA292C2753}"/>
              </a:ext>
            </a:extLst>
          </p:cNvPr>
          <p:cNvSpPr txBox="1"/>
          <p:nvPr/>
        </p:nvSpPr>
        <p:spPr>
          <a:xfrm>
            <a:off x="467544" y="558924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2</a:t>
            </a:r>
            <a:r>
              <a:rPr lang="ko-KR" altLang="en-US"/>
              <a:t>개의 열을 갖는 데이터 </a:t>
            </a:r>
            <a:r>
              <a:rPr lang="en-US" altLang="ko-KR"/>
              <a:t>(uni_data) </a:t>
            </a:r>
            <a:r>
              <a:rPr lang="ko-KR" altLang="en-US"/>
              <a:t>를 얻음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DD155-6141-FF07-22CC-F63788B624D2}"/>
              </a:ext>
            </a:extLst>
          </p:cNvPr>
          <p:cNvSpPr txBox="1"/>
          <p:nvPr/>
        </p:nvSpPr>
        <p:spPr>
          <a:xfrm>
            <a:off x="6252255" y="4589935"/>
            <a:ext cx="23956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시간에 따른 온도 변화</a:t>
            </a:r>
            <a:r>
              <a:rPr lang="en-US" altLang="ko-KR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60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195BE0-0691-F0A3-9C8A-77D29AC8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78" y="1054223"/>
            <a:ext cx="5668935" cy="237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84438-804C-7406-13C8-E938526EC9BD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표준화 및 첫번째 예측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A9C933-8886-0E38-4C8E-2F419F3C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387" y="4005064"/>
            <a:ext cx="9240774" cy="19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1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818360-0DE0-F000-9A23-8A1DE344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2448272" cy="4742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C88F6-D723-C284-76DA-A72330054BB0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첫번째 예측 결과 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5B365-0A0B-A9F8-39AA-C03F3FA3EA1A}"/>
              </a:ext>
            </a:extLst>
          </p:cNvPr>
          <p:cNvSpPr txBox="1"/>
          <p:nvPr/>
        </p:nvSpPr>
        <p:spPr>
          <a:xfrm>
            <a:off x="3635896" y="170080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20</a:t>
            </a:r>
            <a:r>
              <a:rPr lang="ko-KR" altLang="en-US"/>
              <a:t>개의 과거 온도 데이터와 </a:t>
            </a:r>
            <a:r>
              <a:rPr lang="en-US" altLang="ko-KR"/>
              <a:t>1</a:t>
            </a:r>
            <a:r>
              <a:rPr lang="ko-KR" altLang="en-US"/>
              <a:t>개의 목표 예측 온도를 나타냄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7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6662BB-A79E-DA9C-1622-BE3F5B8BE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5829300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ED5D4-95EB-F8A0-A663-EC67CB465700}"/>
              </a:ext>
            </a:extLst>
          </p:cNvPr>
          <p:cNvSpPr txBox="1"/>
          <p:nvPr/>
        </p:nvSpPr>
        <p:spPr>
          <a:xfrm>
            <a:off x="395536" y="332656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첫번째 예측 결과 그래프를 </a:t>
            </a:r>
            <a:r>
              <a:rPr lang="en-US" altLang="ko-KR" sz="2000" b="1"/>
              <a:t>plot </a:t>
            </a:r>
            <a:r>
              <a:rPr lang="ko-KR" altLang="en-US" sz="2000" b="1"/>
              <a:t>하기 위한 함수 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05580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509A3D-DF39-DAD9-5C2B-59F73043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6" y="1858280"/>
            <a:ext cx="3887783" cy="3593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348604-1642-39F9-0ECF-F24262A9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858888"/>
            <a:ext cx="4802592" cy="3442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56C81-E513-4773-93AB-D28E926F97F8}"/>
              </a:ext>
            </a:extLst>
          </p:cNvPr>
          <p:cNvSpPr txBox="1"/>
          <p:nvPr/>
        </p:nvSpPr>
        <p:spPr>
          <a:xfrm>
            <a:off x="470975" y="5589240"/>
            <a:ext cx="360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 </a:t>
            </a:r>
            <a:r>
              <a:rPr lang="ko-KR" altLang="en-US" b="1"/>
              <a:t>훈련용 데이터 그래프 </a:t>
            </a:r>
            <a:r>
              <a:rPr lang="en-US" altLang="ko-KR" b="1"/>
              <a:t>plot&gt;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F5180-C10F-79FE-17CE-17822422EFC5}"/>
              </a:ext>
            </a:extLst>
          </p:cNvPr>
          <p:cNvSpPr txBox="1"/>
          <p:nvPr/>
        </p:nvSpPr>
        <p:spPr>
          <a:xfrm>
            <a:off x="4175448" y="558924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 </a:t>
            </a:r>
            <a:r>
              <a:rPr lang="ko-KR" altLang="en-US" b="1"/>
              <a:t>과거 온도 데이터와 데이터들의 평균값 </a:t>
            </a:r>
            <a:r>
              <a:rPr lang="en-US" altLang="ko-KR" b="1"/>
              <a:t>&gt;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FF965-7148-97EA-6765-8973BAAA31E1}"/>
              </a:ext>
            </a:extLst>
          </p:cNvPr>
          <p:cNvSpPr txBox="1"/>
          <p:nvPr/>
        </p:nvSpPr>
        <p:spPr>
          <a:xfrm>
            <a:off x="395536" y="332656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온도 데이터 그래프 </a:t>
            </a:r>
            <a:r>
              <a:rPr lang="en-US" altLang="ko-KR" sz="2000" b="1"/>
              <a:t>plot &gt;</a:t>
            </a:r>
            <a:endParaRPr lang="ko-KR" altLang="en-US" sz="20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A8F9D-7C29-DD51-2557-5C139187DD71}"/>
              </a:ext>
            </a:extLst>
          </p:cNvPr>
          <p:cNvSpPr txBox="1"/>
          <p:nvPr/>
        </p:nvSpPr>
        <p:spPr>
          <a:xfrm>
            <a:off x="470975" y="6165304"/>
            <a:ext cx="719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실제 데이터와 큰 차이가 있음을 알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548680"/>
            <a:ext cx="5677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spc="-110">
                <a:solidFill>
                  <a:srgbClr val="004C86"/>
                </a:solidFill>
              </a:rPr>
              <a:t>고양이와 개 이미지 분류하기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CCDB9-8971-1EF2-9932-E04D6DEEFD24}"/>
              </a:ext>
            </a:extLst>
          </p:cNvPr>
          <p:cNvSpPr txBox="1"/>
          <p:nvPr/>
        </p:nvSpPr>
        <p:spPr>
          <a:xfrm>
            <a:off x="179512" y="3714547"/>
            <a:ext cx="65436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: Colab </a:t>
            </a:r>
            <a:r>
              <a:rPr lang="ko-KR" altLang="en-US" sz="1300"/>
              <a:t>에  </a:t>
            </a:r>
            <a:r>
              <a:rPr lang="en-US" altLang="ko-KR" sz="1300" b="0" i="0">
                <a:solidFill>
                  <a:srgbClr val="5F5F5F"/>
                </a:solidFill>
                <a:effectLst/>
                <a:latin typeface="Lato" panose="020B0604020202020204" pitchFamily="34" charset="0"/>
              </a:rPr>
              <a:t>cats_and_dogs_filtered.zip </a:t>
            </a:r>
            <a:r>
              <a:rPr lang="ko-KR" altLang="en-US" sz="1300">
                <a:solidFill>
                  <a:srgbClr val="5F5F5F"/>
                </a:solidFill>
                <a:latin typeface="Lato" panose="020B0604020202020204" pitchFamily="34" charset="0"/>
              </a:rPr>
              <a:t>파일을 다운로드 함</a:t>
            </a:r>
            <a:r>
              <a:rPr lang="en-US" altLang="ko-KR" sz="1300">
                <a:solidFill>
                  <a:srgbClr val="5F5F5F"/>
                </a:solidFill>
                <a:latin typeface="Lato" panose="020B0604020202020204" pitchFamily="34" charset="0"/>
              </a:rPr>
              <a:t>.</a:t>
            </a:r>
            <a:endParaRPr lang="ko-KR" altLang="en-US" sz="13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437CA-1224-36BB-DE2D-5CB2678A5CEB}"/>
              </a:ext>
            </a:extLst>
          </p:cNvPr>
          <p:cNvSpPr txBox="1"/>
          <p:nvPr/>
        </p:nvSpPr>
        <p:spPr>
          <a:xfrm>
            <a:off x="128189" y="6156999"/>
            <a:ext cx="876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: os </a:t>
            </a:r>
            <a:r>
              <a:rPr lang="ko-KR" altLang="en-US" sz="1200"/>
              <a:t>라이브러리 와 </a:t>
            </a:r>
            <a:r>
              <a:rPr lang="en-US" altLang="ko-KR" sz="1200"/>
              <a:t>zipfile </a:t>
            </a:r>
            <a:r>
              <a:rPr lang="ko-KR" altLang="en-US" sz="1200"/>
              <a:t>라이브러리를 불러오고</a:t>
            </a:r>
            <a:r>
              <a:rPr lang="en-US" altLang="ko-KR" sz="1200">
                <a:solidFill>
                  <a:srgbClr val="5F5F5F"/>
                </a:solidFill>
                <a:latin typeface="Lato" panose="020B0604020202020204" pitchFamily="34" charset="0"/>
              </a:rPr>
              <a:t>, </a:t>
            </a:r>
            <a:r>
              <a:rPr lang="en-US" altLang="ko-KR" sz="1200"/>
              <a:t>ZipFile </a:t>
            </a:r>
            <a:r>
              <a:rPr lang="ko-KR" altLang="en-US" sz="1200"/>
              <a:t>을 통해 다운로드 받은 파일을 연다</a:t>
            </a:r>
            <a:r>
              <a:rPr lang="en-US" altLang="ko-KR" sz="1200"/>
              <a:t>.</a:t>
            </a:r>
          </a:p>
          <a:p>
            <a:r>
              <a:rPr lang="en-US" altLang="ko-KR" sz="1200"/>
              <a:t>  extractall </a:t>
            </a:r>
            <a:r>
              <a:rPr lang="ko-KR" altLang="en-US" sz="1200"/>
              <a:t>을 이용하여 </a:t>
            </a:r>
            <a:r>
              <a:rPr lang="en-US" altLang="ko-KR" sz="1200"/>
              <a:t>‘/tmp’ </a:t>
            </a:r>
            <a:r>
              <a:rPr lang="ko-KR" altLang="en-US" sz="1200"/>
              <a:t>폴더에 압축을 푼다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4BB4AB-12F8-084E-5CCC-49014F20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11010"/>
            <a:ext cx="7648575" cy="2533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68377D-B62D-3CE3-14F3-7075D423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149080"/>
            <a:ext cx="5410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CE6A74-EA23-338E-3C1D-2F2F940DB04F}"/>
              </a:ext>
            </a:extLst>
          </p:cNvPr>
          <p:cNvSpPr txBox="1"/>
          <p:nvPr/>
        </p:nvSpPr>
        <p:spPr>
          <a:xfrm>
            <a:off x="395536" y="548680"/>
            <a:ext cx="5677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spc="-110">
                <a:solidFill>
                  <a:srgbClr val="004C86"/>
                </a:solidFill>
              </a:rPr>
              <a:t>순환 신경망 사용하기 </a:t>
            </a:r>
            <a:endParaRPr lang="en-US" altLang="ko-KR" sz="2600" b="1" spc="-11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D5EA4-5C1E-7966-58C4-57350198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6" y="1484624"/>
            <a:ext cx="8134350" cy="2543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E3FE4-A166-30FD-D1BA-8AB529420740}"/>
              </a:ext>
            </a:extLst>
          </p:cNvPr>
          <p:cNvSpPr txBox="1"/>
          <p:nvPr/>
        </p:nvSpPr>
        <p:spPr>
          <a:xfrm>
            <a:off x="387220" y="1009721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</a:t>
            </a:r>
            <a:r>
              <a:rPr lang="en-US" altLang="ko-KR" sz="2000" b="1"/>
              <a:t>tensor_slices , cache() , shuffle(), batch() &gt;</a:t>
            </a:r>
            <a:endParaRPr lang="ko-KR" altLang="en-US" sz="20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5E14AD-3F44-0A3B-1F20-13F5CE8B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24" y="4165210"/>
            <a:ext cx="7704856" cy="2576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F3214-0BE6-8E71-5F03-F15D75A35C38}"/>
              </a:ext>
            </a:extLst>
          </p:cNvPr>
          <p:cNvSpPr txBox="1"/>
          <p:nvPr/>
        </p:nvSpPr>
        <p:spPr>
          <a:xfrm>
            <a:off x="8097688" y="4196515"/>
            <a:ext cx="7920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&lt;</a:t>
            </a:r>
            <a:r>
              <a:rPr lang="ko-KR" altLang="en-US" sz="1300"/>
              <a:t>예시</a:t>
            </a:r>
            <a:r>
              <a:rPr lang="en-US" altLang="ko-KR" sz="1300"/>
              <a:t>&gt;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46031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CE6A74-EA23-338E-3C1D-2F2F940DB04F}"/>
              </a:ext>
            </a:extLst>
          </p:cNvPr>
          <p:cNvSpPr txBox="1"/>
          <p:nvPr/>
        </p:nvSpPr>
        <p:spPr>
          <a:xfrm>
            <a:off x="395536" y="548680"/>
            <a:ext cx="56773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RNN : </a:t>
            </a:r>
            <a:r>
              <a:rPr lang="ko-KR" altLang="en-US" sz="2600" b="1" spc="-110">
                <a:solidFill>
                  <a:srgbClr val="004C86"/>
                </a:solidFill>
              </a:rPr>
              <a:t>순환 신경망 사용하기 </a:t>
            </a:r>
            <a:endParaRPr lang="en-US" altLang="ko-KR" sz="2600" b="1" spc="-110">
              <a:solidFill>
                <a:srgbClr val="004C86"/>
              </a:solidFill>
            </a:endParaRPr>
          </a:p>
          <a:p>
            <a:r>
              <a:rPr lang="en-US" altLang="ko-KR" sz="2600" b="1" spc="-110">
                <a:solidFill>
                  <a:srgbClr val="004C86"/>
                </a:solidFill>
              </a:rPr>
              <a:t>– LSTM ( Long Short Term Memory )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C311F-4AAF-5DE0-36B9-D075D4B0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08713"/>
            <a:ext cx="2861400" cy="2498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58D852-331C-DA16-845D-6397985BA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700808"/>
            <a:ext cx="6769844" cy="24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CE6A74-EA23-338E-3C1D-2F2F940DB04F}"/>
              </a:ext>
            </a:extLst>
          </p:cNvPr>
          <p:cNvSpPr txBox="1"/>
          <p:nvPr/>
        </p:nvSpPr>
        <p:spPr>
          <a:xfrm>
            <a:off x="395536" y="548680"/>
            <a:ext cx="5677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LSTM : </a:t>
            </a:r>
            <a:r>
              <a:rPr lang="ko-KR" altLang="en-US" sz="2600" b="1" spc="-110">
                <a:solidFill>
                  <a:srgbClr val="004C86"/>
                </a:solidFill>
              </a:rPr>
              <a:t>그래프 </a:t>
            </a:r>
            <a:r>
              <a:rPr lang="en-US" altLang="ko-KR" sz="2600" b="1" spc="-110">
                <a:solidFill>
                  <a:srgbClr val="004C86"/>
                </a:solidFill>
              </a:rPr>
              <a:t>Plot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5F83A-8418-A84C-DF3F-4FC60F98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1" y="1349788"/>
            <a:ext cx="3384376" cy="26353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83E3C-D67D-1E90-B063-5C3F149D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341" y="1268760"/>
            <a:ext cx="3394075" cy="2635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743F8A-8B1C-2F81-57CD-C38DE88C8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49" y="4190552"/>
            <a:ext cx="3399971" cy="2635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718B2-743B-BD41-0BED-3ADB0538A4A6}"/>
              </a:ext>
            </a:extLst>
          </p:cNvPr>
          <p:cNvSpPr txBox="1"/>
          <p:nvPr/>
        </p:nvSpPr>
        <p:spPr>
          <a:xfrm>
            <a:off x="4544820" y="457169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LSTM </a:t>
            </a:r>
            <a:r>
              <a:rPr lang="ko-KR" altLang="en-US"/>
              <a:t>을 사용했을 때</a:t>
            </a:r>
            <a:r>
              <a:rPr lang="en-US" altLang="ko-KR"/>
              <a:t>, 20</a:t>
            </a:r>
            <a:r>
              <a:rPr lang="ko-KR" altLang="en-US"/>
              <a:t>개의 데이터들의 평균으로 예측했을 때와는 비교적으로 더 좋은 예측을 만듦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83E77-478B-1C91-92FD-06452C72E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320365"/>
            <a:ext cx="5314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8B47AD-CB5E-D68C-37D4-59263A1B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7839"/>
            <a:ext cx="3682598" cy="3744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37EB4-B949-43E0-8B49-63C059B1ED1E}"/>
              </a:ext>
            </a:extLst>
          </p:cNvPr>
          <p:cNvSpPr txBox="1"/>
          <p:nvPr/>
        </p:nvSpPr>
        <p:spPr>
          <a:xfrm>
            <a:off x="4067944" y="620688"/>
            <a:ext cx="5293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base_dir = </a:t>
            </a:r>
            <a:r>
              <a:rPr lang="ko-KR" altLang="en-US" sz="1500"/>
              <a:t>압축 푼 파일 경로</a:t>
            </a:r>
            <a:endParaRPr lang="en-US" altLang="ko-KR" sz="1500"/>
          </a:p>
          <a:p>
            <a:r>
              <a:rPr lang="en-US" altLang="ko-KR" sz="1500"/>
              <a:t>train_dir = base_dir -&gt; train </a:t>
            </a:r>
            <a:r>
              <a:rPr lang="ko-KR" altLang="en-US" sz="1500"/>
              <a:t>경로</a:t>
            </a:r>
            <a:endParaRPr lang="en-US" altLang="ko-KR" sz="1500"/>
          </a:p>
          <a:p>
            <a:r>
              <a:rPr lang="en-US" altLang="ko-KR" sz="1500"/>
              <a:t>validation_dir = base_dir -&gt; validation </a:t>
            </a:r>
            <a:r>
              <a:rPr lang="ko-KR" altLang="en-US" sz="1500"/>
              <a:t>경로</a:t>
            </a:r>
            <a:endParaRPr lang="en-US" altLang="ko-KR" sz="1500"/>
          </a:p>
          <a:p>
            <a:endParaRPr lang="en-US" altLang="ko-KR" sz="1500"/>
          </a:p>
          <a:p>
            <a:r>
              <a:rPr lang="en-US" altLang="ko-KR" sz="1500"/>
              <a:t>train_cats_dir = train_dir -&gt; cats </a:t>
            </a:r>
            <a:r>
              <a:rPr lang="ko-KR" altLang="en-US" sz="1500"/>
              <a:t>경로</a:t>
            </a:r>
            <a:endParaRPr lang="en-US" altLang="ko-KR" sz="1500"/>
          </a:p>
          <a:p>
            <a:r>
              <a:rPr lang="en-US" altLang="ko-KR" sz="1500"/>
              <a:t>train_dogs_dir = train_dir -&gt; dogs </a:t>
            </a:r>
            <a:r>
              <a:rPr lang="ko-KR" altLang="en-US" sz="1500"/>
              <a:t>경로</a:t>
            </a:r>
            <a:endParaRPr lang="en-US" altLang="ko-KR" sz="1500"/>
          </a:p>
          <a:p>
            <a:endParaRPr lang="en-US" altLang="ko-KR" sz="1500"/>
          </a:p>
          <a:p>
            <a:r>
              <a:rPr lang="en-US" altLang="ko-KR" sz="1500"/>
              <a:t>validation_cats_dir = validation_dir -&gt; cats </a:t>
            </a:r>
            <a:r>
              <a:rPr lang="ko-KR" altLang="en-US" sz="1500"/>
              <a:t>경로</a:t>
            </a:r>
            <a:endParaRPr lang="en-US" altLang="ko-KR" sz="1500"/>
          </a:p>
          <a:p>
            <a:r>
              <a:rPr lang="en-US" altLang="ko-KR" sz="1500"/>
              <a:t>validation_dogs_dir = validation_dir -&gt; dogs </a:t>
            </a:r>
            <a:r>
              <a:rPr lang="ko-KR" altLang="en-US" sz="1500"/>
              <a:t>경로</a:t>
            </a:r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r>
              <a:rPr lang="en-US" altLang="ko-KR" sz="1500"/>
              <a:t>: </a:t>
            </a:r>
            <a:r>
              <a:rPr lang="ko-KR" altLang="en-US" sz="1500"/>
              <a:t>압축 해체 한 폴더 안 파일들의 경로를 지정한다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5F3DD3-AE9D-F4AF-8A27-1553EAB2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58" y="4128188"/>
            <a:ext cx="5465043" cy="25810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C9CDA3-BA2A-4339-0285-BC55B72A9322}"/>
              </a:ext>
            </a:extLst>
          </p:cNvPr>
          <p:cNvSpPr txBox="1"/>
          <p:nvPr/>
        </p:nvSpPr>
        <p:spPr>
          <a:xfrm>
            <a:off x="5580112" y="4093912"/>
            <a:ext cx="311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 : train_cats_fnames </a:t>
            </a:r>
          </a:p>
          <a:p>
            <a:r>
              <a:rPr lang="en-US" altLang="ko-KR" sz="1500"/>
              <a:t>   train_dogs_fnames</a:t>
            </a:r>
          </a:p>
          <a:p>
            <a:endParaRPr lang="en-US" altLang="ko-KR" sz="1500"/>
          </a:p>
          <a:p>
            <a:r>
              <a:rPr lang="ko-KR" altLang="en-US" sz="1500"/>
              <a:t> </a:t>
            </a:r>
            <a:r>
              <a:rPr lang="en-US" altLang="ko-KR" sz="1500"/>
              <a:t>=&gt;</a:t>
            </a:r>
            <a:r>
              <a:rPr lang="ko-KR" altLang="en-US" sz="1500"/>
              <a:t> 파일 이름을 </a:t>
            </a:r>
            <a:r>
              <a:rPr lang="en-US" altLang="ko-KR" sz="1500"/>
              <a:t>list</a:t>
            </a:r>
            <a:r>
              <a:rPr lang="ko-KR" altLang="en-US" sz="1500"/>
              <a:t>형태로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2C23B-4EA4-A7B1-5D27-BCFBEC66480B}"/>
              </a:ext>
            </a:extLst>
          </p:cNvPr>
          <p:cNvSpPr txBox="1"/>
          <p:nvPr/>
        </p:nvSpPr>
        <p:spPr>
          <a:xfrm>
            <a:off x="5868144" y="5517232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: </a:t>
            </a:r>
            <a:r>
              <a:rPr lang="ko-KR" altLang="en-US" sz="1500"/>
              <a:t>이미지 개수 확인</a:t>
            </a:r>
          </a:p>
        </p:txBody>
      </p:sp>
    </p:spTree>
    <p:extLst>
      <p:ext uri="{BB962C8B-B14F-4D97-AF65-F5344CB8AC3E}">
        <p14:creationId xmlns:p14="http://schemas.microsoft.com/office/powerpoint/2010/main" val="187517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372CE-3E71-6448-AC06-80BA94BBFE10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이미지 확인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843619-FA63-6BD8-C6B3-EBD6164A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3501693" cy="3456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3B77C1-B747-9BA4-1599-4243F9D18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980728"/>
            <a:ext cx="3641926" cy="3456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58F5F-7D84-D1BF-314A-91BC87F2D728}"/>
              </a:ext>
            </a:extLst>
          </p:cNvPr>
          <p:cNvSpPr txBox="1"/>
          <p:nvPr/>
        </p:nvSpPr>
        <p:spPr>
          <a:xfrm>
            <a:off x="395536" y="494116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다운받은 파일의 이미지를 </a:t>
            </a:r>
            <a:r>
              <a:rPr lang="en-US" altLang="ko-KR"/>
              <a:t>8</a:t>
            </a:r>
            <a:r>
              <a:rPr lang="ko-KR" altLang="en-US"/>
              <a:t>개씩 보여준다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29C64D-F7F1-0D10-EA67-B90B2B3BF1BC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</a:t>
            </a:r>
            <a:r>
              <a:rPr lang="en-US" altLang="ko-KR" sz="2000" b="1"/>
              <a:t>Model </a:t>
            </a:r>
            <a:r>
              <a:rPr lang="ko-KR" altLang="en-US" sz="2000" b="1"/>
              <a:t>구성하기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9FFC72-5322-70DB-9B18-7A5F3F20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" y="4215723"/>
            <a:ext cx="2713683" cy="16748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955809-1217-DADA-19E0-C9BBF7C75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94" y="4215723"/>
            <a:ext cx="2742132" cy="16748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0677D3-B4C2-1B92-91A3-100D746FE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6077" y="4071450"/>
            <a:ext cx="3133323" cy="2207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7CF926-0858-A780-9983-01F957BF8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67" y="1124744"/>
            <a:ext cx="724420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445C20-550B-AE68-5A0B-767116C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0648"/>
            <a:ext cx="5616624" cy="6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6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1F21E74-8B26-77E6-430A-D06F5D44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52" y="3861048"/>
            <a:ext cx="33492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6C198F-1AF6-FE19-300E-3A854025F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1207477"/>
            <a:ext cx="8362950" cy="1800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7A9173-3A71-CB55-F0B9-AC08C7B8C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059532"/>
            <a:ext cx="3410694" cy="227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B5D42-8182-C2BE-9764-299F98B4C6EB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모델 컴파일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46CB8-C171-ADA5-0559-11369AED8FFF}"/>
              </a:ext>
            </a:extLst>
          </p:cNvPr>
          <p:cNvSpPr txBox="1"/>
          <p:nvPr/>
        </p:nvSpPr>
        <p:spPr>
          <a:xfrm>
            <a:off x="390525" y="3175791"/>
            <a:ext cx="477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컴파일에서 </a:t>
            </a:r>
            <a:r>
              <a:rPr lang="en-US" altLang="ko-KR"/>
              <a:t>loss function , optimizer </a:t>
            </a:r>
            <a:r>
              <a:rPr lang="ko-KR" altLang="en-US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6819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2B5D42-8182-C2BE-9764-299F98B4C6EB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이미지 데이터 전처리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CB753-57BF-9777-0B39-4BCE4381F0CB}"/>
              </a:ext>
            </a:extLst>
          </p:cNvPr>
          <p:cNvSpPr txBox="1"/>
          <p:nvPr/>
        </p:nvSpPr>
        <p:spPr>
          <a:xfrm>
            <a:off x="539552" y="465313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다운받았던 이미지 파일을 모델 학습 전에 전처리 하는 과정</a:t>
            </a:r>
            <a:r>
              <a:rPr lang="en-US" altLang="ko-KR"/>
              <a:t>.</a:t>
            </a:r>
          </a:p>
          <a:p>
            <a:r>
              <a:rPr lang="en-US" altLang="ko-KR"/>
              <a:t>batch_size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 이므로 </a:t>
            </a:r>
            <a:r>
              <a:rPr lang="en-US" altLang="ko-KR"/>
              <a:t>20</a:t>
            </a:r>
            <a:r>
              <a:rPr lang="ko-KR" altLang="en-US"/>
              <a:t>장씩 추출하며 이미지 데이터 전처리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D0C3F-C580-3CD3-3356-9D96E919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988840"/>
            <a:ext cx="8658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1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2B5D42-8182-C2BE-9764-299F98B4C6EB}"/>
              </a:ext>
            </a:extLst>
          </p:cNvPr>
          <p:cNvSpPr txBox="1"/>
          <p:nvPr/>
        </p:nvSpPr>
        <p:spPr>
          <a:xfrm>
            <a:off x="395536" y="3326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</a:t>
            </a:r>
            <a:r>
              <a:rPr lang="ko-KR" altLang="en-US" sz="2000" b="1"/>
              <a:t> 모델 훈련하기 </a:t>
            </a:r>
            <a:r>
              <a:rPr lang="en-US" altLang="ko-KR" sz="2000" b="1"/>
              <a:t>&gt;</a:t>
            </a:r>
            <a:endParaRPr lang="ko-KR" altLang="en-US" sz="20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4B9CE3-0A9C-FDDE-6140-2FFF24FB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76" y="1700808"/>
            <a:ext cx="8604448" cy="1604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EFF005-D54D-8662-CE7F-87CD82270498}"/>
              </a:ext>
            </a:extLst>
          </p:cNvPr>
          <p:cNvSpPr txBox="1"/>
          <p:nvPr/>
        </p:nvSpPr>
        <p:spPr>
          <a:xfrm>
            <a:off x="395536" y="3573016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100 </a:t>
            </a:r>
            <a:r>
              <a:rPr lang="ko-KR" altLang="en-US"/>
              <a:t>번 훈련</a:t>
            </a:r>
            <a:r>
              <a:rPr lang="en-US" altLang="ko-KR"/>
              <a:t>.</a:t>
            </a:r>
          </a:p>
          <a:p>
            <a:r>
              <a:rPr lang="ko-KR" altLang="en-US"/>
              <a:t>한 번의 훈련에서 </a:t>
            </a:r>
            <a:r>
              <a:rPr lang="en-US" altLang="ko-KR"/>
              <a:t>100</a:t>
            </a:r>
            <a:r>
              <a:rPr lang="ko-KR" altLang="en-US"/>
              <a:t>개의 데이터를 훈련에 사용</a:t>
            </a:r>
            <a:endParaRPr lang="en-US" altLang="ko-KR"/>
          </a:p>
          <a:p>
            <a:r>
              <a:rPr lang="ko-KR" altLang="en-US"/>
              <a:t>한 번의 훈련에서 </a:t>
            </a:r>
            <a:r>
              <a:rPr lang="en-US" altLang="ko-KR"/>
              <a:t>50 </a:t>
            </a:r>
            <a:r>
              <a:rPr lang="ko-KR" altLang="en-US"/>
              <a:t>개의 데이터를 테스트에 사용</a:t>
            </a:r>
            <a:endParaRPr lang="en-US" altLang="ko-KR"/>
          </a:p>
          <a:p>
            <a:r>
              <a:rPr lang="en-US" altLang="ko-KR"/>
              <a:t>verbose : </a:t>
            </a:r>
            <a:r>
              <a:rPr lang="ko-KR" altLang="en-US"/>
              <a:t>학습의 진행상황을 보여줄 것인지 지정</a:t>
            </a:r>
            <a:r>
              <a:rPr lang="en-US" altLang="ko-KR"/>
              <a:t>.</a:t>
            </a:r>
          </a:p>
          <a:p>
            <a:r>
              <a:rPr lang="en-US" altLang="ko-KR"/>
              <a:t>	0 : </a:t>
            </a:r>
            <a:r>
              <a:rPr lang="ko-KR" altLang="en-US"/>
              <a:t>출력안함</a:t>
            </a:r>
            <a:endParaRPr lang="en-US" altLang="ko-KR"/>
          </a:p>
          <a:p>
            <a:r>
              <a:rPr lang="en-US" altLang="ko-KR"/>
              <a:t>	1 : progress bar(</a:t>
            </a:r>
            <a:r>
              <a:rPr lang="ko-KR" altLang="en-US"/>
              <a:t>진행바</a:t>
            </a:r>
            <a:r>
              <a:rPr lang="en-US" altLang="ko-KR"/>
              <a:t>) </a:t>
            </a:r>
            <a:r>
              <a:rPr lang="ko-KR" altLang="en-US"/>
              <a:t>로 출력</a:t>
            </a:r>
            <a:endParaRPr lang="en-US" altLang="ko-KR"/>
          </a:p>
          <a:p>
            <a:r>
              <a:rPr lang="en-US" altLang="ko-KR"/>
              <a:t>	2 : epoch </a:t>
            </a:r>
            <a:r>
              <a:rPr lang="ko-KR" altLang="en-US"/>
              <a:t>마다 한 줄씩 출력</a:t>
            </a:r>
          </a:p>
        </p:txBody>
      </p:sp>
    </p:spTree>
    <p:extLst>
      <p:ext uri="{BB962C8B-B14F-4D97-AF65-F5344CB8AC3E}">
        <p14:creationId xmlns:p14="http://schemas.microsoft.com/office/powerpoint/2010/main" val="160138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458</Words>
  <Application>Microsoft Office PowerPoint</Application>
  <PresentationFormat>화면 슬라이드 쇼(4:3)</PresentationFormat>
  <Paragraphs>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22</cp:revision>
  <dcterms:created xsi:type="dcterms:W3CDTF">2014-07-02T04:30:08Z</dcterms:created>
  <dcterms:modified xsi:type="dcterms:W3CDTF">2022-05-18T09:53:49Z</dcterms:modified>
</cp:coreProperties>
</file>