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81" r:id="rId2"/>
    <p:sldId id="283" r:id="rId3"/>
    <p:sldId id="284" r:id="rId4"/>
    <p:sldId id="285" r:id="rId5"/>
    <p:sldId id="286" r:id="rId6"/>
    <p:sldId id="287" r:id="rId7"/>
    <p:sldId id="292" r:id="rId8"/>
    <p:sldId id="293" r:id="rId9"/>
    <p:sldId id="291" r:id="rId10"/>
    <p:sldId id="289" r:id="rId11"/>
    <p:sldId id="290" r:id="rId12"/>
    <p:sldId id="257" r:id="rId13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F1A"/>
    <a:srgbClr val="9D0101"/>
    <a:srgbClr val="46464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7B6E-4711-456D-891A-73A1334D8B07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343EB-E7BC-4391-BC12-5ED41A351A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3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9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6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6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9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2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6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7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3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7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F105-046A-4C94-82DC-B0F3E731B525}" type="datetimeFigureOut">
              <a:rPr lang="ko-KR" altLang="en-US" smtClean="0"/>
              <a:pPr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84168" y="357852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06925" y="1417340"/>
            <a:ext cx="6044816" cy="1070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0289" y="1668075"/>
            <a:ext cx="589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ea typeface="나눔고딕 ExtraBold" panose="020D0904000000000000" pitchFamily="50" charset="-127"/>
              </a:rPr>
              <a:t>웹 서비스 프로그래밍 제안서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268386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ea typeface="나눔바른고딕" panose="020B0600000101010101" charset="-127"/>
              </a:rPr>
              <a:t>사이트 명</a:t>
            </a:r>
            <a:r>
              <a:rPr lang="ko-KR" altLang="en-US" sz="2400" dirty="0">
                <a:solidFill>
                  <a:srgbClr val="C00000"/>
                </a:solidFill>
                <a:ea typeface="나눔바른고딕OTF Light" pitchFamily="50" charset="-127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ea typeface="나눔바른고딕OTF Light" pitchFamily="50" charset="-127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ea typeface="나눔바른고딕OTF Light" pitchFamily="50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ea typeface="나눔바른고딕OTF Light" pitchFamily="50" charset="-127"/>
              </a:rPr>
              <a:t>우리 할 일</a:t>
            </a:r>
            <a:r>
              <a:rPr lang="en-US" altLang="ko-KR" sz="2400" b="1" dirty="0">
                <a:solidFill>
                  <a:srgbClr val="C00000"/>
                </a:solidFill>
                <a:ea typeface="나눔바른고딕OTF Light" pitchFamily="50" charset="-127"/>
              </a:rPr>
              <a:t>”</a:t>
            </a:r>
            <a:endParaRPr lang="ko-KR" altLang="en-US" sz="2400" b="1" dirty="0">
              <a:solidFill>
                <a:srgbClr val="C00000"/>
              </a:solidFill>
              <a:ea typeface="나눔바른고딕OTF Light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70595" y="4899275"/>
            <a:ext cx="1202807" cy="339134"/>
          </a:xfrm>
          <a:prstGeom prst="roundRect">
            <a:avLst/>
          </a:prstGeom>
          <a:solidFill>
            <a:srgbClr val="9D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29418" y="4945732"/>
            <a:ext cx="1085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r>
              <a:rPr lang="ko-KR" altLang="en-US" sz="1000" b="1" dirty="0">
                <a:solidFill>
                  <a:schemeClr val="bg1"/>
                </a:solidFill>
              </a:rPr>
              <a:t>팀 풍 남 쌍 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3C2A1-5B03-4DDF-8EB8-E24CBE922E7C}"/>
              </a:ext>
            </a:extLst>
          </p:cNvPr>
          <p:cNvSpPr txBox="1"/>
          <p:nvPr/>
        </p:nvSpPr>
        <p:spPr>
          <a:xfrm>
            <a:off x="6732240" y="3578523"/>
            <a:ext cx="1872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0000101010101" charset="-127"/>
              </a:rPr>
              <a:t>2016156007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김영민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나눔바른고딕OTF Light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0000101010101" charset="-127"/>
              </a:rPr>
              <a:t>2016156022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이영채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나눔바른고딕OTF Light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2016156025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이풍훈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나눔바른고딕OTF Light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2016152036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OTF Light" pitchFamily="50" charset="-127"/>
              </a:rPr>
              <a:t>조남준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나눔바른고딕OTF Light" pitchFamily="50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128" y="231458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웹 서비스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" panose="020B0600000101010101" charset="-127"/>
              </a:rPr>
              <a:t>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 제안서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28" y="582444"/>
            <a:ext cx="353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ea typeface="나눔고딕 ExtraBold" panose="020D0904000000000000" pitchFamily="50" charset="-127"/>
              </a:rPr>
              <a:t>05 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개발 계획 및 </a:t>
            </a:r>
            <a:r>
              <a:rPr lang="ko-KR" altLang="en-US" sz="2400" spc="-150" dirty="0" err="1">
                <a:ea typeface="나눔고딕 ExtraBold" panose="020D0904000000000000" pitchFamily="50" charset="-127"/>
              </a:rPr>
              <a:t>간트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 차트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팀 풍 남 쌍 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E29F7-C5B6-404E-ADF4-94419A65F185}"/>
              </a:ext>
            </a:extLst>
          </p:cNvPr>
          <p:cNvSpPr txBox="1"/>
          <p:nvPr/>
        </p:nvSpPr>
        <p:spPr>
          <a:xfrm>
            <a:off x="647563" y="1514267"/>
            <a:ext cx="4752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a typeface="나눔바른고딕OTF Light" pitchFamily="50" charset="-127"/>
              </a:rPr>
              <a:t>개발 기간 </a:t>
            </a:r>
            <a:r>
              <a:rPr lang="en-US" altLang="ko-KR" b="1" dirty="0">
                <a:ea typeface="나눔바른고딕OTF Light" pitchFamily="50" charset="-127"/>
              </a:rPr>
              <a:t>: </a:t>
            </a:r>
            <a:r>
              <a:rPr lang="en-US" altLang="ko-KR" dirty="0">
                <a:ea typeface="나눔바른고딕OTF Light" pitchFamily="50" charset="-127"/>
              </a:rPr>
              <a:t>2020.11.20 ~ 2020.12.18 (</a:t>
            </a:r>
            <a:r>
              <a:rPr lang="ko-KR" altLang="en-US" dirty="0">
                <a:ea typeface="나눔바른고딕OTF Light" pitchFamily="50" charset="-127"/>
              </a:rPr>
              <a:t>약 </a:t>
            </a:r>
            <a:r>
              <a:rPr lang="en-US" altLang="ko-KR" dirty="0">
                <a:ea typeface="나눔바른고딕OTF Light" pitchFamily="50" charset="-127"/>
              </a:rPr>
              <a:t>4</a:t>
            </a:r>
            <a:r>
              <a:rPr lang="ko-KR" altLang="en-US" dirty="0">
                <a:ea typeface="나눔바른고딕OTF Light" pitchFamily="50" charset="-127"/>
              </a:rPr>
              <a:t>주</a:t>
            </a:r>
            <a:r>
              <a:rPr lang="en-US" altLang="ko-KR" dirty="0">
                <a:ea typeface="나눔바른고딕OTF Light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6FF56-36D7-4B78-9063-9BA54FA5FE42}"/>
              </a:ext>
            </a:extLst>
          </p:cNvPr>
          <p:cNvSpPr txBox="1"/>
          <p:nvPr/>
        </p:nvSpPr>
        <p:spPr>
          <a:xfrm>
            <a:off x="647563" y="2200136"/>
            <a:ext cx="1404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a typeface="나눔바른고딕OTF Light" pitchFamily="50" charset="-127"/>
              </a:rPr>
              <a:t>개발 계획 </a:t>
            </a:r>
            <a:r>
              <a:rPr lang="en-US" altLang="ko-KR" b="1" dirty="0">
                <a:ea typeface="나눔바른고딕OTF Light" pitchFamily="50" charset="-127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1C4A4-522F-4698-B8DF-DCBEB0F08FBF}"/>
              </a:ext>
            </a:extLst>
          </p:cNvPr>
          <p:cNvSpPr txBox="1"/>
          <p:nvPr/>
        </p:nvSpPr>
        <p:spPr>
          <a:xfrm>
            <a:off x="1835696" y="2192079"/>
            <a:ext cx="384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바른고딕OTF Light" pitchFamily="50" charset="-127"/>
              </a:rPr>
              <a:t>2020.11.20 ~ 2020.12.04 (1, 2</a:t>
            </a:r>
            <a:r>
              <a:rPr lang="ko-KR" altLang="en-US" dirty="0">
                <a:ea typeface="나눔바른고딕OTF Light" pitchFamily="50" charset="-127"/>
              </a:rPr>
              <a:t>주차</a:t>
            </a:r>
            <a:r>
              <a:rPr lang="en-US" altLang="ko-KR" dirty="0">
                <a:ea typeface="나눔바른고딕OTF Light" pitchFamily="50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61C0FB-A404-4952-BDCC-97FC61AF3CDB}"/>
              </a:ext>
            </a:extLst>
          </p:cNvPr>
          <p:cNvSpPr txBox="1"/>
          <p:nvPr/>
        </p:nvSpPr>
        <p:spPr>
          <a:xfrm>
            <a:off x="1848934" y="2771391"/>
            <a:ext cx="384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바른고딕OTF Light" pitchFamily="50" charset="-127"/>
              </a:rPr>
              <a:t>2020.11.27 ~ 2020.12.11 (2, 3</a:t>
            </a:r>
            <a:r>
              <a:rPr lang="ko-KR" altLang="en-US" dirty="0">
                <a:ea typeface="나눔바른고딕OTF Light" pitchFamily="50" charset="-127"/>
              </a:rPr>
              <a:t>주차</a:t>
            </a:r>
            <a:r>
              <a:rPr lang="en-US" altLang="ko-KR" dirty="0">
                <a:ea typeface="나눔바른고딕OTF Light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A20BE-6F24-4E1D-A750-53197E858B31}"/>
              </a:ext>
            </a:extLst>
          </p:cNvPr>
          <p:cNvSpPr txBox="1"/>
          <p:nvPr/>
        </p:nvSpPr>
        <p:spPr>
          <a:xfrm>
            <a:off x="1853658" y="3392751"/>
            <a:ext cx="347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바른고딕OTF Light" pitchFamily="50" charset="-127"/>
              </a:rPr>
              <a:t>2020.12.04 ~ 2020.12.11 (3</a:t>
            </a:r>
            <a:r>
              <a:rPr lang="ko-KR" altLang="en-US" dirty="0">
                <a:ea typeface="나눔바른고딕OTF Light" pitchFamily="50" charset="-127"/>
              </a:rPr>
              <a:t>주차</a:t>
            </a:r>
            <a:r>
              <a:rPr lang="en-US" altLang="ko-KR" dirty="0">
                <a:ea typeface="나눔바른고딕OTF Light" pitchFamily="50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74CFC-13E6-4C41-8DF7-B9CFEC214313}"/>
              </a:ext>
            </a:extLst>
          </p:cNvPr>
          <p:cNvSpPr txBox="1"/>
          <p:nvPr/>
        </p:nvSpPr>
        <p:spPr>
          <a:xfrm>
            <a:off x="1858430" y="3963325"/>
            <a:ext cx="347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바른고딕OTF Light" pitchFamily="50" charset="-127"/>
              </a:rPr>
              <a:t>2020.12.11 ~ 2020.12.18 (4</a:t>
            </a:r>
            <a:r>
              <a:rPr lang="ko-KR" altLang="en-US" dirty="0">
                <a:ea typeface="나눔바른고딕OTF Light" pitchFamily="50" charset="-127"/>
              </a:rPr>
              <a:t>주차</a:t>
            </a:r>
            <a:r>
              <a:rPr lang="en-US" altLang="ko-KR" dirty="0">
                <a:ea typeface="나눔바른고딕OTF Light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C13B7-DA8D-4102-8668-3B66FD14437D}"/>
              </a:ext>
            </a:extLst>
          </p:cNvPr>
          <p:cNvSpPr txBox="1"/>
          <p:nvPr/>
        </p:nvSpPr>
        <p:spPr>
          <a:xfrm>
            <a:off x="1848934" y="4699102"/>
            <a:ext cx="347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바른고딕OTF Light" pitchFamily="50" charset="-127"/>
              </a:rPr>
              <a:t>(</a:t>
            </a:r>
            <a:r>
              <a:rPr lang="ko-KR" altLang="en-US" dirty="0">
                <a:ea typeface="나눔바른고딕OTF Light" pitchFamily="50" charset="-127"/>
              </a:rPr>
              <a:t>나중에 계획 바뀔 수도 있음</a:t>
            </a:r>
            <a:r>
              <a:rPr lang="en-US" altLang="ko-KR" dirty="0">
                <a:ea typeface="나눔바른고딕OTF Light" pitchFamily="50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9733C4-368D-4443-A55C-5A7C23699173}"/>
              </a:ext>
            </a:extLst>
          </p:cNvPr>
          <p:cNvSpPr txBox="1"/>
          <p:nvPr/>
        </p:nvSpPr>
        <p:spPr>
          <a:xfrm>
            <a:off x="5697400" y="2200136"/>
            <a:ext cx="2036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나눔바른고딕OTF Light" pitchFamily="50" charset="-127"/>
              </a:rPr>
              <a:t>사이트 </a:t>
            </a:r>
            <a:r>
              <a:rPr lang="en-US" altLang="ko-KR" dirty="0">
                <a:ea typeface="나눔바른고딕OTF Light" pitchFamily="50" charset="-127"/>
              </a:rPr>
              <a:t>UI </a:t>
            </a:r>
            <a:r>
              <a:rPr lang="ko-KR" altLang="en-US" dirty="0">
                <a:ea typeface="나눔바른고딕OTF Light" pitchFamily="50" charset="-127"/>
              </a:rPr>
              <a:t>개발</a:t>
            </a:r>
            <a:endParaRPr lang="en-US" altLang="ko-KR" dirty="0">
              <a:ea typeface="나눔바른고딕OTF Light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DCADDF-C64A-4833-9D0B-6AA6C56F5163}"/>
              </a:ext>
            </a:extLst>
          </p:cNvPr>
          <p:cNvSpPr txBox="1"/>
          <p:nvPr/>
        </p:nvSpPr>
        <p:spPr>
          <a:xfrm>
            <a:off x="5697400" y="2812204"/>
            <a:ext cx="234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나눔바른고딕OTF Light" pitchFamily="50" charset="-127"/>
              </a:rPr>
              <a:t>데이터베이스 구현</a:t>
            </a:r>
            <a:endParaRPr lang="en-US" altLang="ko-KR" dirty="0">
              <a:ea typeface="나눔바른고딕OTF Light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271E2A-0938-4315-A489-33C93061EFEF}"/>
              </a:ext>
            </a:extLst>
          </p:cNvPr>
          <p:cNvSpPr txBox="1"/>
          <p:nvPr/>
        </p:nvSpPr>
        <p:spPr>
          <a:xfrm>
            <a:off x="5706786" y="3349860"/>
            <a:ext cx="234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나눔바른고딕OTF Light" pitchFamily="50" charset="-127"/>
              </a:rPr>
              <a:t>웹 서버 연결</a:t>
            </a:r>
            <a:endParaRPr lang="en-US" altLang="ko-KR" dirty="0">
              <a:ea typeface="나눔바른고딕OTF Light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E9ECE1-90D8-4EF9-9065-40507623BFD8}"/>
              </a:ext>
            </a:extLst>
          </p:cNvPr>
          <p:cNvSpPr txBox="1"/>
          <p:nvPr/>
        </p:nvSpPr>
        <p:spPr>
          <a:xfrm>
            <a:off x="5706786" y="3988543"/>
            <a:ext cx="234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나눔바른고딕OTF Light" pitchFamily="50" charset="-127"/>
              </a:rPr>
              <a:t>테스트 및 최종 확인</a:t>
            </a:r>
            <a:endParaRPr lang="en-US" altLang="ko-KR" dirty="0"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9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128" y="231458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웹 서비스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" panose="020B0600000101010101" charset="-127"/>
              </a:rPr>
              <a:t>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 제안서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28" y="582444"/>
            <a:ext cx="353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ea typeface="나눔고딕 ExtraBold" panose="020D0904000000000000" pitchFamily="50" charset="-127"/>
              </a:rPr>
              <a:t>05 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개발 계획 및 </a:t>
            </a:r>
            <a:r>
              <a:rPr lang="ko-KR" altLang="en-US" sz="2400" spc="-150" dirty="0" err="1">
                <a:ea typeface="나눔고딕 ExtraBold" panose="020D0904000000000000" pitchFamily="50" charset="-127"/>
              </a:rPr>
              <a:t>간트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 차트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팀 풍 남 쌍 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0D9487-AE84-46B7-B0F2-E2E54D499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90" y="1490615"/>
            <a:ext cx="4667250" cy="333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A187AB-EE41-436B-B938-721F99FC9962}"/>
              </a:ext>
            </a:extLst>
          </p:cNvPr>
          <p:cNvSpPr txBox="1"/>
          <p:nvPr/>
        </p:nvSpPr>
        <p:spPr>
          <a:xfrm>
            <a:off x="107504" y="4041850"/>
            <a:ext cx="3471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ea typeface="나눔바른고딕OTF Light" pitchFamily="50" charset="-127"/>
              </a:rPr>
              <a:t>우리 할 일</a:t>
            </a:r>
            <a:r>
              <a:rPr lang="en-US" altLang="ko-KR" sz="1400" dirty="0">
                <a:ea typeface="나눔바른고딕OTF Light" pitchFamily="50" charset="-127"/>
              </a:rPr>
              <a:t>(</a:t>
            </a:r>
            <a:r>
              <a:rPr lang="ko-KR" altLang="en-US" sz="1400" dirty="0" err="1">
                <a:ea typeface="나눔바른고딕OTF Light" pitchFamily="50" charset="-127"/>
              </a:rPr>
              <a:t>간트</a:t>
            </a:r>
            <a:r>
              <a:rPr lang="ko-KR" altLang="en-US" sz="1400" dirty="0">
                <a:ea typeface="나눔바른고딕OTF Light" pitchFamily="50" charset="-127"/>
              </a:rPr>
              <a:t> 차트</a:t>
            </a:r>
            <a:r>
              <a:rPr lang="en-US" altLang="ko-KR" sz="1400" dirty="0">
                <a:ea typeface="나눔바른고딕OTF Light" pitchFamily="50" charset="-127"/>
              </a:rPr>
              <a:t>).xlsx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49A41E-EC80-40B9-8063-FE92E04FFF9B}"/>
              </a:ext>
            </a:extLst>
          </p:cNvPr>
          <p:cNvSpPr txBox="1"/>
          <p:nvPr/>
        </p:nvSpPr>
        <p:spPr>
          <a:xfrm>
            <a:off x="143508" y="4507241"/>
            <a:ext cx="764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나눔바른고딕OTF Light" pitchFamily="50" charset="-127"/>
              </a:rPr>
              <a:t>개발 계획을 바탕으로 </a:t>
            </a:r>
            <a:r>
              <a:rPr lang="ko-KR" altLang="en-US" dirty="0" err="1">
                <a:ea typeface="나눔바른고딕OTF Light" pitchFamily="50" charset="-127"/>
              </a:rPr>
              <a:t>간트</a:t>
            </a:r>
            <a:r>
              <a:rPr lang="ko-KR" altLang="en-US" dirty="0">
                <a:ea typeface="나눔바른고딕OTF Light" pitchFamily="50" charset="-127"/>
              </a:rPr>
              <a:t> 차트 작성</a:t>
            </a:r>
            <a:r>
              <a:rPr lang="en-US" altLang="ko-KR" dirty="0">
                <a:ea typeface="나눔바른고딕OTF Light" pitchFamily="50" charset="-127"/>
              </a:rPr>
              <a:t>, </a:t>
            </a:r>
            <a:r>
              <a:rPr lang="ko-KR" altLang="en-US" dirty="0">
                <a:ea typeface="나눔바른고딕OTF Light" pitchFamily="50" charset="-127"/>
              </a:rPr>
              <a:t>주 단위로 최신화 할 예정</a:t>
            </a:r>
            <a:endParaRPr lang="en-US" altLang="ko-KR" dirty="0">
              <a:ea typeface="나눔바른고딕OTF Light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CE4FF59-56DD-4DD7-9775-A1967A2E2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33" y="1813156"/>
            <a:ext cx="8676456" cy="22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2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3848" y="235344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ea typeface="나눔바른고딕OTF Light" pitchFamily="50" charset="-127"/>
              </a:rPr>
              <a:t>THANK YOU  FOR YOUR TIME</a:t>
            </a:r>
          </a:p>
          <a:p>
            <a:pPr algn="dist"/>
            <a:r>
              <a:rPr lang="ko-KR" altLang="en-US" spc="-300" dirty="0">
                <a:ea typeface="나눔바른고딕" panose="020B0600000101010101" charset="-127"/>
              </a:rPr>
              <a:t>감사합니다</a:t>
            </a:r>
          </a:p>
        </p:txBody>
      </p:sp>
      <p:sp>
        <p:nvSpPr>
          <p:cNvPr id="2" name="모서리가 둥근 직사각형 6">
            <a:extLst>
              <a:ext uri="{FF2B5EF4-FFF2-40B4-BE49-F238E27FC236}">
                <a16:creationId xmlns:a16="http://schemas.microsoft.com/office/drawing/2014/main" id="{63CFDA37-1F4A-42B2-833A-F7C3D1A02A6C}"/>
              </a:ext>
            </a:extLst>
          </p:cNvPr>
          <p:cNvSpPr/>
          <p:nvPr/>
        </p:nvSpPr>
        <p:spPr>
          <a:xfrm>
            <a:off x="3970596" y="4894630"/>
            <a:ext cx="1202807" cy="339134"/>
          </a:xfrm>
          <a:prstGeom prst="roundRect">
            <a:avLst/>
          </a:prstGeom>
          <a:solidFill>
            <a:srgbClr val="9D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2E7B6-0B03-4412-93A7-5926D42B62EB}"/>
              </a:ext>
            </a:extLst>
          </p:cNvPr>
          <p:cNvSpPr txBox="1"/>
          <p:nvPr/>
        </p:nvSpPr>
        <p:spPr>
          <a:xfrm>
            <a:off x="4029419" y="4941087"/>
            <a:ext cx="1085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r>
              <a:rPr lang="ko-KR" altLang="en-US" sz="1000" b="1" dirty="0">
                <a:solidFill>
                  <a:schemeClr val="bg1"/>
                </a:solidFill>
              </a:rPr>
              <a:t>팀 풍 남 쌍 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74724B9D-4A63-4231-BDBF-88AE3DB59EBA}"/>
              </a:ext>
            </a:extLst>
          </p:cNvPr>
          <p:cNvSpPr/>
          <p:nvPr/>
        </p:nvSpPr>
        <p:spPr>
          <a:xfrm>
            <a:off x="1043123" y="4309171"/>
            <a:ext cx="7200800" cy="55399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36D0768-7283-4448-8F91-C2A32B9F325B}"/>
              </a:ext>
            </a:extLst>
          </p:cNvPr>
          <p:cNvSpPr/>
          <p:nvPr/>
        </p:nvSpPr>
        <p:spPr>
          <a:xfrm>
            <a:off x="1038240" y="3589091"/>
            <a:ext cx="7200800" cy="55399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1DB55-5964-4DE7-970D-9D760F4525D8}"/>
              </a:ext>
            </a:extLst>
          </p:cNvPr>
          <p:cNvSpPr/>
          <p:nvPr/>
        </p:nvSpPr>
        <p:spPr>
          <a:xfrm>
            <a:off x="1038240" y="2869011"/>
            <a:ext cx="7200800" cy="55399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B7FFB5D-AA71-473C-8243-8867CAA1E276}"/>
              </a:ext>
            </a:extLst>
          </p:cNvPr>
          <p:cNvSpPr/>
          <p:nvPr/>
        </p:nvSpPr>
        <p:spPr>
          <a:xfrm>
            <a:off x="1038240" y="2168017"/>
            <a:ext cx="7200800" cy="55399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128" y="231458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웹 서비스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" panose="020B0600000101010101" charset="-127"/>
              </a:rPr>
              <a:t>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 제안서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28" y="520098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3772" y="170537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나눔바른고딕OTF Light" pitchFamily="50" charset="-127"/>
              </a:rPr>
              <a:t>01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팀 풍 남 쌍 영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F15388-D5DA-4FAA-9162-9B688955625D}"/>
              </a:ext>
            </a:extLst>
          </p:cNvPr>
          <p:cNvSpPr/>
          <p:nvPr/>
        </p:nvSpPr>
        <p:spPr>
          <a:xfrm>
            <a:off x="1043608" y="1489348"/>
            <a:ext cx="7200800" cy="553998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E8D487-EEC7-47FD-8EB8-BA4E788030FD}"/>
              </a:ext>
            </a:extLst>
          </p:cNvPr>
          <p:cNvSpPr txBox="1"/>
          <p:nvPr/>
        </p:nvSpPr>
        <p:spPr>
          <a:xfrm>
            <a:off x="1331640" y="15629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나눔바른고딕OTF Light" pitchFamily="50" charset="-127"/>
              </a:rPr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367B05-A6A8-4B9F-B51E-ADE623785F4A}"/>
              </a:ext>
            </a:extLst>
          </p:cNvPr>
          <p:cNvSpPr txBox="1"/>
          <p:nvPr/>
        </p:nvSpPr>
        <p:spPr>
          <a:xfrm>
            <a:off x="1911560" y="1592681"/>
            <a:ext cx="234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바른고딕OTF Light" pitchFamily="50" charset="-127"/>
              </a:rPr>
              <a:t>웹 서비스 주제 설명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9F7641-C20E-4B83-A7A6-CEC1BF95B17D}"/>
              </a:ext>
            </a:extLst>
          </p:cNvPr>
          <p:cNvSpPr txBox="1"/>
          <p:nvPr/>
        </p:nvSpPr>
        <p:spPr>
          <a:xfrm>
            <a:off x="1331640" y="225761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나눔바른고딕OTF Light" pitchFamily="50" charset="-127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52FDEC-AA46-40A2-9D94-15792AC19E77}"/>
              </a:ext>
            </a:extLst>
          </p:cNvPr>
          <p:cNvSpPr txBox="1"/>
          <p:nvPr/>
        </p:nvSpPr>
        <p:spPr>
          <a:xfrm>
            <a:off x="1894083" y="2278219"/>
            <a:ext cx="187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바른고딕OTF Light" pitchFamily="50" charset="-127"/>
              </a:rPr>
              <a:t>주제 선정 이유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B2AF73-110E-4D9C-9394-D004067E1362}"/>
              </a:ext>
            </a:extLst>
          </p:cNvPr>
          <p:cNvSpPr txBox="1"/>
          <p:nvPr/>
        </p:nvSpPr>
        <p:spPr>
          <a:xfrm>
            <a:off x="1331640" y="293812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나눔바른고딕OTF Light" pitchFamily="50" charset="-127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DF3DD5-353E-4AD3-A1B8-6E7593FA5021}"/>
              </a:ext>
            </a:extLst>
          </p:cNvPr>
          <p:cNvSpPr txBox="1"/>
          <p:nvPr/>
        </p:nvSpPr>
        <p:spPr>
          <a:xfrm>
            <a:off x="1940131" y="2965907"/>
            <a:ext cx="169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바른고딕OTF Light" pitchFamily="50" charset="-127"/>
              </a:rPr>
              <a:t>시스템 구성도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72DDA6-C373-4DE3-8E16-287F513D2329}"/>
              </a:ext>
            </a:extLst>
          </p:cNvPr>
          <p:cNvSpPr txBox="1"/>
          <p:nvPr/>
        </p:nvSpPr>
        <p:spPr>
          <a:xfrm>
            <a:off x="1335496" y="366717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나눔바른고딕OTF Light" pitchFamily="50" charset="-127"/>
              </a:rPr>
              <a:t>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BFCA52-A1F8-459E-AEE8-C6A2D2C89465}"/>
              </a:ext>
            </a:extLst>
          </p:cNvPr>
          <p:cNvSpPr txBox="1"/>
          <p:nvPr/>
        </p:nvSpPr>
        <p:spPr>
          <a:xfrm>
            <a:off x="1850518" y="3695370"/>
            <a:ext cx="246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바른고딕OTF Light" pitchFamily="50" charset="-127"/>
              </a:rPr>
              <a:t>서비스 스토리 보드 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24764D-5A62-4446-9B45-41309CB7DDCE}"/>
              </a:ext>
            </a:extLst>
          </p:cNvPr>
          <p:cNvSpPr txBox="1"/>
          <p:nvPr/>
        </p:nvSpPr>
        <p:spPr>
          <a:xfrm>
            <a:off x="1326272" y="4394947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나눔바른고딕OTF Light" pitchFamily="50" charset="-127"/>
              </a:rPr>
              <a:t>05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22030F-164C-4C06-A115-6522F817DBD2}"/>
              </a:ext>
            </a:extLst>
          </p:cNvPr>
          <p:cNvSpPr txBox="1"/>
          <p:nvPr/>
        </p:nvSpPr>
        <p:spPr>
          <a:xfrm>
            <a:off x="1911560" y="4410335"/>
            <a:ext cx="27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바른고딕OTF Light" pitchFamily="50" charset="-127"/>
              </a:rPr>
              <a:t>개발 계획</a:t>
            </a:r>
            <a:r>
              <a:rPr lang="en-US" altLang="ko-KR" dirty="0">
                <a:ea typeface="나눔바른고딕OTF Light" pitchFamily="50" charset="-127"/>
              </a:rPr>
              <a:t> </a:t>
            </a:r>
            <a:r>
              <a:rPr lang="ko-KR" altLang="en-US" dirty="0">
                <a:ea typeface="나눔바른고딕OTF Light" pitchFamily="50" charset="-127"/>
              </a:rPr>
              <a:t>및 </a:t>
            </a:r>
            <a:r>
              <a:rPr lang="ko-KR" altLang="en-US" dirty="0" err="1">
                <a:ea typeface="나눔바른고딕OTF Light" pitchFamily="50" charset="-127"/>
              </a:rPr>
              <a:t>간트</a:t>
            </a:r>
            <a:r>
              <a:rPr lang="ko-KR" altLang="en-US" dirty="0">
                <a:ea typeface="나눔바른고딕OTF Light" pitchFamily="50" charset="-127"/>
              </a:rPr>
              <a:t> 차트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128" y="231458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웹 서비스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" panose="020B0600000101010101" charset="-127"/>
              </a:rPr>
              <a:t>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 제안서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28" y="582444"/>
            <a:ext cx="397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ea typeface="나눔고딕 ExtraBold" panose="020D0904000000000000" pitchFamily="50" charset="-127"/>
              </a:rPr>
              <a:t>01 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웹 서비스 주제 설명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팀 풍 남 쌍 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EB97-47DE-4B5F-A3B5-C8FC161527EC}"/>
              </a:ext>
            </a:extLst>
          </p:cNvPr>
          <p:cNvSpPr txBox="1"/>
          <p:nvPr/>
        </p:nvSpPr>
        <p:spPr>
          <a:xfrm>
            <a:off x="652288" y="1554361"/>
            <a:ext cx="3168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C00000"/>
                </a:solidFill>
                <a:ea typeface="나눔바른고딕OTF Light" pitchFamily="50" charset="-127"/>
              </a:rPr>
              <a:t>사이트 명 </a:t>
            </a:r>
            <a:r>
              <a:rPr lang="en-US" altLang="ko-KR" sz="1800" dirty="0">
                <a:solidFill>
                  <a:srgbClr val="C00000"/>
                </a:solidFill>
                <a:ea typeface="나눔바른고딕OTF Light" pitchFamily="50" charset="-127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ea typeface="나눔바른고딕OTF Light" pitchFamily="50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ea typeface="나눔바른고딕OTF Light" pitchFamily="50" charset="-127"/>
              </a:rPr>
              <a:t>우리 할 일</a:t>
            </a:r>
            <a:r>
              <a:rPr lang="en-US" altLang="ko-KR" sz="2400" b="1" dirty="0">
                <a:solidFill>
                  <a:srgbClr val="C00000"/>
                </a:solidFill>
                <a:ea typeface="나눔바른고딕OTF Light" pitchFamily="50" charset="-127"/>
              </a:rPr>
              <a:t>”</a:t>
            </a:r>
            <a:endParaRPr lang="ko-KR" altLang="en-US" sz="2400" b="1" dirty="0">
              <a:solidFill>
                <a:srgbClr val="C00000"/>
              </a:solidFill>
              <a:ea typeface="나눔바른고딕OTF Light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B7236B-C846-4ACD-B72E-09D0B2DD4814}"/>
              </a:ext>
            </a:extLst>
          </p:cNvPr>
          <p:cNvSpPr/>
          <p:nvPr/>
        </p:nvSpPr>
        <p:spPr>
          <a:xfrm>
            <a:off x="647565" y="2282862"/>
            <a:ext cx="7775183" cy="251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FC8BE-5A8D-4217-A07B-D408CC37F06B}"/>
              </a:ext>
            </a:extLst>
          </p:cNvPr>
          <p:cNvSpPr txBox="1"/>
          <p:nvPr/>
        </p:nvSpPr>
        <p:spPr>
          <a:xfrm>
            <a:off x="830836" y="2517468"/>
            <a:ext cx="71287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a typeface="나눔바른고딕OTF Light" pitchFamily="50" charset="-127"/>
              </a:rPr>
              <a:t>웹을 이용한</a:t>
            </a:r>
            <a:r>
              <a:rPr lang="en-US" altLang="ko-KR" dirty="0">
                <a:ea typeface="나눔바른고딕OTF Light" pitchFamily="50" charset="-127"/>
              </a:rPr>
              <a:t> </a:t>
            </a:r>
            <a:r>
              <a:rPr lang="ko-KR" altLang="en-US" dirty="0">
                <a:ea typeface="나눔바른고딕OTF Light" pitchFamily="50" charset="-127"/>
              </a:rPr>
              <a:t>프로젝트 관리 서비스 </a:t>
            </a:r>
            <a:endParaRPr lang="en-US" altLang="ko-KR" dirty="0"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바른고딕OTF Light" pitchFamily="50" charset="-127"/>
              </a:rPr>
              <a:t>대상 </a:t>
            </a:r>
            <a:r>
              <a:rPr lang="en-US" altLang="ko-KR" dirty="0">
                <a:ea typeface="나눔바른고딕OTF Light" pitchFamily="50" charset="-127"/>
              </a:rPr>
              <a:t>: </a:t>
            </a:r>
            <a:r>
              <a:rPr lang="ko-KR" altLang="en-US" dirty="0">
                <a:ea typeface="나눔바른고딕OTF Light" pitchFamily="50" charset="-127"/>
              </a:rPr>
              <a:t>팀 프로젝트를 하는 모든 사람들 </a:t>
            </a:r>
            <a:endParaRPr lang="en-US" altLang="ko-KR" dirty="0"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바른고딕OTF Light" pitchFamily="50" charset="-127"/>
              </a:rPr>
              <a:t>팀 프로젝트의 업무를 웹으로 모든 팀원이 동시에 관리</a:t>
            </a:r>
            <a:endParaRPr lang="en-US" altLang="ko-KR" dirty="0"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바른고딕OTF Light" pitchFamily="50" charset="-127"/>
              </a:rPr>
              <a:t>사용자가 프로젝트의 진행 상황을 쉽게 파악 가능</a:t>
            </a:r>
            <a:endParaRPr lang="en-US" altLang="ko-KR" dirty="0"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84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128" y="231458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웹 서비스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" panose="020B0600000101010101" charset="-127"/>
              </a:rPr>
              <a:t>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 제안서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28" y="582444"/>
            <a:ext cx="397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ea typeface="나눔고딕 ExtraBold" panose="020D0904000000000000" pitchFamily="50" charset="-127"/>
              </a:rPr>
              <a:t>02 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주제 선정 이유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팀 풍 남 쌍 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FC8BE-5A8D-4217-A07B-D408CC37F06B}"/>
              </a:ext>
            </a:extLst>
          </p:cNvPr>
          <p:cNvSpPr txBox="1"/>
          <p:nvPr/>
        </p:nvSpPr>
        <p:spPr>
          <a:xfrm>
            <a:off x="1473344" y="1406260"/>
            <a:ext cx="7128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나눔바른고딕OTF Light" pitchFamily="50" charset="-127"/>
              </a:rPr>
              <a:t>웹 기반 프로젝트 관리 소프트웨어는 현재 많이 있음</a:t>
            </a:r>
            <a:endParaRPr lang="en-US" altLang="ko-KR" dirty="0">
              <a:ea typeface="나눔바른고딕OTF Light" pitchFamily="50" charset="-127"/>
            </a:endParaRPr>
          </a:p>
        </p:txBody>
      </p:sp>
      <p:pic>
        <p:nvPicPr>
          <p:cNvPr id="1026" name="Picture 2" descr="트렐로 - 위키백과, 우리 모두의 백과사전">
            <a:extLst>
              <a:ext uri="{FF2B5EF4-FFF2-40B4-BE49-F238E27FC236}">
                <a16:creationId xmlns:a16="http://schemas.microsoft.com/office/drawing/2014/main" id="{8728A606-EB64-4D47-ADE9-1AEC7329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55" y="2059487"/>
            <a:ext cx="1727841" cy="71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슬랙, 오각형으로 디자인 된 새로운 로고 - 회사 역학 - 뉴스 - Bobang Signage">
            <a:extLst>
              <a:ext uri="{FF2B5EF4-FFF2-40B4-BE49-F238E27FC236}">
                <a16:creationId xmlns:a16="http://schemas.microsoft.com/office/drawing/2014/main" id="{83BC92C0-DC2B-4653-B021-DF2D2E10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87" y="1949717"/>
            <a:ext cx="1728452" cy="8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vierungsstrategien für Jira - Nachrichten, Tipps &amp; Anleitungen für  Agile, Entwicklung, Atlassian-Software (JIRA, Confluence, Bitbucket, ...)  und Google Cloud">
            <a:extLst>
              <a:ext uri="{FF2B5EF4-FFF2-40B4-BE49-F238E27FC236}">
                <a16:creationId xmlns:a16="http://schemas.microsoft.com/office/drawing/2014/main" id="{8B43DBF2-6ACA-4819-B674-188C3611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456" y="2130682"/>
            <a:ext cx="3121985" cy="6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포스터">
            <a:extLst>
              <a:ext uri="{FF2B5EF4-FFF2-40B4-BE49-F238E27FC236}">
                <a16:creationId xmlns:a16="http://schemas.microsoft.com/office/drawing/2014/main" id="{B93ADB3A-CFEE-412C-8A64-75D7385429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1520552" cy="15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9D7E8-DD9B-4774-9414-F39AD3032AD2}"/>
              </a:ext>
            </a:extLst>
          </p:cNvPr>
          <p:cNvSpPr txBox="1"/>
          <p:nvPr/>
        </p:nvSpPr>
        <p:spPr>
          <a:xfrm>
            <a:off x="611560" y="1340698"/>
            <a:ext cx="861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ea typeface="나눔바른고딕OTF Light" pitchFamily="50" charset="-127"/>
              </a:rPr>
              <a:t>사실</a:t>
            </a:r>
            <a:r>
              <a:rPr lang="en-US" altLang="ko-KR" sz="2400" b="1" dirty="0">
                <a:solidFill>
                  <a:srgbClr val="C00000"/>
                </a:solidFill>
                <a:ea typeface="나눔바른고딕OTF Light" pitchFamily="50" charset="-127"/>
              </a:rPr>
              <a:t>,</a:t>
            </a:r>
            <a:endParaRPr lang="ko-KR" altLang="en-US" sz="2400" b="1" dirty="0">
              <a:solidFill>
                <a:srgbClr val="C00000"/>
              </a:solidFill>
              <a:ea typeface="나눔바른고딕OTF Light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4FC7912-9BAF-4799-A9CE-890DB8F0F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02" y="1814313"/>
            <a:ext cx="1053705" cy="1027362"/>
          </a:xfrm>
          <a:prstGeom prst="rect">
            <a:avLst/>
          </a:prstGeom>
        </p:spPr>
      </p:pic>
      <p:pic>
        <p:nvPicPr>
          <p:cNvPr id="1036" name="Picture 12" descr="트렐로 리스트 복구, 영구 삭제하기 (숨김, 보관 항목 완전 제거) : 네이버 블로그">
            <a:extLst>
              <a:ext uri="{FF2B5EF4-FFF2-40B4-BE49-F238E27FC236}">
                <a16:creationId xmlns:a16="http://schemas.microsoft.com/office/drawing/2014/main" id="{134BAA9D-5299-4E2D-A8FD-702042DE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18" y="3092445"/>
            <a:ext cx="3640723" cy="199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gile Project (Jira Software, Confluence, Portfolio for Jira)">
            <a:extLst>
              <a:ext uri="{FF2B5EF4-FFF2-40B4-BE49-F238E27FC236}">
                <a16:creationId xmlns:a16="http://schemas.microsoft.com/office/drawing/2014/main" id="{5D406615-2B10-4C13-BA60-1D973137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54" y="3028235"/>
            <a:ext cx="3647639" cy="209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265020-7613-43FC-9397-7AF359A69FBE}"/>
              </a:ext>
            </a:extLst>
          </p:cNvPr>
          <p:cNvSpPr txBox="1"/>
          <p:nvPr/>
        </p:nvSpPr>
        <p:spPr>
          <a:xfrm>
            <a:off x="32487" y="3008269"/>
            <a:ext cx="13363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ea typeface="나눔바른고딕OTF Light" pitchFamily="50" charset="-127"/>
              </a:rPr>
              <a:t>유사 사이트</a:t>
            </a:r>
            <a:r>
              <a:rPr lang="en-US" altLang="ko-KR" sz="1400" dirty="0">
                <a:ea typeface="나눔바른고딕OTF Light" pitchFamily="50" charset="-127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224404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128" y="231458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웹 서비스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" panose="020B0600000101010101" charset="-127"/>
              </a:rPr>
              <a:t>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 제안서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28" y="582444"/>
            <a:ext cx="397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ea typeface="나눔고딕 ExtraBold" panose="020D0904000000000000" pitchFamily="50" charset="-127"/>
              </a:rPr>
              <a:t>02 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주제 선정 이유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팀 풍 남 쌍 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FC8BE-5A8D-4217-A07B-D408CC37F06B}"/>
              </a:ext>
            </a:extLst>
          </p:cNvPr>
          <p:cNvSpPr txBox="1"/>
          <p:nvPr/>
        </p:nvSpPr>
        <p:spPr>
          <a:xfrm>
            <a:off x="1885083" y="4212755"/>
            <a:ext cx="7128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나눔바른고딕OTF Light" pitchFamily="50" charset="-127"/>
              </a:rPr>
              <a:t>그래서 우리는 한국어를 주 언어로 사용하고 한국인을 주 사용자로</a:t>
            </a:r>
            <a:endParaRPr lang="en-US" altLang="ko-KR" dirty="0">
              <a:ea typeface="나눔바른고딕OTF Light" pitchFamily="50" charset="-127"/>
            </a:endParaRPr>
          </a:p>
          <a:p>
            <a:r>
              <a:rPr lang="ko-KR" altLang="en-US" dirty="0">
                <a:ea typeface="나눔바른고딕OTF Light" pitchFamily="50" charset="-127"/>
              </a:rPr>
              <a:t>선정한 무료 서비스가 필요하다고 생각했다</a:t>
            </a:r>
            <a:r>
              <a:rPr lang="en-US" altLang="ko-KR" dirty="0">
                <a:ea typeface="나눔바른고딕OTF Light" pitchFamily="50" charset="-127"/>
              </a:rPr>
              <a:t>.</a:t>
            </a:r>
            <a:r>
              <a:rPr lang="ko-KR" altLang="en-US" dirty="0">
                <a:ea typeface="나눔바른고딕OTF Light" pitchFamily="50" charset="-127"/>
              </a:rPr>
              <a:t> </a:t>
            </a:r>
            <a:endParaRPr lang="en-US" altLang="ko-KR" dirty="0">
              <a:ea typeface="나눔바른고딕OTF Light" pitchFamily="50" charset="-127"/>
            </a:endParaRPr>
          </a:p>
        </p:txBody>
      </p:sp>
      <p:sp>
        <p:nvSpPr>
          <p:cNvPr id="2" name="AutoShape 8" descr="포스터">
            <a:extLst>
              <a:ext uri="{FF2B5EF4-FFF2-40B4-BE49-F238E27FC236}">
                <a16:creationId xmlns:a16="http://schemas.microsoft.com/office/drawing/2014/main" id="{B93ADB3A-CFEE-412C-8A64-75D7385429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1520552" cy="15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0150F-7A50-4CAD-A2B0-C33F95B55D25}"/>
              </a:ext>
            </a:extLst>
          </p:cNvPr>
          <p:cNvSpPr txBox="1"/>
          <p:nvPr/>
        </p:nvSpPr>
        <p:spPr>
          <a:xfrm>
            <a:off x="647564" y="3343081"/>
            <a:ext cx="11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ea typeface="나눔바른고딕OTF Light" pitchFamily="50" charset="-127"/>
              </a:rPr>
              <a:t>그러나</a:t>
            </a:r>
            <a:r>
              <a:rPr lang="en-US" altLang="ko-KR" sz="2400" b="1" dirty="0">
                <a:solidFill>
                  <a:srgbClr val="C00000"/>
                </a:solidFill>
                <a:ea typeface="나눔바른고딕OTF Light" pitchFamily="50" charset="-127"/>
              </a:rPr>
              <a:t>,</a:t>
            </a:r>
            <a:endParaRPr lang="ko-KR" altLang="en-US" sz="2400" b="1" dirty="0">
              <a:solidFill>
                <a:srgbClr val="C00000"/>
              </a:solidFill>
              <a:ea typeface="나눔바른고딕OTF Light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748FB-610C-448D-BE88-AA7E81226F5F}"/>
              </a:ext>
            </a:extLst>
          </p:cNvPr>
          <p:cNvSpPr txBox="1"/>
          <p:nvPr/>
        </p:nvSpPr>
        <p:spPr>
          <a:xfrm>
            <a:off x="1885083" y="3343081"/>
            <a:ext cx="6476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나눔바른고딕OTF Light" pitchFamily="50" charset="-127"/>
              </a:rPr>
              <a:t>대부분의 사이트가 돈을 내고 결제하여 서비스 사용</a:t>
            </a:r>
            <a:endParaRPr lang="en-US" altLang="ko-KR" dirty="0">
              <a:ea typeface="나눔바른고딕OTF Light" pitchFamily="50" charset="-127"/>
            </a:endParaRPr>
          </a:p>
          <a:p>
            <a:r>
              <a:rPr lang="ko-KR" altLang="en-US" dirty="0">
                <a:ea typeface="나눔바른고딕OTF Light" pitchFamily="50" charset="-127"/>
              </a:rPr>
              <a:t>영어를 메인 언어로 사용하여 영어를 알아야 이용 가능</a:t>
            </a:r>
            <a:endParaRPr lang="en-US" altLang="ko-KR" dirty="0">
              <a:ea typeface="나눔바른고딕OTF Light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CF40841-017A-4392-A649-70AB919F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785" y="1044109"/>
            <a:ext cx="1408695" cy="211793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D2654EC-E8AB-4576-8C2E-7AC8E669F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630" y="734181"/>
            <a:ext cx="1350903" cy="244735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5398C54-2C4B-4500-B0A1-8F759C0D3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512" y="1633593"/>
            <a:ext cx="1340581" cy="13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4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128" y="231458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웹 서비스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" panose="020B0600000101010101" charset="-127"/>
              </a:rPr>
              <a:t>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 제안서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28" y="582444"/>
            <a:ext cx="397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ea typeface="나눔고딕 ExtraBold" panose="020D0904000000000000" pitchFamily="50" charset="-127"/>
              </a:rPr>
              <a:t>03 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시스템 구성도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팀 풍 남 쌍 영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A34FDC7-8326-4EC3-B6A2-AC03E771239E}"/>
              </a:ext>
            </a:extLst>
          </p:cNvPr>
          <p:cNvGrpSpPr/>
          <p:nvPr/>
        </p:nvGrpSpPr>
        <p:grpSpPr>
          <a:xfrm>
            <a:off x="827584" y="1151025"/>
            <a:ext cx="5688767" cy="3981531"/>
            <a:chOff x="827584" y="1151025"/>
            <a:chExt cx="5688767" cy="3981531"/>
          </a:xfrm>
        </p:grpSpPr>
        <p:sp>
          <p:nvSpPr>
            <p:cNvPr id="2" name="AutoShape 8" descr="포스터">
              <a:extLst>
                <a:ext uri="{FF2B5EF4-FFF2-40B4-BE49-F238E27FC236}">
                  <a16:creationId xmlns:a16="http://schemas.microsoft.com/office/drawing/2014/main" id="{B93ADB3A-CFEE-412C-8A64-75D7385429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1368" y="2768807"/>
              <a:ext cx="1520552" cy="1520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773AD8E-AA40-47CD-87E9-1944B0FF0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151025"/>
              <a:ext cx="5688767" cy="39815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4CDA8-3CA3-47F3-B750-245C017AE5B1}"/>
                </a:ext>
              </a:extLst>
            </p:cNvPr>
            <p:cNvSpPr txBox="1"/>
            <p:nvPr/>
          </p:nvSpPr>
          <p:spPr>
            <a:xfrm>
              <a:off x="1799692" y="2288538"/>
              <a:ext cx="54006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rgbClr val="C00000"/>
                  </a:solidFill>
                  <a:ea typeface="나눔바른고딕OTF Light" pitchFamily="50" charset="-127"/>
                </a:rPr>
                <a:t>사용자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7EC385-310A-4DC4-A323-ADEEE7B39C92}"/>
                </a:ext>
              </a:extLst>
            </p:cNvPr>
            <p:cNvSpPr txBox="1"/>
            <p:nvPr/>
          </p:nvSpPr>
          <p:spPr>
            <a:xfrm>
              <a:off x="1427296" y="3417008"/>
              <a:ext cx="54006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rgbClr val="C00000"/>
                  </a:solidFill>
                  <a:ea typeface="나눔바른고딕OTF Light" pitchFamily="50" charset="-127"/>
                </a:rPr>
                <a:t>사용자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908DD4-6472-4EE5-8AD1-F0A63EAF22C9}"/>
                </a:ext>
              </a:extLst>
            </p:cNvPr>
            <p:cNvSpPr txBox="1"/>
            <p:nvPr/>
          </p:nvSpPr>
          <p:spPr>
            <a:xfrm>
              <a:off x="1692173" y="4475945"/>
              <a:ext cx="54006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rgbClr val="C00000"/>
                  </a:solidFill>
                  <a:ea typeface="나눔바른고딕OTF Light" pitchFamily="50" charset="-127"/>
                </a:rPr>
                <a:t>사용자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EAE2916-275F-4870-96EB-D646780158FC}"/>
              </a:ext>
            </a:extLst>
          </p:cNvPr>
          <p:cNvSpPr txBox="1"/>
          <p:nvPr/>
        </p:nvSpPr>
        <p:spPr>
          <a:xfrm>
            <a:off x="6660232" y="4066087"/>
            <a:ext cx="17508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a typeface="나눔바른고딕OTF Light" pitchFamily="50" charset="-127"/>
              </a:rPr>
              <a:t>구현 언어 </a:t>
            </a:r>
            <a:r>
              <a:rPr lang="en-US" altLang="ko-KR" sz="1600" dirty="0">
                <a:ea typeface="나눔바른고딕OTF Light" pitchFamily="50" charset="-127"/>
              </a:rPr>
              <a:t>: JSP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10F2B-BDBB-455C-87F7-06B8947DCA47}"/>
              </a:ext>
            </a:extLst>
          </p:cNvPr>
          <p:cNvSpPr txBox="1"/>
          <p:nvPr/>
        </p:nvSpPr>
        <p:spPr>
          <a:xfrm>
            <a:off x="6686137" y="4368318"/>
            <a:ext cx="1882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나눔바른고딕OTF Light" pitchFamily="50" charset="-127"/>
              </a:rPr>
              <a:t>DBMS</a:t>
            </a:r>
            <a:r>
              <a:rPr lang="ko-KR" altLang="en-US" sz="1600" dirty="0">
                <a:ea typeface="나눔바른고딕OTF Light" pitchFamily="50" charset="-127"/>
              </a:rPr>
              <a:t> </a:t>
            </a:r>
            <a:r>
              <a:rPr lang="en-US" altLang="ko-KR" sz="1600" dirty="0">
                <a:ea typeface="나눔바른고딕OTF Light" pitchFamily="50" charset="-127"/>
              </a:rPr>
              <a:t>: MySQL</a:t>
            </a:r>
          </a:p>
        </p:txBody>
      </p:sp>
    </p:spTree>
    <p:extLst>
      <p:ext uri="{BB962C8B-B14F-4D97-AF65-F5344CB8AC3E}">
        <p14:creationId xmlns:p14="http://schemas.microsoft.com/office/powerpoint/2010/main" val="160289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128" y="231458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웹 서비스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" panose="020B0600000101010101" charset="-127"/>
              </a:rPr>
              <a:t>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 제안서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28" y="582444"/>
            <a:ext cx="289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ea typeface="나눔고딕 ExtraBold" panose="020D0904000000000000" pitchFamily="50" charset="-127"/>
              </a:rPr>
              <a:t>04 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서비스 스토리 보드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팀 풍 남 쌍 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C92AA3-A449-493D-8E05-A0054F1B4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867" y="2561184"/>
            <a:ext cx="1547664" cy="966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0599F-E4B1-4CD9-A514-6C4FC8EF6632}"/>
              </a:ext>
            </a:extLst>
          </p:cNvPr>
          <p:cNvSpPr txBox="1"/>
          <p:nvPr/>
        </p:nvSpPr>
        <p:spPr>
          <a:xfrm>
            <a:off x="1351739" y="2921257"/>
            <a:ext cx="1358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ea typeface="나눔바른고딕OTF Light" pitchFamily="50" charset="-127"/>
              </a:rPr>
              <a:t>로그인 전 메인 화면</a:t>
            </a:r>
            <a:endParaRPr lang="en-US" altLang="ko-KR" sz="1000" dirty="0">
              <a:ea typeface="나눔바른고딕OTF Light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C0FFDE-F98F-4E7F-9E9D-07C355113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678" y="1856236"/>
            <a:ext cx="1128993" cy="704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93FF44-B60E-4D33-ACC7-423B0A8D4CE3}"/>
              </a:ext>
            </a:extLst>
          </p:cNvPr>
          <p:cNvSpPr txBox="1"/>
          <p:nvPr/>
        </p:nvSpPr>
        <p:spPr>
          <a:xfrm>
            <a:off x="3226314" y="2084595"/>
            <a:ext cx="1358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ea typeface="나눔바른고딕OTF Light" pitchFamily="50" charset="-127"/>
              </a:rPr>
              <a:t>로그인 화면</a:t>
            </a:r>
            <a:endParaRPr lang="en-US" altLang="ko-KR" sz="1000" dirty="0">
              <a:ea typeface="나눔바른고딕OTF Light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0E26A4-2E1C-4517-BB3F-0EB95DC38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677" y="2720332"/>
            <a:ext cx="1128993" cy="704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A605AA-177D-4652-B0EC-DE1400BCBE4D}"/>
              </a:ext>
            </a:extLst>
          </p:cNvPr>
          <p:cNvSpPr txBox="1"/>
          <p:nvPr/>
        </p:nvSpPr>
        <p:spPr>
          <a:xfrm>
            <a:off x="3223313" y="2948691"/>
            <a:ext cx="1034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ea typeface="나눔바른고딕OTF Light" pitchFamily="50" charset="-127"/>
              </a:rPr>
              <a:t>회원 가입 화면</a:t>
            </a:r>
            <a:endParaRPr lang="en-US" altLang="ko-KR" sz="1000" dirty="0">
              <a:ea typeface="나눔바른고딕OTF Light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0FDE99-3609-413F-9B37-56B5D9020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677" y="3627604"/>
            <a:ext cx="1128993" cy="704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82E651-B4E4-44DF-8126-8374BCD042B5}"/>
              </a:ext>
            </a:extLst>
          </p:cNvPr>
          <p:cNvSpPr txBox="1"/>
          <p:nvPr/>
        </p:nvSpPr>
        <p:spPr>
          <a:xfrm>
            <a:off x="3175994" y="3724566"/>
            <a:ext cx="10343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ea typeface="나눔바른고딕OTF Light" pitchFamily="50" charset="-127"/>
              </a:rPr>
              <a:t>아이디</a:t>
            </a:r>
            <a:endParaRPr lang="en-US" altLang="ko-KR" sz="1000" dirty="0">
              <a:ea typeface="나눔바른고딕OTF Light" pitchFamily="50" charset="-127"/>
            </a:endParaRPr>
          </a:p>
          <a:p>
            <a:r>
              <a:rPr lang="ko-KR" altLang="en-US" sz="1000" dirty="0">
                <a:ea typeface="나눔바른고딕OTF Light" pitchFamily="50" charset="-127"/>
              </a:rPr>
              <a:t>비밀번호 찾기 화면</a:t>
            </a:r>
            <a:endParaRPr lang="en-US" altLang="ko-KR" sz="1000" dirty="0">
              <a:ea typeface="나눔바른고딕OTF Light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B6F5DD-5152-4E5E-AFA0-4D6DE960D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79169"/>
            <a:ext cx="1547664" cy="966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6EA304-C432-4F5F-B726-73D153F8C4FA}"/>
              </a:ext>
            </a:extLst>
          </p:cNvPr>
          <p:cNvSpPr txBox="1"/>
          <p:nvPr/>
        </p:nvSpPr>
        <p:spPr>
          <a:xfrm>
            <a:off x="4638872" y="2939242"/>
            <a:ext cx="1358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ea typeface="나눔바른고딕OTF Light" pitchFamily="50" charset="-127"/>
              </a:rPr>
              <a:t>로그인 후 메인 화면</a:t>
            </a:r>
            <a:endParaRPr lang="en-US" altLang="ko-KR" sz="1000" dirty="0">
              <a:ea typeface="나눔바른고딕OTF Light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08DF63D-C600-4225-8A13-3B58DA2B8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84" y="2208709"/>
            <a:ext cx="1128995" cy="7049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D1F4E5-F57D-4E9A-89E5-633D9754A309}"/>
              </a:ext>
            </a:extLst>
          </p:cNvPr>
          <p:cNvSpPr txBox="1"/>
          <p:nvPr/>
        </p:nvSpPr>
        <p:spPr>
          <a:xfrm>
            <a:off x="6391556" y="2448525"/>
            <a:ext cx="1358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ea typeface="나눔바른고딕OTF Light" pitchFamily="50" charset="-127"/>
              </a:rPr>
              <a:t>프로젝트 화면</a:t>
            </a:r>
            <a:endParaRPr lang="en-US" altLang="ko-KR" sz="1000" dirty="0">
              <a:ea typeface="나눔바른고딕OTF Light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4D028A1-9B1E-4DA8-9510-E41342562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73" y="3291767"/>
            <a:ext cx="1128995" cy="7049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32F2F5-42CA-44BA-8900-19A912658A2B}"/>
              </a:ext>
            </a:extLst>
          </p:cNvPr>
          <p:cNvSpPr txBox="1"/>
          <p:nvPr/>
        </p:nvSpPr>
        <p:spPr>
          <a:xfrm>
            <a:off x="6407045" y="3531583"/>
            <a:ext cx="1358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ea typeface="나눔바른고딕OTF Light" pitchFamily="50" charset="-127"/>
              </a:rPr>
              <a:t>템플릿 화면</a:t>
            </a:r>
            <a:endParaRPr lang="en-US" altLang="ko-KR" sz="1000" dirty="0">
              <a:ea typeface="나눔바른고딕OTF Light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4AA654-31B2-4903-9069-BCB0E0433978}"/>
              </a:ext>
            </a:extLst>
          </p:cNvPr>
          <p:cNvSpPr txBox="1"/>
          <p:nvPr/>
        </p:nvSpPr>
        <p:spPr>
          <a:xfrm>
            <a:off x="883052" y="1265506"/>
            <a:ext cx="2340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a typeface="나눔바른고딕OTF Light" pitchFamily="50" charset="-127"/>
              </a:rPr>
              <a:t>우리 할 일 화면 구성</a:t>
            </a:r>
            <a:endParaRPr lang="en-US" altLang="ko-KR" b="1" dirty="0">
              <a:ea typeface="나눔바른고딕OTF Light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5168AF-1603-4A2A-AC19-53DC3E4132C9}"/>
              </a:ext>
            </a:extLst>
          </p:cNvPr>
          <p:cNvSpPr txBox="1"/>
          <p:nvPr/>
        </p:nvSpPr>
        <p:spPr>
          <a:xfrm>
            <a:off x="1184207" y="4558894"/>
            <a:ext cx="5112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a typeface="나눔바른고딕OTF Light" pitchFamily="50" charset="-127"/>
              </a:rPr>
              <a:t>추가되는 기능에 따라 새로운 화면 생길 수 있음</a:t>
            </a:r>
            <a:endParaRPr lang="en-US" altLang="ko-KR" sz="1600" dirty="0">
              <a:ea typeface="나눔바른고딕OTF Light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1F5F6F-2E8C-4D1D-BC5A-AE66FA57D681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832531" y="2208710"/>
            <a:ext cx="299147" cy="835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76FCEC2-8316-44B3-A7C6-3EEE40E9B21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832531" y="3044368"/>
            <a:ext cx="296146" cy="2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9D201CC-1094-46A0-83FE-C1B4BB74685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2832531" y="3044368"/>
            <a:ext cx="296146" cy="935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B03F64F-7E6F-45FE-B483-84D4DADAB63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257671" y="2208709"/>
            <a:ext cx="314329" cy="853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F2A63F4-4C79-4830-BA10-7CC1198BD95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6119664" y="2561184"/>
            <a:ext cx="205020" cy="501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BD38E59-82AD-4211-9758-B542C47BC522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6119664" y="3062353"/>
            <a:ext cx="220509" cy="581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3A69FE2-5938-48EA-963F-4D993FEC3641}"/>
              </a:ext>
            </a:extLst>
          </p:cNvPr>
          <p:cNvCxnSpPr>
            <a:cxnSpLocks/>
            <a:stCxn id="11" idx="0"/>
            <a:endCxn id="11" idx="0"/>
          </p:cNvCxnSpPr>
          <p:nvPr/>
        </p:nvCxnSpPr>
        <p:spPr>
          <a:xfrm>
            <a:off x="3693174" y="362760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1FC58FB-3FFA-48D5-82C3-DA1EDC87202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693174" y="2561184"/>
            <a:ext cx="3001" cy="159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128" y="231458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웹 서비스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" panose="020B0600000101010101" charset="-127"/>
              </a:rPr>
              <a:t>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 제안서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28" y="582444"/>
            <a:ext cx="289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ea typeface="나눔고딕 ExtraBold" panose="020D0904000000000000" pitchFamily="50" charset="-127"/>
              </a:rPr>
              <a:t>04 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서비스 스토리 보드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팀 풍 남 쌍 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D74F31-F704-48A6-9EB6-8DF1C359A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7" y="1712618"/>
            <a:ext cx="4658105" cy="29085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631315-B6FD-4EC4-9B36-95DBBC30FB25}"/>
              </a:ext>
            </a:extLst>
          </p:cNvPr>
          <p:cNvSpPr txBox="1"/>
          <p:nvPr/>
        </p:nvSpPr>
        <p:spPr>
          <a:xfrm>
            <a:off x="194271" y="1472627"/>
            <a:ext cx="1800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ea typeface="나눔바른고딕OTF Light" pitchFamily="50" charset="-127"/>
              </a:rPr>
              <a:t>로그인 전 메인 화면</a:t>
            </a:r>
            <a:endParaRPr lang="en-US" altLang="ko-KR" sz="1200" dirty="0">
              <a:ea typeface="나눔바른고딕OTF Light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F161E5-AD21-4CAD-8934-606C2072CE8D}"/>
              </a:ext>
            </a:extLst>
          </p:cNvPr>
          <p:cNvSpPr/>
          <p:nvPr/>
        </p:nvSpPr>
        <p:spPr>
          <a:xfrm>
            <a:off x="196518" y="1977438"/>
            <a:ext cx="1107358" cy="2628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우리 할 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로고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60AB72-BB30-4913-B667-8894FCE19304}"/>
              </a:ext>
            </a:extLst>
          </p:cNvPr>
          <p:cNvSpPr/>
          <p:nvPr/>
        </p:nvSpPr>
        <p:spPr>
          <a:xfrm>
            <a:off x="879835" y="2617445"/>
            <a:ext cx="3145967" cy="18342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사이트 장점 설명 및 광고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A17AE2-8ABB-497F-AEC1-48D97C78A946}"/>
              </a:ext>
            </a:extLst>
          </p:cNvPr>
          <p:cNvSpPr/>
          <p:nvPr/>
        </p:nvSpPr>
        <p:spPr>
          <a:xfrm>
            <a:off x="2940838" y="1997178"/>
            <a:ext cx="636879" cy="2523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07C918-61C6-4EF5-9F6D-780B4041C553}"/>
              </a:ext>
            </a:extLst>
          </p:cNvPr>
          <p:cNvSpPr/>
          <p:nvPr/>
        </p:nvSpPr>
        <p:spPr>
          <a:xfrm>
            <a:off x="3822936" y="1998448"/>
            <a:ext cx="762714" cy="2523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가입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BB548D1-EB1F-41CA-881B-082D831E2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094" y="1989126"/>
            <a:ext cx="2392710" cy="149401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419AD3-6F76-483F-A4E5-58135756D07C}"/>
              </a:ext>
            </a:extLst>
          </p:cNvPr>
          <p:cNvSpPr/>
          <p:nvPr/>
        </p:nvSpPr>
        <p:spPr>
          <a:xfrm>
            <a:off x="4959610" y="2092586"/>
            <a:ext cx="1086303" cy="1847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우리 할 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로고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E8A507-4503-400A-B0F1-F85D10C86DF9}"/>
              </a:ext>
            </a:extLst>
          </p:cNvPr>
          <p:cNvSpPr/>
          <p:nvPr/>
        </p:nvSpPr>
        <p:spPr>
          <a:xfrm>
            <a:off x="2926077" y="1957019"/>
            <a:ext cx="666399" cy="332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30FD0F-2ABF-45D8-A846-F85C536584C3}"/>
              </a:ext>
            </a:extLst>
          </p:cNvPr>
          <p:cNvSpPr/>
          <p:nvPr/>
        </p:nvSpPr>
        <p:spPr>
          <a:xfrm>
            <a:off x="5613898" y="2641548"/>
            <a:ext cx="1076409" cy="4322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 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CCE471-1CBC-4FE0-A2E7-25D5F01AC20B}"/>
              </a:ext>
            </a:extLst>
          </p:cNvPr>
          <p:cNvSpPr/>
          <p:nvPr/>
        </p:nvSpPr>
        <p:spPr>
          <a:xfrm>
            <a:off x="6478104" y="3176575"/>
            <a:ext cx="760503" cy="1871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가입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EE05442-E7D8-49C3-A44C-C570BFF2B67A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>
            <a:off x="3592476" y="2123377"/>
            <a:ext cx="1349618" cy="612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0CA12528-609C-4CC8-BDFE-8FFD3269D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138" y="3785747"/>
            <a:ext cx="2313086" cy="144430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F879061A-BBF4-4291-8103-9B482FA70C72}"/>
              </a:ext>
            </a:extLst>
          </p:cNvPr>
          <p:cNvSpPr/>
          <p:nvPr/>
        </p:nvSpPr>
        <p:spPr>
          <a:xfrm>
            <a:off x="3806223" y="1956566"/>
            <a:ext cx="779427" cy="332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2758492-023D-4405-B3D2-2B9918DD8DB6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>
            <a:off x="4195937" y="2289281"/>
            <a:ext cx="806201" cy="2218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AD5AE9-7167-44CF-AF0F-A859FD7F5736}"/>
              </a:ext>
            </a:extLst>
          </p:cNvPr>
          <p:cNvSpPr/>
          <p:nvPr/>
        </p:nvSpPr>
        <p:spPr>
          <a:xfrm>
            <a:off x="5026730" y="3872424"/>
            <a:ext cx="1107358" cy="2628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우리 할 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로고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EBAEC1-DAF9-4D1A-976B-AF963600F9BD}"/>
              </a:ext>
            </a:extLst>
          </p:cNvPr>
          <p:cNvSpPr/>
          <p:nvPr/>
        </p:nvSpPr>
        <p:spPr>
          <a:xfrm>
            <a:off x="5466159" y="4230867"/>
            <a:ext cx="1452042" cy="6301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가입 정보 입력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3BB98E7-79D9-4990-BD54-65D70A8BE90E}"/>
              </a:ext>
            </a:extLst>
          </p:cNvPr>
          <p:cNvSpPr/>
          <p:nvPr/>
        </p:nvSpPr>
        <p:spPr>
          <a:xfrm>
            <a:off x="6494715" y="4977046"/>
            <a:ext cx="756038" cy="1580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 완료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97CE60C-A450-4E6C-A14E-52438C35BAFE}"/>
              </a:ext>
            </a:extLst>
          </p:cNvPr>
          <p:cNvSpPr/>
          <p:nvPr/>
        </p:nvSpPr>
        <p:spPr>
          <a:xfrm>
            <a:off x="6415089" y="4978295"/>
            <a:ext cx="900135" cy="20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38639E-D8A2-458E-B47B-BADF1C3A6A88}"/>
              </a:ext>
            </a:extLst>
          </p:cNvPr>
          <p:cNvSpPr txBox="1"/>
          <p:nvPr/>
        </p:nvSpPr>
        <p:spPr>
          <a:xfrm>
            <a:off x="7821938" y="2641548"/>
            <a:ext cx="1008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ea typeface="나눔바른고딕OTF Light" pitchFamily="50" charset="-127"/>
              </a:rPr>
              <a:t>로그인 화면</a:t>
            </a:r>
            <a:endParaRPr lang="en-US" altLang="ko-KR" sz="1200" dirty="0">
              <a:ea typeface="나눔바른고딕OTF Light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A3DED5-1653-4263-8A27-02D511FA75DC}"/>
              </a:ext>
            </a:extLst>
          </p:cNvPr>
          <p:cNvSpPr txBox="1"/>
          <p:nvPr/>
        </p:nvSpPr>
        <p:spPr>
          <a:xfrm>
            <a:off x="7850844" y="4230867"/>
            <a:ext cx="12311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ea typeface="나눔바른고딕OTF Light" pitchFamily="50" charset="-127"/>
              </a:rPr>
              <a:t>회원가입 화면</a:t>
            </a:r>
            <a:endParaRPr lang="en-US" altLang="ko-KR" sz="1200" dirty="0">
              <a:ea typeface="나눔바른고딕OTF Light" pitchFamily="50" charset="-127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17D297F-00A4-4659-9DB4-FEA617FC8ABF}"/>
              </a:ext>
            </a:extLst>
          </p:cNvPr>
          <p:cNvCxnSpPr>
            <a:cxnSpLocks/>
            <a:stCxn id="60" idx="3"/>
            <a:endCxn id="27" idx="3"/>
          </p:cNvCxnSpPr>
          <p:nvPr/>
        </p:nvCxnSpPr>
        <p:spPr>
          <a:xfrm flipV="1">
            <a:off x="7315224" y="2736135"/>
            <a:ext cx="19580" cy="2343545"/>
          </a:xfrm>
          <a:prstGeom prst="bentConnector3">
            <a:avLst>
              <a:gd name="adj1" fmla="val 12675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E5AC7EE-3970-4485-9A91-EDD765E9CAFF}"/>
              </a:ext>
            </a:extLst>
          </p:cNvPr>
          <p:cNvSpPr/>
          <p:nvPr/>
        </p:nvSpPr>
        <p:spPr>
          <a:xfrm>
            <a:off x="6447878" y="3149938"/>
            <a:ext cx="815254" cy="265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43259C3-F82D-4F0F-994E-4816376BF92E}"/>
              </a:ext>
            </a:extLst>
          </p:cNvPr>
          <p:cNvCxnSpPr>
            <a:cxnSpLocks/>
            <a:stCxn id="78" idx="2"/>
            <a:endCxn id="42" idx="0"/>
          </p:cNvCxnSpPr>
          <p:nvPr/>
        </p:nvCxnSpPr>
        <p:spPr>
          <a:xfrm flipH="1">
            <a:off x="6158681" y="3415863"/>
            <a:ext cx="696824" cy="369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36E26A-F5D4-411A-8D12-5AA51CC55908}"/>
              </a:ext>
            </a:extLst>
          </p:cNvPr>
          <p:cNvSpPr/>
          <p:nvPr/>
        </p:nvSpPr>
        <p:spPr>
          <a:xfrm>
            <a:off x="5036219" y="3180198"/>
            <a:ext cx="1348341" cy="1910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비밀번호 찾기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58BE786-07CF-45C0-A0B8-E8639815D74A}"/>
              </a:ext>
            </a:extLst>
          </p:cNvPr>
          <p:cNvSpPr/>
          <p:nvPr/>
        </p:nvSpPr>
        <p:spPr>
          <a:xfrm>
            <a:off x="5010867" y="3149732"/>
            <a:ext cx="139627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24F690A-8A0F-4185-8DB8-E0A2A5A7177E}"/>
              </a:ext>
            </a:extLst>
          </p:cNvPr>
          <p:cNvCxnSpPr>
            <a:cxnSpLocks/>
            <a:stCxn id="86" idx="0"/>
            <a:endCxn id="94" idx="2"/>
          </p:cNvCxnSpPr>
          <p:nvPr/>
        </p:nvCxnSpPr>
        <p:spPr>
          <a:xfrm flipV="1">
            <a:off x="5710390" y="1724307"/>
            <a:ext cx="473203" cy="1455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>
            <a:extLst>
              <a:ext uri="{FF2B5EF4-FFF2-40B4-BE49-F238E27FC236}">
                <a16:creationId xmlns:a16="http://schemas.microsoft.com/office/drawing/2014/main" id="{C289E087-017C-4D0C-87F8-F6A46E936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238" y="230288"/>
            <a:ext cx="2392710" cy="1494019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F9BB281B-1583-4597-A6A8-03176D8F56C5}"/>
              </a:ext>
            </a:extLst>
          </p:cNvPr>
          <p:cNvSpPr/>
          <p:nvPr/>
        </p:nvSpPr>
        <p:spPr>
          <a:xfrm>
            <a:off x="5370586" y="688396"/>
            <a:ext cx="1494570" cy="65696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867CDC3-078F-4ED8-9BB4-455434A9FFEA}"/>
              </a:ext>
            </a:extLst>
          </p:cNvPr>
          <p:cNvSpPr/>
          <p:nvPr/>
        </p:nvSpPr>
        <p:spPr>
          <a:xfrm>
            <a:off x="5056139" y="356886"/>
            <a:ext cx="1075613" cy="215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우리 할 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로고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449158-7FF7-4296-922F-52820EBEF99A}"/>
              </a:ext>
            </a:extLst>
          </p:cNvPr>
          <p:cNvSpPr/>
          <p:nvPr/>
        </p:nvSpPr>
        <p:spPr>
          <a:xfrm>
            <a:off x="6507093" y="1395002"/>
            <a:ext cx="489174" cy="2033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21E3D4B-DD8D-45FC-91A7-96AC0E233A6C}"/>
              </a:ext>
            </a:extLst>
          </p:cNvPr>
          <p:cNvSpPr/>
          <p:nvPr/>
        </p:nvSpPr>
        <p:spPr>
          <a:xfrm>
            <a:off x="6494297" y="1406525"/>
            <a:ext cx="525976" cy="20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736B26F9-B9F9-4C00-828C-3CF8B2D0C1A8}"/>
              </a:ext>
            </a:extLst>
          </p:cNvPr>
          <p:cNvCxnSpPr>
            <a:cxnSpLocks/>
            <a:stCxn id="158" idx="3"/>
            <a:endCxn id="27" idx="3"/>
          </p:cNvCxnSpPr>
          <p:nvPr/>
        </p:nvCxnSpPr>
        <p:spPr>
          <a:xfrm>
            <a:off x="7020273" y="1507910"/>
            <a:ext cx="314531" cy="1228225"/>
          </a:xfrm>
          <a:prstGeom prst="bentConnector3">
            <a:avLst>
              <a:gd name="adj1" fmla="val 1726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9A05D1F-09DC-42F5-BAD5-195CC35D48F3}"/>
              </a:ext>
            </a:extLst>
          </p:cNvPr>
          <p:cNvSpPr txBox="1"/>
          <p:nvPr/>
        </p:nvSpPr>
        <p:spPr>
          <a:xfrm>
            <a:off x="7763295" y="927369"/>
            <a:ext cx="1231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ea typeface="나눔바른고딕OTF Light" pitchFamily="50" charset="-127"/>
              </a:rPr>
              <a:t>아이디</a:t>
            </a:r>
            <a:endParaRPr lang="en-US" altLang="ko-KR" sz="1200" dirty="0">
              <a:ea typeface="나눔바른고딕OTF Light" pitchFamily="50" charset="-127"/>
            </a:endParaRPr>
          </a:p>
          <a:p>
            <a:r>
              <a:rPr lang="ko-KR" altLang="en-US" sz="1200" dirty="0">
                <a:ea typeface="나눔바른고딕OTF Light" pitchFamily="50" charset="-127"/>
              </a:rPr>
              <a:t>비밀번호 찾기</a:t>
            </a:r>
            <a:endParaRPr lang="en-US" altLang="ko-KR" sz="1200" dirty="0"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58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128" y="231458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웹 서비스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" panose="020B0600000101010101" charset="-127"/>
              </a:rPr>
              <a:t>프로그래밍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ea typeface="나눔바른고딕OTF Light" pitchFamily="50" charset="-127"/>
              </a:rPr>
              <a:t> 제안서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28" y="582444"/>
            <a:ext cx="289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ea typeface="나눔고딕 ExtraBold" panose="020D0904000000000000" pitchFamily="50" charset="-127"/>
              </a:rPr>
              <a:t>04 </a:t>
            </a:r>
            <a:r>
              <a:rPr lang="ko-KR" altLang="en-US" sz="2400" spc="-150" dirty="0">
                <a:ea typeface="나눔고딕 ExtraBold" panose="020D0904000000000000" pitchFamily="50" charset="-127"/>
              </a:rPr>
              <a:t>서비스 스토리 보드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팀 풍 남 쌍 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D74F31-F704-48A6-9EB6-8DF1C359A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5" y="1777116"/>
            <a:ext cx="4339041" cy="27093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631315-B6FD-4EC4-9B36-95DBBC30FB25}"/>
              </a:ext>
            </a:extLst>
          </p:cNvPr>
          <p:cNvSpPr txBox="1"/>
          <p:nvPr/>
        </p:nvSpPr>
        <p:spPr>
          <a:xfrm>
            <a:off x="194271" y="1472627"/>
            <a:ext cx="1800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ea typeface="나눔바른고딕OTF Light" pitchFamily="50" charset="-127"/>
              </a:rPr>
              <a:t>로그인 후 메인 화면</a:t>
            </a:r>
            <a:endParaRPr lang="en-US" altLang="ko-KR" sz="1200" dirty="0">
              <a:ea typeface="나눔바른고딕OTF Light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F161E5-AD21-4CAD-8934-606C2072CE8D}"/>
              </a:ext>
            </a:extLst>
          </p:cNvPr>
          <p:cNvSpPr/>
          <p:nvPr/>
        </p:nvSpPr>
        <p:spPr>
          <a:xfrm>
            <a:off x="1546586" y="2000469"/>
            <a:ext cx="1167440" cy="3176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우리 할 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로고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60AB72-BB30-4913-B667-8894FCE19304}"/>
              </a:ext>
            </a:extLst>
          </p:cNvPr>
          <p:cNvSpPr/>
          <p:nvPr/>
        </p:nvSpPr>
        <p:spPr>
          <a:xfrm>
            <a:off x="4016340" y="1991741"/>
            <a:ext cx="360040" cy="30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계정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94829C-A688-4218-A0B0-565073B9C3FD}"/>
              </a:ext>
            </a:extLst>
          </p:cNvPr>
          <p:cNvSpPr/>
          <p:nvPr/>
        </p:nvSpPr>
        <p:spPr>
          <a:xfrm>
            <a:off x="3490580" y="1989358"/>
            <a:ext cx="504056" cy="30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1B0E2-D6B1-4AE3-8CED-450C23682C2A}"/>
              </a:ext>
            </a:extLst>
          </p:cNvPr>
          <p:cNvSpPr/>
          <p:nvPr/>
        </p:nvSpPr>
        <p:spPr>
          <a:xfrm>
            <a:off x="323528" y="2504644"/>
            <a:ext cx="864096" cy="3528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프로젝트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807312-595F-4120-841D-D610EDD16C47}"/>
              </a:ext>
            </a:extLst>
          </p:cNvPr>
          <p:cNvSpPr/>
          <p:nvPr/>
        </p:nvSpPr>
        <p:spPr>
          <a:xfrm>
            <a:off x="323528" y="2900204"/>
            <a:ext cx="864096" cy="3528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B3C3A-9FDC-49BD-8875-422BDD969D45}"/>
              </a:ext>
            </a:extLst>
          </p:cNvPr>
          <p:cNvSpPr/>
          <p:nvPr/>
        </p:nvSpPr>
        <p:spPr>
          <a:xfrm>
            <a:off x="323528" y="3311777"/>
            <a:ext cx="864096" cy="3528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D0F0E3-320E-4A21-8F93-C027D268175C}"/>
              </a:ext>
            </a:extLst>
          </p:cNvPr>
          <p:cNvSpPr/>
          <p:nvPr/>
        </p:nvSpPr>
        <p:spPr>
          <a:xfrm>
            <a:off x="1470448" y="2482632"/>
            <a:ext cx="2741512" cy="18150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20A5AB-542E-4BD3-A80C-96FB20B0217A}"/>
              </a:ext>
            </a:extLst>
          </p:cNvPr>
          <p:cNvSpPr/>
          <p:nvPr/>
        </p:nvSpPr>
        <p:spPr>
          <a:xfrm>
            <a:off x="3970447" y="1963268"/>
            <a:ext cx="405933" cy="361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9C6B26-3C8C-47A6-BF36-89139527BD8D}"/>
              </a:ext>
            </a:extLst>
          </p:cNvPr>
          <p:cNvSpPr/>
          <p:nvPr/>
        </p:nvSpPr>
        <p:spPr>
          <a:xfrm>
            <a:off x="4547084" y="1126966"/>
            <a:ext cx="1393068" cy="5642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계정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설정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로그아웃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909250-6B5E-48FB-8E0D-B4E421FF8B9A}"/>
              </a:ext>
            </a:extLst>
          </p:cNvPr>
          <p:cNvSpPr/>
          <p:nvPr/>
        </p:nvSpPr>
        <p:spPr>
          <a:xfrm>
            <a:off x="3475612" y="1963268"/>
            <a:ext cx="519024" cy="361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46D434-C108-413A-AB36-E60A353D912D}"/>
              </a:ext>
            </a:extLst>
          </p:cNvPr>
          <p:cNvSpPr/>
          <p:nvPr/>
        </p:nvSpPr>
        <p:spPr>
          <a:xfrm>
            <a:off x="4211960" y="539234"/>
            <a:ext cx="1728192" cy="4842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오늘 할 업무 개략적 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38529FC-66E4-4AB2-B515-C8A238D810B9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flipV="1">
            <a:off x="3742608" y="781361"/>
            <a:ext cx="469352" cy="1207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05336B1-6684-417F-8A73-8069CA92EAD3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376380" y="1409100"/>
            <a:ext cx="170704" cy="734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06F443-132A-4B7E-9E45-9E7E34AE1460}"/>
              </a:ext>
            </a:extLst>
          </p:cNvPr>
          <p:cNvSpPr/>
          <p:nvPr/>
        </p:nvSpPr>
        <p:spPr>
          <a:xfrm>
            <a:off x="254161" y="2457994"/>
            <a:ext cx="1005471" cy="124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AD8E83-5894-424B-82AA-08E224FEEAA6}"/>
              </a:ext>
            </a:extLst>
          </p:cNvPr>
          <p:cNvSpPr/>
          <p:nvPr/>
        </p:nvSpPr>
        <p:spPr>
          <a:xfrm>
            <a:off x="1577715" y="2591947"/>
            <a:ext cx="859722" cy="4591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프로젝트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1B0AFBE-E089-40C7-BD81-431BA791D01E}"/>
              </a:ext>
            </a:extLst>
          </p:cNvPr>
          <p:cNvSpPr/>
          <p:nvPr/>
        </p:nvSpPr>
        <p:spPr>
          <a:xfrm>
            <a:off x="2489957" y="2586325"/>
            <a:ext cx="813563" cy="4704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프로젝트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1157BE9-25F5-4CD1-9CBC-23ABD1F1836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56991" y="3145833"/>
            <a:ext cx="213457" cy="24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0013FE4-3D3D-4AD1-96F8-31946CBAEEEE}"/>
              </a:ext>
            </a:extLst>
          </p:cNvPr>
          <p:cNvSpPr txBox="1"/>
          <p:nvPr/>
        </p:nvSpPr>
        <p:spPr>
          <a:xfrm>
            <a:off x="333548" y="4558440"/>
            <a:ext cx="33218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ea typeface="나눔바른고딕OTF Light" pitchFamily="50" charset="-127"/>
              </a:rPr>
              <a:t>좌측 메뉴에서 선택한 것에 따라 내용 달라짐</a:t>
            </a:r>
            <a:endParaRPr lang="en-US" altLang="ko-KR" sz="1200" dirty="0">
              <a:ea typeface="나눔바른고딕OTF Light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072845-1437-4727-ACDF-C916111E300E}"/>
              </a:ext>
            </a:extLst>
          </p:cNvPr>
          <p:cNvSpPr/>
          <p:nvPr/>
        </p:nvSpPr>
        <p:spPr>
          <a:xfrm>
            <a:off x="3356040" y="2586325"/>
            <a:ext cx="813562" cy="4704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프로젝트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816E57B-F787-4C12-B360-4FE846843026}"/>
              </a:ext>
            </a:extLst>
          </p:cNvPr>
          <p:cNvSpPr/>
          <p:nvPr/>
        </p:nvSpPr>
        <p:spPr>
          <a:xfrm>
            <a:off x="3328116" y="2547182"/>
            <a:ext cx="883844" cy="537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72E6DC3-9880-48F1-9DE8-7B6153C414DA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>
            <a:off x="4211960" y="2815755"/>
            <a:ext cx="459616" cy="333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EB1A89D9-7A52-40C1-99EC-C88A9DA84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576" y="1794713"/>
            <a:ext cx="4339041" cy="270931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17BCDC1-2A4C-4FF5-9F93-E6DADB504708}"/>
              </a:ext>
            </a:extLst>
          </p:cNvPr>
          <p:cNvSpPr txBox="1"/>
          <p:nvPr/>
        </p:nvSpPr>
        <p:spPr>
          <a:xfrm>
            <a:off x="6930300" y="1476874"/>
            <a:ext cx="1818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ea typeface="나눔바른고딕OTF Light" pitchFamily="50" charset="-127"/>
              </a:rPr>
              <a:t>프로젝트 선택 후 화면</a:t>
            </a:r>
            <a:endParaRPr lang="en-US" altLang="ko-KR" sz="1200" dirty="0">
              <a:ea typeface="나눔바른고딕OTF Light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D96D0D-131D-41DB-A4A7-69D50BC166B9}"/>
              </a:ext>
            </a:extLst>
          </p:cNvPr>
          <p:cNvSpPr/>
          <p:nvPr/>
        </p:nvSpPr>
        <p:spPr>
          <a:xfrm>
            <a:off x="3063800" y="1995230"/>
            <a:ext cx="351656" cy="30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C70C95B-F835-4A4A-B3DD-911348F67C43}"/>
              </a:ext>
            </a:extLst>
          </p:cNvPr>
          <p:cNvSpPr/>
          <p:nvPr/>
        </p:nvSpPr>
        <p:spPr>
          <a:xfrm>
            <a:off x="3046932" y="1977057"/>
            <a:ext cx="388752" cy="361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8068775-D9BF-426D-92D4-EFD59984DDAC}"/>
              </a:ext>
            </a:extLst>
          </p:cNvPr>
          <p:cNvSpPr/>
          <p:nvPr/>
        </p:nvSpPr>
        <p:spPr>
          <a:xfrm>
            <a:off x="2202237" y="1287387"/>
            <a:ext cx="1501112" cy="3327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새로운 프로젝트 생성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42FE02F-4588-4ABB-A240-5D35A52C727A}"/>
              </a:ext>
            </a:extLst>
          </p:cNvPr>
          <p:cNvCxnSpPr>
            <a:cxnSpLocks/>
            <a:stCxn id="105" idx="0"/>
            <a:endCxn id="109" idx="2"/>
          </p:cNvCxnSpPr>
          <p:nvPr/>
        </p:nvCxnSpPr>
        <p:spPr>
          <a:xfrm flipH="1" flipV="1">
            <a:off x="2952793" y="1620171"/>
            <a:ext cx="286835" cy="375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9E00826-2A9A-46B5-BE63-F5ED1FBEB988}"/>
              </a:ext>
            </a:extLst>
          </p:cNvPr>
          <p:cNvSpPr/>
          <p:nvPr/>
        </p:nvSpPr>
        <p:spPr>
          <a:xfrm>
            <a:off x="6024848" y="2037963"/>
            <a:ext cx="1167440" cy="3176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우리 할 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로고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2188E2F-3A90-40C5-8D63-03E39BE79B1D}"/>
              </a:ext>
            </a:extLst>
          </p:cNvPr>
          <p:cNvSpPr/>
          <p:nvPr/>
        </p:nvSpPr>
        <p:spPr>
          <a:xfrm>
            <a:off x="8494602" y="2029235"/>
            <a:ext cx="360040" cy="30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계정  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3AF9BB3-75EC-497F-87C3-76C55B1438DB}"/>
              </a:ext>
            </a:extLst>
          </p:cNvPr>
          <p:cNvSpPr/>
          <p:nvPr/>
        </p:nvSpPr>
        <p:spPr>
          <a:xfrm>
            <a:off x="7968842" y="2026852"/>
            <a:ext cx="504056" cy="30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EF5C198-F65D-4C17-A010-6D78A501E80B}"/>
              </a:ext>
            </a:extLst>
          </p:cNvPr>
          <p:cNvSpPr/>
          <p:nvPr/>
        </p:nvSpPr>
        <p:spPr>
          <a:xfrm>
            <a:off x="7573968" y="2026852"/>
            <a:ext cx="351656" cy="30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D96B864-DDC3-41CE-9D58-7E5260D87F15}"/>
              </a:ext>
            </a:extLst>
          </p:cNvPr>
          <p:cNvSpPr/>
          <p:nvPr/>
        </p:nvSpPr>
        <p:spPr>
          <a:xfrm>
            <a:off x="5809489" y="2656900"/>
            <a:ext cx="932138" cy="2369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+</a:t>
            </a:r>
            <a:r>
              <a:rPr lang="ko-KR" altLang="en-US" sz="1000" dirty="0">
                <a:solidFill>
                  <a:schemeClr val="tx1"/>
                </a:solidFill>
              </a:rPr>
              <a:t> 할 일 목록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9FAEC9B-1E95-4977-BC78-48A9B1EE9873}"/>
              </a:ext>
            </a:extLst>
          </p:cNvPr>
          <p:cNvSpPr/>
          <p:nvPr/>
        </p:nvSpPr>
        <p:spPr>
          <a:xfrm>
            <a:off x="4795141" y="2656899"/>
            <a:ext cx="932138" cy="17350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 일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B2FCD98-BB00-4E43-B417-7EB8870172D9}"/>
              </a:ext>
            </a:extLst>
          </p:cNvPr>
          <p:cNvSpPr/>
          <p:nvPr/>
        </p:nvSpPr>
        <p:spPr>
          <a:xfrm>
            <a:off x="4871840" y="2890502"/>
            <a:ext cx="788023" cy="2369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 일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A2600E1-1AC6-4513-8EC9-BAD90FC53EE8}"/>
              </a:ext>
            </a:extLst>
          </p:cNvPr>
          <p:cNvSpPr/>
          <p:nvPr/>
        </p:nvSpPr>
        <p:spPr>
          <a:xfrm>
            <a:off x="4871842" y="3186229"/>
            <a:ext cx="788023" cy="2369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 일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70CF5BD-4CD8-4161-9999-B1B2E57A9136}"/>
              </a:ext>
            </a:extLst>
          </p:cNvPr>
          <p:cNvSpPr/>
          <p:nvPr/>
        </p:nvSpPr>
        <p:spPr>
          <a:xfrm>
            <a:off x="4871841" y="3458767"/>
            <a:ext cx="788023" cy="2369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 일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7ECBCB4-7D3C-4666-A757-15C7BAEF9E3A}"/>
              </a:ext>
            </a:extLst>
          </p:cNvPr>
          <p:cNvSpPr/>
          <p:nvPr/>
        </p:nvSpPr>
        <p:spPr>
          <a:xfrm>
            <a:off x="4871841" y="3738863"/>
            <a:ext cx="788023" cy="2369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할 일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ED0232F-B4FA-433A-87BD-76BD02ED1E9B}"/>
              </a:ext>
            </a:extLst>
          </p:cNvPr>
          <p:cNvCxnSpPr>
            <a:cxnSpLocks/>
            <a:stCxn id="129" idx="3"/>
            <a:endCxn id="149" idx="1"/>
          </p:cNvCxnSpPr>
          <p:nvPr/>
        </p:nvCxnSpPr>
        <p:spPr>
          <a:xfrm>
            <a:off x="6741627" y="2775359"/>
            <a:ext cx="375690" cy="646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88542EB-35C1-4F22-87FA-3FA1B953454C}"/>
              </a:ext>
            </a:extLst>
          </p:cNvPr>
          <p:cNvSpPr txBox="1"/>
          <p:nvPr/>
        </p:nvSpPr>
        <p:spPr>
          <a:xfrm>
            <a:off x="7117317" y="3299228"/>
            <a:ext cx="1840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ea typeface="나눔바른고딕OTF Light" pitchFamily="50" charset="-127"/>
              </a:rPr>
              <a:t>새로운 할 일 목록 추가</a:t>
            </a:r>
            <a:endParaRPr lang="en-US" altLang="ko-KR" sz="1000" dirty="0">
              <a:ea typeface="나눔바른고딕OTF Light" pitchFamily="50" charset="-127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D803750-E2E9-4110-9DC3-ECB69CA2B8D5}"/>
              </a:ext>
            </a:extLst>
          </p:cNvPr>
          <p:cNvCxnSpPr>
            <a:cxnSpLocks/>
            <a:stCxn id="140" idx="3"/>
            <a:endCxn id="155" idx="1"/>
          </p:cNvCxnSpPr>
          <p:nvPr/>
        </p:nvCxnSpPr>
        <p:spPr>
          <a:xfrm>
            <a:off x="5659864" y="3857322"/>
            <a:ext cx="1059019" cy="310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932049-F7D2-449F-8351-D40729A09025}"/>
              </a:ext>
            </a:extLst>
          </p:cNvPr>
          <p:cNvSpPr txBox="1"/>
          <p:nvPr/>
        </p:nvSpPr>
        <p:spPr>
          <a:xfrm>
            <a:off x="6718883" y="3645049"/>
            <a:ext cx="121995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ea typeface="나눔바른고딕OTF Light" pitchFamily="50" charset="-127"/>
              </a:rPr>
              <a:t>새로운 할 일 추가</a:t>
            </a:r>
            <a:endParaRPr lang="en-US" altLang="ko-KR" sz="1000" dirty="0">
              <a:ea typeface="나눔바른고딕OTF Light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ea typeface="나눔바른고딕OTF Light" pitchFamily="50" charset="-127"/>
              </a:rPr>
              <a:t>시간</a:t>
            </a:r>
            <a:r>
              <a:rPr lang="en-US" altLang="ko-KR" sz="1000" dirty="0">
                <a:ea typeface="나눔바른고딕OTF Light" pitchFamily="50" charset="-127"/>
              </a:rPr>
              <a:t>(</a:t>
            </a:r>
            <a:r>
              <a:rPr lang="ko-KR" altLang="en-US" sz="1000" dirty="0">
                <a:ea typeface="나눔바른고딕OTF Light" pitchFamily="50" charset="-127"/>
              </a:rPr>
              <a:t>기간</a:t>
            </a:r>
            <a:r>
              <a:rPr lang="en-US" altLang="ko-KR" sz="1000" dirty="0">
                <a:ea typeface="나눔바른고딕OTF Light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ea typeface="나눔바른고딕OTF Light" pitchFamily="50" charset="-127"/>
              </a:rPr>
              <a:t>중요도</a:t>
            </a:r>
            <a:endParaRPr lang="en-US" altLang="ko-KR" sz="1000" dirty="0">
              <a:ea typeface="나눔바른고딕OTF Light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ea typeface="나눔바른고딕OTF Light" pitchFamily="50" charset="-127"/>
              </a:rPr>
              <a:t>달성도</a:t>
            </a:r>
            <a:endParaRPr lang="en-US" altLang="ko-KR" sz="1000" dirty="0">
              <a:ea typeface="나눔바른고딕OTF Light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ea typeface="나눔바른고딕OTF Light" pitchFamily="50" charset="-127"/>
              </a:rPr>
              <a:t>라벨</a:t>
            </a:r>
            <a:r>
              <a:rPr lang="en-US" altLang="ko-KR" sz="1000" dirty="0">
                <a:ea typeface="나눔바른고딕OTF Light" pitchFamily="50" charset="-127"/>
              </a:rPr>
              <a:t>(</a:t>
            </a:r>
            <a:r>
              <a:rPr lang="ko-KR" altLang="en-US" sz="1000" dirty="0">
                <a:ea typeface="나눔바른고딕OTF Light" pitchFamily="50" charset="-127"/>
              </a:rPr>
              <a:t>색</a:t>
            </a:r>
            <a:r>
              <a:rPr lang="en-US" altLang="ko-KR" sz="1000" dirty="0">
                <a:ea typeface="나눔바른고딕OTF Light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ea typeface="나눔바른고딕OTF Light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A36018F-0115-43E3-9969-31D3B05BBBF5}"/>
              </a:ext>
            </a:extLst>
          </p:cNvPr>
          <p:cNvSpPr/>
          <p:nvPr/>
        </p:nvSpPr>
        <p:spPr>
          <a:xfrm>
            <a:off x="4795141" y="2433579"/>
            <a:ext cx="854145" cy="1617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프로젝트명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6300648-686B-4CA9-A904-F802005538F4}"/>
              </a:ext>
            </a:extLst>
          </p:cNvPr>
          <p:cNvSpPr/>
          <p:nvPr/>
        </p:nvSpPr>
        <p:spPr>
          <a:xfrm>
            <a:off x="8171084" y="2401771"/>
            <a:ext cx="718755" cy="1617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내보내기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29AFDF-5138-4A73-B3B1-571DAAE78AA4}"/>
              </a:ext>
            </a:extLst>
          </p:cNvPr>
          <p:cNvSpPr txBox="1"/>
          <p:nvPr/>
        </p:nvSpPr>
        <p:spPr>
          <a:xfrm>
            <a:off x="4646997" y="4593775"/>
            <a:ext cx="3741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ea typeface="나눔바른고딕OTF Light" pitchFamily="50" charset="-127"/>
              </a:rPr>
              <a:t>할 일 목록 간의 할 일은 드래그로 이동시킬 수 있음</a:t>
            </a:r>
            <a:endParaRPr lang="en-US" altLang="ko-KR" sz="1200" dirty="0">
              <a:ea typeface="나눔바른고딕OTF Light" pitchFamily="50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6ED972FC-FBAA-4C6F-9BA7-E75F5788B7FF}"/>
              </a:ext>
            </a:extLst>
          </p:cNvPr>
          <p:cNvCxnSpPr>
            <a:cxnSpLocks/>
            <a:stCxn id="162" idx="0"/>
            <a:endCxn id="178" idx="2"/>
          </p:cNvCxnSpPr>
          <p:nvPr/>
        </p:nvCxnSpPr>
        <p:spPr>
          <a:xfrm flipH="1" flipV="1">
            <a:off x="7905038" y="1274513"/>
            <a:ext cx="625424" cy="1127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DD1B545-CD83-47A3-8884-547E693E3EF7}"/>
              </a:ext>
            </a:extLst>
          </p:cNvPr>
          <p:cNvSpPr txBox="1"/>
          <p:nvPr/>
        </p:nvSpPr>
        <p:spPr>
          <a:xfrm>
            <a:off x="6711303" y="874403"/>
            <a:ext cx="238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ea typeface="나눔바른고딕OTF Light" pitchFamily="50" charset="-127"/>
              </a:rPr>
              <a:t>만든 프로젝트 할 일을 </a:t>
            </a:r>
            <a:r>
              <a:rPr lang="en-US" altLang="ko-KR" sz="1000" dirty="0">
                <a:ea typeface="나눔바른고딕OTF Light" pitchFamily="50" charset="-127"/>
              </a:rPr>
              <a:t>jpg</a:t>
            </a:r>
            <a:r>
              <a:rPr lang="ko-KR" altLang="en-US" sz="1000" dirty="0">
                <a:ea typeface="나눔바른고딕OTF Light" pitchFamily="50" charset="-127"/>
              </a:rPr>
              <a:t>로 내보내기</a:t>
            </a:r>
            <a:r>
              <a:rPr lang="en-US" altLang="ko-KR" sz="1000" dirty="0">
                <a:ea typeface="나눔바른고딕OTF Light" pitchFamily="50" charset="-127"/>
              </a:rPr>
              <a:t> </a:t>
            </a:r>
            <a:r>
              <a:rPr lang="ko-KR" altLang="en-US" sz="1000" dirty="0">
                <a:ea typeface="나눔바른고딕OTF Light" pitchFamily="50" charset="-127"/>
              </a:rPr>
              <a:t>하여 바탕화면으로 설정 할 수 있음</a:t>
            </a:r>
            <a:endParaRPr lang="en-US" altLang="ko-KR" sz="1000" dirty="0">
              <a:ea typeface="나눔바른고딕OTF Light" pitchFamily="50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3CA6BDA-716E-4820-91C1-3039AA6CCEF2}"/>
              </a:ext>
            </a:extLst>
          </p:cNvPr>
          <p:cNvSpPr/>
          <p:nvPr/>
        </p:nvSpPr>
        <p:spPr>
          <a:xfrm>
            <a:off x="5675178" y="2441200"/>
            <a:ext cx="746152" cy="1617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팀원 초대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ED95CAEF-D3E0-43EB-946B-2ECC37044349}"/>
              </a:ext>
            </a:extLst>
          </p:cNvPr>
          <p:cNvCxnSpPr>
            <a:cxnSpLocks/>
            <a:stCxn id="181" idx="3"/>
            <a:endCxn id="190" idx="1"/>
          </p:cNvCxnSpPr>
          <p:nvPr/>
        </p:nvCxnSpPr>
        <p:spPr>
          <a:xfrm>
            <a:off x="6421330" y="2522061"/>
            <a:ext cx="669501" cy="295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BB865219-F608-4A35-AA15-749F5C82A431}"/>
              </a:ext>
            </a:extLst>
          </p:cNvPr>
          <p:cNvSpPr txBox="1"/>
          <p:nvPr/>
        </p:nvSpPr>
        <p:spPr>
          <a:xfrm>
            <a:off x="7090831" y="2694339"/>
            <a:ext cx="19573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ea typeface="나눔바른고딕OTF Light" pitchFamily="50" charset="-127"/>
              </a:rPr>
              <a:t>프로젝트를 같이 할 팀원 초대</a:t>
            </a:r>
            <a:endParaRPr lang="en-US" altLang="ko-KR" sz="1000" dirty="0"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0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613</Words>
  <Application>Microsoft Office PowerPoint</Application>
  <PresentationFormat>화면 슬라이드 쇼(16:10)</PresentationFormat>
  <Paragraphs>174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Kim omin</cp:lastModifiedBy>
  <cp:revision>91</cp:revision>
  <dcterms:created xsi:type="dcterms:W3CDTF">2016-07-27T03:53:32Z</dcterms:created>
  <dcterms:modified xsi:type="dcterms:W3CDTF">2020-12-02T14:23:16Z</dcterms:modified>
</cp:coreProperties>
</file>