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2" r:id="rId6"/>
    <p:sldId id="279" r:id="rId7"/>
    <p:sldId id="277" r:id="rId8"/>
    <p:sldId id="280" r:id="rId9"/>
    <p:sldId id="283" r:id="rId10"/>
    <p:sldId id="278" r:id="rId11"/>
    <p:sldId id="275" r:id="rId12"/>
    <p:sldId id="270" r:id="rId13"/>
    <p:sldId id="284" r:id="rId14"/>
    <p:sldId id="268" r:id="rId15"/>
    <p:sldId id="286" r:id="rId16"/>
    <p:sldId id="285" r:id="rId17"/>
    <p:sldId id="276" r:id="rId18"/>
    <p:sldId id="26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onathanbouchet/computer-price-prediction" TargetMode="External"/><Relationship Id="rId2" Type="http://schemas.openxmlformats.org/officeDocument/2006/relationships/hyperlink" Target="https://www.kaggle.com/kingburrito666/basic-computer-data-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mmamjartist/dataminingprojectcomputerpric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097350" y="1574522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20201207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ea typeface="210 옴니고딕 030" panose="02020603020101020101" pitchFamily="18" charset="-127"/>
              </a:rPr>
              <a:t>데이터 통계 팀 프로젝트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8363" y="179754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AD7C3-7B6C-4D86-AD01-FF3E81065A63}"/>
              </a:ext>
            </a:extLst>
          </p:cNvPr>
          <p:cNvSpPr txBox="1"/>
          <p:nvPr/>
        </p:nvSpPr>
        <p:spPr>
          <a:xfrm>
            <a:off x="2908988" y="2315183"/>
            <a:ext cx="637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데이터 통계 단기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C774-9D22-46A3-A46B-1DF9BFB6986C}"/>
              </a:ext>
            </a:extLst>
          </p:cNvPr>
          <p:cNvSpPr txBox="1"/>
          <p:nvPr/>
        </p:nvSpPr>
        <p:spPr>
          <a:xfrm>
            <a:off x="3319462" y="3429000"/>
            <a:ext cx="55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제시된 데이터에 대한 통계적 해석과 추론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6017-0133-4EF0-B0B8-4055C08A93D7}"/>
              </a:ext>
            </a:extLst>
          </p:cNvPr>
          <p:cNvSpPr txBox="1"/>
          <p:nvPr/>
        </p:nvSpPr>
        <p:spPr>
          <a:xfrm>
            <a:off x="2562758" y="4571663"/>
            <a:ext cx="706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2016156007 </a:t>
            </a:r>
            <a:r>
              <a:rPr lang="ko-KR" altLang="en-US" sz="1600" dirty="0"/>
              <a:t>소프트웨어학과 김영민</a:t>
            </a:r>
            <a:endParaRPr lang="en-US" altLang="ko-KR" sz="1600" dirty="0"/>
          </a:p>
          <a:p>
            <a:pPr algn="ctr"/>
            <a:r>
              <a:rPr lang="en-US" altLang="ko-KR" sz="1600" dirty="0"/>
              <a:t>2016156009 </a:t>
            </a:r>
            <a:r>
              <a:rPr lang="ko-KR" altLang="en-US" sz="1600" dirty="0"/>
              <a:t>소프트웨어학과 김재현</a:t>
            </a:r>
          </a:p>
        </p:txBody>
      </p:sp>
    </p:spTree>
    <p:extLst>
      <p:ext uri="{BB962C8B-B14F-4D97-AF65-F5344CB8AC3E}">
        <p14:creationId xmlns:p14="http://schemas.microsoft.com/office/powerpoint/2010/main" val="31455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칼럼들 간의 관계도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0D98DE-C3E8-4C2E-9DC5-85CF34B84F61}"/>
              </a:ext>
            </a:extLst>
          </p:cNvPr>
          <p:cNvSpPr txBox="1"/>
          <p:nvPr/>
        </p:nvSpPr>
        <p:spPr>
          <a:xfrm>
            <a:off x="402777" y="1297652"/>
            <a:ext cx="77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더 구체적인 관계도 데이터를 얻기 위해서 기존의 파이썬 코드를 변형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B58E8-5DCC-497A-B37B-F1217C8DC236}"/>
              </a:ext>
            </a:extLst>
          </p:cNvPr>
          <p:cNvSpPr txBox="1"/>
          <p:nvPr/>
        </p:nvSpPr>
        <p:spPr>
          <a:xfrm>
            <a:off x="6983826" y="4364909"/>
            <a:ext cx="376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 코드에서 불필요했던 데이터 </a:t>
            </a:r>
            <a:r>
              <a:rPr lang="en-US" altLang="ko-KR" b="1" dirty="0"/>
              <a:t>'Unnamed: 0’ </a:t>
            </a:r>
            <a:r>
              <a:rPr lang="ko-KR" altLang="en-US" dirty="0"/>
              <a:t>를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기존에 포함되지 않았던 </a:t>
            </a:r>
            <a:r>
              <a:rPr lang="en-US" altLang="ko-KR" b="1" dirty="0"/>
              <a:t>'multi’, 'premium’, 'ads’, ‘cd’  </a:t>
            </a:r>
            <a:r>
              <a:rPr lang="ko-KR" altLang="en-US" dirty="0"/>
              <a:t>컬럼을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BC4311-8D6F-4297-94B4-8984EF79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77" y="1831667"/>
            <a:ext cx="5323656" cy="2252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A1428F-9C6D-4C96-8EF1-37BEB3DACC14}"/>
              </a:ext>
            </a:extLst>
          </p:cNvPr>
          <p:cNvSpPr txBox="1"/>
          <p:nvPr/>
        </p:nvSpPr>
        <p:spPr>
          <a:xfrm>
            <a:off x="6983826" y="1991848"/>
            <a:ext cx="376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그래프 타일에 숫자를 부여하기 위해 </a:t>
            </a:r>
            <a:r>
              <a:rPr lang="en-US" altLang="ko-KR" dirty="0"/>
              <a:t>csv </a:t>
            </a:r>
            <a:r>
              <a:rPr lang="ko-KR" altLang="en-US" dirty="0"/>
              <a:t>파일을 활용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9FE2A5-107F-44C7-967E-3C5A9067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77" y="4364910"/>
            <a:ext cx="5346004" cy="2031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34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칼럼들 간의 관계도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EF63DC-DA4D-46F4-87C6-50BEDEF00F60}"/>
              </a:ext>
            </a:extLst>
          </p:cNvPr>
          <p:cNvSpPr txBox="1"/>
          <p:nvPr/>
        </p:nvSpPr>
        <p:spPr>
          <a:xfrm>
            <a:off x="7812349" y="1761659"/>
            <a:ext cx="37641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가독성을 높이기 위해 타일에 구체적인 수치를 부여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Hd</a:t>
            </a:r>
            <a:r>
              <a:rPr lang="ko-KR" altLang="en-US" dirty="0"/>
              <a:t> 와 </a:t>
            </a:r>
            <a:r>
              <a:rPr lang="en-US" altLang="ko-KR" dirty="0"/>
              <a:t>ram</a:t>
            </a:r>
            <a:r>
              <a:rPr lang="ko-KR" altLang="en-US" dirty="0"/>
              <a:t>의 상관 관계가 가장 높았고</a:t>
            </a:r>
            <a:r>
              <a:rPr lang="en-US" altLang="ko-KR" dirty="0"/>
              <a:t>, price/ram,</a:t>
            </a:r>
            <a:r>
              <a:rPr lang="ko-KR" altLang="en-US" dirty="0"/>
              <a:t> </a:t>
            </a:r>
            <a:r>
              <a:rPr lang="en-US" altLang="ko-KR" dirty="0"/>
              <a:t>trend/hd </a:t>
            </a:r>
            <a:r>
              <a:rPr lang="ko-KR" altLang="en-US" dirty="0"/>
              <a:t>순으로 관계가 높았다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Cd</a:t>
            </a:r>
            <a:r>
              <a:rPr lang="ko-KR" altLang="en-US" dirty="0"/>
              <a:t> 컬럼이 다른 주변기기인 </a:t>
            </a:r>
            <a:r>
              <a:rPr lang="en-US" altLang="ko-KR" dirty="0"/>
              <a:t>hd</a:t>
            </a:r>
            <a:r>
              <a:rPr lang="ko-KR" altLang="en-US" dirty="0"/>
              <a:t>와 </a:t>
            </a:r>
            <a:r>
              <a:rPr lang="en-US" altLang="ko-KR" dirty="0"/>
              <a:t>ram, </a:t>
            </a:r>
            <a:r>
              <a:rPr lang="ko-KR" altLang="en-US" dirty="0"/>
              <a:t>그리고 </a:t>
            </a:r>
            <a:r>
              <a:rPr lang="en-US" altLang="ko-KR" dirty="0"/>
              <a:t>trend</a:t>
            </a:r>
            <a:r>
              <a:rPr lang="ko-KR" altLang="en-US" dirty="0"/>
              <a:t>와 상관 관계가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58D92-20B9-48B7-948E-2D10786A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" y="1149500"/>
            <a:ext cx="7376799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0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김재현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1B3C82-24C2-4925-BEE9-80A8CFFBE4C7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1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결과 및 고찰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35D402-99F4-415E-BD37-4590661A16C9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D4286D-026F-4687-8139-24FE70760823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결과에 대한 고찰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5A405-65DE-4E06-9844-0C845F90A358}"/>
              </a:ext>
            </a:extLst>
          </p:cNvPr>
          <p:cNvSpPr txBox="1"/>
          <p:nvPr/>
        </p:nvSpPr>
        <p:spPr>
          <a:xfrm>
            <a:off x="674702" y="1433395"/>
            <a:ext cx="104135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+mn-ea"/>
              </a:rPr>
              <a:t>[</a:t>
            </a:r>
            <a:r>
              <a:rPr lang="ko-KR" altLang="en-US" b="1" i="0" dirty="0">
                <a:effectLst/>
                <a:latin typeface="+mn-ea"/>
              </a:rPr>
              <a:t>결과</a:t>
            </a:r>
            <a:r>
              <a:rPr lang="en-US" altLang="ko-KR" b="1" i="0" dirty="0">
                <a:effectLst/>
                <a:latin typeface="+mn-ea"/>
              </a:rPr>
              <a:t>]: </a:t>
            </a:r>
            <a:r>
              <a:rPr lang="ko-KR" altLang="en-US" i="0" dirty="0">
                <a:effectLst/>
                <a:latin typeface="+mn-ea"/>
              </a:rPr>
              <a:t>사전에 예상한 결과와 일치한 컬럼도 있으나 예상과 다른 결과가 나타난 컬럼 또한 존재함</a:t>
            </a:r>
            <a:endParaRPr lang="en-US" altLang="ko-KR" i="0" dirty="0">
              <a:effectLst/>
              <a:latin typeface="+mn-ea"/>
            </a:endParaRPr>
          </a:p>
          <a:p>
            <a:pPr algn="l"/>
            <a:endParaRPr lang="en-US" altLang="ko-KR" i="0" dirty="0">
              <a:effectLst/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Price</a:t>
            </a:r>
          </a:p>
          <a:p>
            <a:pPr marL="285750" indent="-285750">
              <a:buFontTx/>
              <a:buChar char="-"/>
            </a:pPr>
            <a:r>
              <a:rPr lang="en-US" altLang="ko-KR" i="0" dirty="0">
                <a:effectLst/>
                <a:latin typeface="+mn-ea"/>
              </a:rPr>
              <a:t>Price/ram, Price/ram</a:t>
            </a:r>
            <a:r>
              <a:rPr lang="ko-KR" altLang="en-US" i="0" dirty="0">
                <a:effectLst/>
                <a:latin typeface="+mn-ea"/>
              </a:rPr>
              <a:t>은 예상한 결과대로 나왔으나</a:t>
            </a:r>
            <a:r>
              <a:rPr lang="en-US" altLang="ko-KR" i="0" dirty="0">
                <a:effectLst/>
                <a:latin typeface="+mn-ea"/>
              </a:rPr>
              <a:t>, </a:t>
            </a:r>
            <a:r>
              <a:rPr lang="ko-KR" altLang="en-US" i="0" dirty="0">
                <a:effectLst/>
                <a:latin typeface="+mn-ea"/>
              </a:rPr>
              <a:t>그 이외의 칼럼과의 상관 관계는 적었다</a:t>
            </a:r>
            <a:r>
              <a:rPr lang="en-US" altLang="ko-KR" i="0" dirty="0">
                <a:effectLst/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latin typeface="+mn-ea"/>
              </a:rPr>
              <a:t>출시된 </a:t>
            </a:r>
            <a:r>
              <a:rPr lang="ko-KR" altLang="en-US" dirty="0">
                <a:latin typeface="+mn-ea"/>
              </a:rPr>
              <a:t>날짜에 따라서 컴퓨터의 성능 차이가 있기 때문에 가격과는 높은 상관관계가 나오지 않은 것으로 추론된다</a:t>
            </a:r>
            <a:r>
              <a:rPr lang="en-US" altLang="ko-KR" dirty="0">
                <a:latin typeface="+mn-ea"/>
              </a:rPr>
              <a:t>.</a:t>
            </a:r>
            <a:endParaRPr lang="en-US" altLang="ko-KR" i="0" dirty="0">
              <a:effectLst/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2. Speed</a:t>
            </a:r>
          </a:p>
          <a:p>
            <a:pPr algn="l"/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이</a:t>
            </a:r>
            <a:r>
              <a:rPr lang="ko-KR" altLang="en-US" i="0" dirty="0">
                <a:effectLst/>
                <a:latin typeface="+mn-ea"/>
              </a:rPr>
              <a:t> 역시 </a:t>
            </a:r>
            <a:r>
              <a:rPr lang="en-US" altLang="ko-KR" i="0" dirty="0">
                <a:effectLst/>
                <a:latin typeface="+mn-ea"/>
              </a:rPr>
              <a:t>pr</a:t>
            </a:r>
            <a:r>
              <a:rPr lang="en-US" altLang="ko-KR" dirty="0">
                <a:latin typeface="+mn-ea"/>
              </a:rPr>
              <a:t>ice</a:t>
            </a:r>
            <a:r>
              <a:rPr lang="ko-KR" altLang="en-US" dirty="0">
                <a:latin typeface="+mn-ea"/>
              </a:rPr>
              <a:t>와 마찬가지로 시간에 따른 기술 발전과 연관이 있다</a:t>
            </a:r>
            <a:r>
              <a:rPr lang="en-US" altLang="ko-KR" dirty="0">
                <a:latin typeface="+mn-ea"/>
              </a:rPr>
              <a:t>.</a:t>
            </a:r>
          </a:p>
          <a:p>
            <a:pPr algn="l"/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trend</a:t>
            </a:r>
            <a:r>
              <a:rPr lang="ko-KR" altLang="en-US" dirty="0">
                <a:latin typeface="+mn-ea"/>
              </a:rPr>
              <a:t>와 상관 관계가 있었고 그 이외의 컬럼과는 상관관계가 상대적으로 적었다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3. Hd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- trend</a:t>
            </a:r>
            <a:r>
              <a:rPr lang="ko-KR" altLang="en-US" dirty="0">
                <a:latin typeface="+mn-ea"/>
              </a:rPr>
              <a:t>와 상관 관계가 높았다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i="0" dirty="0">
                <a:effectLst/>
                <a:latin typeface="+mn-ea"/>
              </a:rPr>
              <a:t>- </a:t>
            </a:r>
            <a:r>
              <a:rPr lang="ko-KR" altLang="en-US" i="0" dirty="0">
                <a:effectLst/>
                <a:latin typeface="+mn-ea"/>
              </a:rPr>
              <a:t>최신 컴퓨터일 수록 </a:t>
            </a:r>
            <a:r>
              <a:rPr lang="ko-KR" altLang="en-US" dirty="0">
                <a:latin typeface="+mn-ea"/>
              </a:rPr>
              <a:t>더 많은 </a:t>
            </a:r>
            <a:r>
              <a:rPr lang="en-US" altLang="ko-KR" dirty="0">
                <a:latin typeface="+mn-ea"/>
              </a:rPr>
              <a:t>hd</a:t>
            </a:r>
            <a:r>
              <a:rPr lang="ko-KR" altLang="en-US" dirty="0">
                <a:latin typeface="+mn-ea"/>
              </a:rPr>
              <a:t>를 상대적으로 쉽게 탑재가 가능하다고 추론 하였다</a:t>
            </a:r>
            <a:r>
              <a:rPr lang="en-US" altLang="ko-KR" dirty="0">
                <a:latin typeface="+mn-ea"/>
              </a:rPr>
              <a:t>.</a:t>
            </a:r>
            <a:endParaRPr lang="en-US" altLang="ko-KR" i="0" dirty="0">
              <a:effectLst/>
              <a:latin typeface="+mn-ea"/>
            </a:endParaRPr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가격과의 상관 관계가 존재했다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/>
            <a:endParaRPr lang="en-US" altLang="ko-KR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04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결과 및 고찰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35D402-99F4-415E-BD37-4590661A16C9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D4286D-026F-4687-8139-24FE70760823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결과에 대한 고찰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5A405-65DE-4E06-9844-0C845F90A358}"/>
              </a:ext>
            </a:extLst>
          </p:cNvPr>
          <p:cNvSpPr txBox="1"/>
          <p:nvPr/>
        </p:nvSpPr>
        <p:spPr>
          <a:xfrm>
            <a:off x="674702" y="1433395"/>
            <a:ext cx="10413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+mn-ea"/>
              </a:rPr>
              <a:t>[</a:t>
            </a:r>
            <a:r>
              <a:rPr lang="ko-KR" altLang="en-US" b="1" i="0" dirty="0">
                <a:effectLst/>
                <a:latin typeface="+mn-ea"/>
              </a:rPr>
              <a:t>결과</a:t>
            </a:r>
            <a:r>
              <a:rPr lang="en-US" altLang="ko-KR" b="1" i="0" dirty="0">
                <a:effectLst/>
                <a:latin typeface="+mn-ea"/>
              </a:rPr>
              <a:t>]: </a:t>
            </a:r>
            <a:r>
              <a:rPr lang="ko-KR" altLang="en-US" i="0" dirty="0">
                <a:effectLst/>
                <a:latin typeface="+mn-ea"/>
              </a:rPr>
              <a:t>사전에 예상한 결과와 일치한 컬럼도 있으나 예상과 다른 결과가 나타난 컬럼 또한 존재함</a:t>
            </a:r>
            <a:endParaRPr lang="en-US" altLang="ko-KR" i="0" dirty="0">
              <a:effectLst/>
              <a:latin typeface="+mn-ea"/>
            </a:endParaRPr>
          </a:p>
          <a:p>
            <a:pPr algn="l"/>
            <a:endParaRPr lang="en-US" altLang="ko-KR" i="0" dirty="0">
              <a:effectLst/>
              <a:latin typeface="+mn-ea"/>
            </a:endParaRPr>
          </a:p>
          <a:p>
            <a:pPr algn="l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4. ram</a:t>
            </a:r>
            <a:endParaRPr lang="en-US" altLang="ko-KR" i="0" dirty="0">
              <a:effectLst/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latin typeface="+mn-ea"/>
              </a:rPr>
              <a:t>가격 과의 상관 관계가 존재 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i="0" dirty="0">
                <a:effectLst/>
                <a:latin typeface="+mn-ea"/>
              </a:rPr>
              <a:t>Hd</a:t>
            </a:r>
            <a:r>
              <a:rPr lang="ko-KR" altLang="en-US" i="0" dirty="0">
                <a:effectLst/>
                <a:latin typeface="+mn-ea"/>
              </a:rPr>
              <a:t>와의 상관 관계가 상당히 높았다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컴퓨터 성능에 밀접한 두 부품이므로 성능이 좋은 컴퓨터 일수록 두 부품의 성능이 필수적으로 같이 높아야 할 필요가 있다고 추론하였다</a:t>
            </a:r>
            <a:r>
              <a:rPr lang="en-US" altLang="ko-KR" dirty="0">
                <a:latin typeface="+mn-ea"/>
              </a:rPr>
              <a:t>.</a:t>
            </a:r>
            <a:endParaRPr lang="en-US" altLang="ko-KR" i="0" dirty="0">
              <a:effectLst/>
              <a:latin typeface="+mn-ea"/>
            </a:endParaRPr>
          </a:p>
          <a:p>
            <a:pPr algn="l"/>
            <a:endParaRPr lang="en-US" altLang="ko-KR" i="0" dirty="0">
              <a:effectLst/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5. trend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hd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b="1" dirty="0">
                <a:latin typeface="+mn-ea"/>
              </a:rPr>
              <a:t>speed</a:t>
            </a:r>
            <a:r>
              <a:rPr lang="ko-KR" altLang="en-US" dirty="0">
                <a:latin typeface="+mn-ea"/>
              </a:rPr>
              <a:t>와 상관관계가 높았다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최근에 출시된 제품일 수록 컴퓨터의 속도가 높을 것으로 추론하였다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최신 제품이 출시되어도 </a:t>
            </a:r>
            <a:r>
              <a:rPr lang="en-US" altLang="ko-KR" b="1" dirty="0">
                <a:latin typeface="+mn-ea"/>
              </a:rPr>
              <a:t>ram</a:t>
            </a:r>
            <a:r>
              <a:rPr lang="ko-KR" altLang="en-US" dirty="0">
                <a:latin typeface="+mn-ea"/>
              </a:rPr>
              <a:t>은 용량이 최대 </a:t>
            </a:r>
            <a:r>
              <a:rPr lang="en-US" altLang="ko-KR" dirty="0">
                <a:latin typeface="+mn-ea"/>
              </a:rPr>
              <a:t>32</a:t>
            </a:r>
            <a:r>
              <a:rPr lang="ko-KR" altLang="en-US" dirty="0">
                <a:latin typeface="+mn-ea"/>
              </a:rPr>
              <a:t>를 넘지 않지만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b="1" dirty="0">
                <a:latin typeface="+mn-ea"/>
              </a:rPr>
              <a:t>hd</a:t>
            </a:r>
            <a:r>
              <a:rPr lang="ko-KR" altLang="en-US" dirty="0">
                <a:latin typeface="+mn-ea"/>
              </a:rPr>
              <a:t>는 최신 제품일 수록 비교적 큰 용량을 쉽게 탑재할 수 있다고 추론하였다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76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결과 및 고찰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35D402-99F4-415E-BD37-4590661A16C9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D4286D-026F-4687-8139-24FE70760823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결과에 대한 고찰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5A405-65DE-4E06-9844-0C845F90A358}"/>
              </a:ext>
            </a:extLst>
          </p:cNvPr>
          <p:cNvSpPr txBox="1"/>
          <p:nvPr/>
        </p:nvSpPr>
        <p:spPr>
          <a:xfrm>
            <a:off x="674702" y="1433395"/>
            <a:ext cx="104135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+mn-ea"/>
              </a:rPr>
              <a:t>[</a:t>
            </a:r>
            <a:r>
              <a:rPr lang="ko-KR" altLang="en-US" b="1" i="0" dirty="0">
                <a:effectLst/>
                <a:latin typeface="+mn-ea"/>
              </a:rPr>
              <a:t>결과</a:t>
            </a:r>
            <a:r>
              <a:rPr lang="en-US" altLang="ko-KR" b="1" i="0" dirty="0">
                <a:effectLst/>
                <a:latin typeface="+mn-ea"/>
              </a:rPr>
              <a:t>]: </a:t>
            </a:r>
            <a:r>
              <a:rPr lang="ko-KR" altLang="en-US" i="0" dirty="0">
                <a:effectLst/>
                <a:latin typeface="+mn-ea"/>
              </a:rPr>
              <a:t>사전에 예상한 결과와 일치한 컬럼도 있으나 예상과 다른 결과가 나타난 컬럼 또한 존재함</a:t>
            </a:r>
            <a:endParaRPr lang="en-US" altLang="ko-KR" i="0" dirty="0">
              <a:effectLst/>
              <a:latin typeface="+mn-ea"/>
            </a:endParaRPr>
          </a:p>
          <a:p>
            <a:pPr algn="l"/>
            <a:endParaRPr lang="en-US" altLang="ko-KR" i="0" dirty="0">
              <a:effectLst/>
              <a:latin typeface="+mn-ea"/>
            </a:endParaRPr>
          </a:p>
          <a:p>
            <a:pPr algn="l"/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6. cd</a:t>
            </a:r>
            <a:endParaRPr lang="en-US" altLang="ko-KR" i="0" dirty="0"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i="0" dirty="0">
                <a:effectLst/>
                <a:latin typeface="+mn-ea"/>
              </a:rPr>
              <a:t>ram, hd </a:t>
            </a:r>
            <a:r>
              <a:rPr lang="ko-KR" altLang="en-US" i="0" dirty="0">
                <a:effectLst/>
                <a:latin typeface="+mn-ea"/>
              </a:rPr>
              <a:t>와의 상관 관계가 존재했다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cd </a:t>
            </a:r>
            <a:r>
              <a:rPr lang="ko-KR" altLang="en-US" dirty="0">
                <a:latin typeface="+mn-ea"/>
              </a:rPr>
              <a:t>역시 성능이 좋은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일수록 추가적인 탑재가 많기 때문에 </a:t>
            </a:r>
            <a:r>
              <a:rPr lang="en-US" altLang="ko-KR" dirty="0">
                <a:latin typeface="+mn-ea"/>
              </a:rPr>
              <a:t>ram, hd</a:t>
            </a:r>
            <a:r>
              <a:rPr lang="ko-KR" altLang="en-US" dirty="0">
                <a:latin typeface="+mn-ea"/>
              </a:rPr>
              <a:t> 와 상관 관계가 높다고 추론하였다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i="0" dirty="0">
              <a:effectLst/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7. screen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 가격과의 상관 관계가 미세하게 존재했다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>
                <a:latin typeface="+mn-ea"/>
              </a:rPr>
              <a:t>가격에 영향을 크게 미치는 컬럼이라고 예상 하였으나 상대적으로 적은 상관관계를 이루고 있었다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>
                <a:latin typeface="+mn-ea"/>
              </a:rPr>
              <a:t>컴퓨터의 성능과는 상관 없이 용도에 따라 소비자가 원하는 모니터의 크기는 다를 수 있다고 추론하였다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8. multi, premium, ads</a:t>
            </a:r>
            <a:endParaRPr lang="en-US" altLang="ko-KR" dirty="0">
              <a:latin typeface="+mn-ea"/>
            </a:endParaRPr>
          </a:p>
          <a:p>
            <a:pPr algn="l"/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가격과 속도에 영향을 미칠 것이라 예상한 컬럼들 이였으나 적은 상관 관계를 표시했다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56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관련 링크 및 자료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CD2A6F-60C2-468F-A6B2-ED692D05905E}"/>
              </a:ext>
            </a:extLst>
          </p:cNvPr>
          <p:cNvSpPr txBox="1"/>
          <p:nvPr/>
        </p:nvSpPr>
        <p:spPr>
          <a:xfrm>
            <a:off x="1597981" y="1677880"/>
            <a:ext cx="77452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en-US" altLang="ko-KR" dirty="0"/>
              <a:t>computer.csv</a:t>
            </a:r>
          </a:p>
          <a:p>
            <a:r>
              <a:rPr lang="en-US" altLang="ko-KR" dirty="0"/>
              <a:t>(</a:t>
            </a:r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+mn-ea"/>
                <a:hlinkClick r:id="rId2"/>
              </a:rPr>
              <a:t>https://www.kaggle.com/kingburrito666/basic-computer-data-set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활용</a:t>
            </a:r>
            <a:endParaRPr lang="en-US" altLang="ko-KR" dirty="0"/>
          </a:p>
          <a:p>
            <a:r>
              <a:rPr lang="en-US" altLang="ko-KR" dirty="0"/>
              <a:t>[7~9p]: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Computer price prediction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  <a:hlinkClick r:id="rId3"/>
              </a:rPr>
              <a:t>https://www.kaggle.com/jonathanbouchet/computer-price-prediction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[10~11p]: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dataminingprojectcomputerprice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+mn-ea"/>
                <a:hlinkClick r:id="rId4"/>
              </a:rPr>
              <a:t>https://www.kaggle.com/mmamjartist/dataminingprojectcomputerprice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35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김재현 </a:t>
            </a:r>
            <a:r>
              <a:rPr lang="en-US" altLang="ko-KR" dirty="0"/>
              <a:t>: </a:t>
            </a:r>
            <a:r>
              <a:rPr lang="ko-KR" altLang="en-US" dirty="0"/>
              <a:t>관련 링크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1B3C82-24C2-4925-BEE9-80A8CFFBE4C7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1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70108" y="34540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2579814" y="807064"/>
            <a:ext cx="6510920" cy="54960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946552" y="1537588"/>
            <a:ext cx="382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1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팀 소개 및 주제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946550" y="2532562"/>
            <a:ext cx="382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2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 </a:t>
            </a:r>
            <a:r>
              <a:rPr lang="ko-KR" altLang="en-US" sz="1600" dirty="0"/>
              <a:t>분석 방법 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946554" y="3507774"/>
            <a:ext cx="38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김영민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946554" y="4492867"/>
            <a:ext cx="382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4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김재현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2BB13-C521-4630-A2D4-CCA79D9D2E93}"/>
              </a:ext>
            </a:extLst>
          </p:cNvPr>
          <p:cNvSpPr txBox="1"/>
          <p:nvPr/>
        </p:nvSpPr>
        <p:spPr>
          <a:xfrm>
            <a:off x="3946554" y="5477960"/>
            <a:ext cx="382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Chapter 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–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결과 및 고찰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3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팀 소개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소개 및 주제 선택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FD8780-3EDD-48A2-A4E7-A083DB2D3043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A38EA5-7AD3-4B37-88A3-1EE46991D07C}"/>
              </a:ext>
            </a:extLst>
          </p:cNvPr>
          <p:cNvSpPr txBox="1"/>
          <p:nvPr/>
        </p:nvSpPr>
        <p:spPr>
          <a:xfrm>
            <a:off x="319086" y="1329583"/>
            <a:ext cx="114704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조명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i="0" dirty="0">
                <a:effectLst/>
                <a:latin typeface="+mn-ea"/>
              </a:rPr>
              <a:t>    : 4</a:t>
            </a:r>
            <a:r>
              <a:rPr lang="ko-KR" altLang="en-US" i="0" dirty="0">
                <a:effectLst/>
                <a:latin typeface="+mn-ea"/>
              </a:rPr>
              <a:t>조</a:t>
            </a:r>
            <a:r>
              <a:rPr lang="en-US" altLang="ko-KR" i="0" dirty="0">
                <a:effectLst/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김영민</a:t>
            </a:r>
            <a:r>
              <a:rPr lang="en-US" altLang="ko-KR" dirty="0">
                <a:latin typeface="+mn-ea"/>
              </a:rPr>
              <a:t>(2016156007), </a:t>
            </a:r>
            <a:r>
              <a:rPr lang="ko-KR" altLang="en-US" dirty="0">
                <a:latin typeface="+mn-ea"/>
              </a:rPr>
              <a:t>김재현</a:t>
            </a:r>
            <a:r>
              <a:rPr lang="en-US" altLang="ko-KR" dirty="0">
                <a:latin typeface="+mn-ea"/>
              </a:rPr>
              <a:t>(2016156009)</a:t>
            </a:r>
            <a:endParaRPr lang="en-US" altLang="ko-KR" b="1" i="0" dirty="0">
              <a:effectLst/>
              <a:highlight>
                <a:srgbClr val="00FFFF"/>
              </a:highlight>
              <a:latin typeface="+mn-ea"/>
            </a:endParaRPr>
          </a:p>
          <a:p>
            <a:pPr algn="l"/>
            <a:endParaRPr lang="en-US" altLang="ko-KR" b="1" dirty="0">
              <a:highlight>
                <a:srgbClr val="00FFFF"/>
              </a:highlight>
              <a:latin typeface="+mn-ea"/>
            </a:endParaRPr>
          </a:p>
          <a:p>
            <a:pPr algn="l"/>
            <a:endParaRPr lang="en-US" altLang="ko-KR" b="1" i="0" dirty="0">
              <a:effectLst/>
              <a:highlight>
                <a:srgbClr val="00FFFF"/>
              </a:highlight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선택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Data Set 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Basic Computer Data(</a:t>
            </a:r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+mn-ea"/>
              </a:rPr>
              <a:t>https://www.kaggle.com/kingburrito666/basic-computer-data-set)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주제 선택 이유 </a:t>
            </a:r>
            <a:r>
              <a:rPr lang="en-US" altLang="ko-KR" b="1" dirty="0">
                <a:latin typeface="+mn-ea"/>
              </a:rPr>
              <a:t>-&gt;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컴퓨터 공학부로써 소프트웨어 와도 밀접하게 관계가 있는 하드웨어 관련 컴퓨터의 기본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		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정보에 대해 분석해보려고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각 컬럼들의 내용을 파악하고 각 컬럼 간의 상관 관계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		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를 분석해보고자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4.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팀 프로젝트 내용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각 컬럼의 내용과 의미 파악</a:t>
            </a:r>
          </a:p>
          <a:p>
            <a:pPr algn="l"/>
            <a:r>
              <a:rPr lang="en-US" altLang="ko-KR" dirty="0">
                <a:latin typeface="+mn-ea"/>
              </a:rPr>
              <a:t>	2. </a:t>
            </a:r>
            <a:r>
              <a:rPr lang="ko-KR" altLang="en-US" dirty="0">
                <a:latin typeface="+mn-ea"/>
              </a:rPr>
              <a:t>각 칼럼들 간의 관계도</a:t>
            </a:r>
          </a:p>
          <a:p>
            <a:pPr algn="l"/>
            <a:r>
              <a:rPr lang="en-US" altLang="ko-KR" dirty="0">
                <a:latin typeface="+mn-ea"/>
              </a:rPr>
              <a:t>	3. </a:t>
            </a:r>
            <a:r>
              <a:rPr lang="ko-KR" altLang="en-US" dirty="0">
                <a:latin typeface="+mn-ea"/>
              </a:rPr>
              <a:t>컴퓨터 속도와 여러 칼럼 간의 상관 관계</a:t>
            </a:r>
          </a:p>
          <a:p>
            <a:pPr algn="l"/>
            <a:r>
              <a:rPr lang="en-US" altLang="ko-KR" dirty="0">
                <a:latin typeface="+mn-ea"/>
              </a:rPr>
              <a:t>	4. </a:t>
            </a:r>
            <a:r>
              <a:rPr lang="ko-KR" altLang="en-US" dirty="0">
                <a:latin typeface="+mn-ea"/>
              </a:rPr>
              <a:t>가격과 각 칼럼 간의 상관 관계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분석 방법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방법 </a:t>
            </a:r>
            <a:r>
              <a:rPr lang="en-US" altLang="ko-KR" dirty="0"/>
              <a:t>- </a:t>
            </a:r>
            <a:r>
              <a:rPr lang="ko-KR" altLang="en-US" dirty="0"/>
              <a:t>순서도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6D7B3A-FA4E-413F-9694-95825C3BC408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73140C2-6263-4337-BCDF-6FB5E499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900237"/>
            <a:ext cx="10116520" cy="38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컬럼의 내용과 의미 파악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478650-AD51-4F2F-90A8-6A0DF5416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" t="379" r="49968" b="-349"/>
          <a:stretch/>
        </p:blipFill>
        <p:spPr>
          <a:xfrm>
            <a:off x="2521255" y="1276505"/>
            <a:ext cx="7199793" cy="10550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B8261-69A0-4DC3-88DF-0A3C0FB2D5DC}"/>
              </a:ext>
            </a:extLst>
          </p:cNvPr>
          <p:cNvSpPr txBox="1"/>
          <p:nvPr/>
        </p:nvSpPr>
        <p:spPr>
          <a:xfrm>
            <a:off x="1020931" y="2747290"/>
            <a:ext cx="9712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price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컴퓨터의 가격을 의미한다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다른 컬럼들에 영향을 많이 받을 것으로 예상 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speed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컴퓨터의 실행 속도를 의미한다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이 컬럼 역시 다른 컬럼 들에 의해 영향을 많이 받을 것으로 예상 된다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hd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컴퓨터의 하드디스크의 </a:t>
            </a:r>
            <a:r>
              <a:rPr lang="ko-KR" altLang="en-US" dirty="0">
                <a:latin typeface="+mn-ea"/>
              </a:rPr>
              <a:t>용량을 의미한다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용량이 커질 때마다 </a:t>
            </a:r>
            <a:r>
              <a:rPr lang="ko-KR" altLang="en-US" b="1" dirty="0">
                <a:latin typeface="+mn-ea"/>
              </a:rPr>
              <a:t>가격</a:t>
            </a:r>
            <a:r>
              <a:rPr lang="ko-KR" altLang="en-US" dirty="0">
                <a:latin typeface="+mn-ea"/>
              </a:rPr>
              <a:t>에 영향을 줄 것으로 예상 된다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i="0" dirty="0">
                <a:effectLst/>
                <a:latin typeface="+mn-ea"/>
              </a:rPr>
              <a:t> 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ram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컴퓨터의 램 메모리 용량의 크기를 의미한다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용량이 클 수록 </a:t>
            </a:r>
            <a:r>
              <a:rPr lang="ko-KR" altLang="en-US" b="1" i="0" dirty="0">
                <a:effectLst/>
                <a:latin typeface="+mn-ea"/>
              </a:rPr>
              <a:t>가격</a:t>
            </a:r>
            <a:r>
              <a:rPr lang="ko-KR" altLang="en-US" i="0" dirty="0">
                <a:effectLst/>
                <a:latin typeface="+mn-ea"/>
              </a:rPr>
              <a:t>과 </a:t>
            </a:r>
            <a:r>
              <a:rPr lang="ko-KR" altLang="en-US" b="1" i="0" dirty="0">
                <a:effectLst/>
                <a:latin typeface="+mn-ea"/>
              </a:rPr>
              <a:t>실행 속도</a:t>
            </a:r>
            <a:r>
              <a:rPr lang="ko-KR" altLang="en-US" i="0" dirty="0">
                <a:effectLst/>
                <a:latin typeface="+mn-ea"/>
              </a:rPr>
              <a:t>에 영향을 줄 것으로 예상 된다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screen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모니터 스크린의 크기를 의미한다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크기가 클 수록 </a:t>
            </a:r>
            <a:r>
              <a:rPr lang="ko-KR" altLang="en-US" b="1" i="0" dirty="0">
                <a:effectLst/>
                <a:latin typeface="+mn-ea"/>
              </a:rPr>
              <a:t>가격</a:t>
            </a:r>
            <a:r>
              <a:rPr lang="ko-KR" altLang="en-US" i="0" dirty="0">
                <a:effectLst/>
                <a:latin typeface="+mn-ea"/>
              </a:rPr>
              <a:t>에 영향을 줄 것으로 예상 된다</a:t>
            </a:r>
            <a:r>
              <a:rPr lang="en-US" altLang="ko-KR" i="0" dirty="0">
                <a:effectLst/>
                <a:latin typeface="+mn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82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컬럼의 내용과 의미 파악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F541D47-AE6B-4BFE-A498-C84B300B9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0" r="514" b="1713"/>
          <a:stretch/>
        </p:blipFill>
        <p:spPr>
          <a:xfrm>
            <a:off x="2514815" y="1272954"/>
            <a:ext cx="7170723" cy="1035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7A885-DFD2-4BD8-8881-9E9F13015035}"/>
              </a:ext>
            </a:extLst>
          </p:cNvPr>
          <p:cNvSpPr txBox="1"/>
          <p:nvPr/>
        </p:nvSpPr>
        <p:spPr>
          <a:xfrm>
            <a:off x="1020931" y="2747290"/>
            <a:ext cx="9712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cd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컴퓨터의 </a:t>
            </a:r>
            <a:r>
              <a:rPr lang="en-US" altLang="ko-KR" i="0" dirty="0">
                <a:effectLst/>
                <a:latin typeface="+mn-ea"/>
              </a:rPr>
              <a:t>cd </a:t>
            </a:r>
            <a:r>
              <a:rPr lang="ko-KR" altLang="en-US" i="0" dirty="0">
                <a:effectLst/>
                <a:latin typeface="+mn-ea"/>
              </a:rPr>
              <a:t>공간 탑재 유무를 의미한다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탑재 시 </a:t>
            </a:r>
            <a:r>
              <a:rPr lang="ko-KR" altLang="en-US" b="1" i="0" dirty="0">
                <a:effectLst/>
                <a:latin typeface="+mn-ea"/>
              </a:rPr>
              <a:t>가격</a:t>
            </a:r>
            <a:r>
              <a:rPr lang="ko-KR" altLang="en-US" i="0" dirty="0">
                <a:effectLst/>
                <a:latin typeface="+mn-ea"/>
              </a:rPr>
              <a:t>에 영향을 줄 것으로 예상 된다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multi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확실하지 않으나</a:t>
            </a:r>
            <a:r>
              <a:rPr lang="en-US" altLang="ko-KR" i="0" dirty="0">
                <a:effectLst/>
                <a:latin typeface="+mn-ea"/>
              </a:rPr>
              <a:t> </a:t>
            </a:r>
            <a:r>
              <a:rPr lang="ko-KR" altLang="en-US" i="0" dirty="0">
                <a:effectLst/>
                <a:latin typeface="+mn-ea"/>
              </a:rPr>
              <a:t>다중 작업을 의미하는 듯 하다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탑재 시 </a:t>
            </a:r>
            <a:r>
              <a:rPr lang="ko-KR" altLang="en-US" b="1" i="0" dirty="0">
                <a:effectLst/>
                <a:latin typeface="+mn-ea"/>
              </a:rPr>
              <a:t>속도</a:t>
            </a:r>
            <a:r>
              <a:rPr lang="ko-KR" altLang="en-US" i="0" dirty="0">
                <a:effectLst/>
                <a:latin typeface="+mn-ea"/>
              </a:rPr>
              <a:t>와 </a:t>
            </a:r>
            <a:r>
              <a:rPr lang="ko-KR" altLang="en-US" b="1" i="0" dirty="0">
                <a:effectLst/>
                <a:latin typeface="+mn-ea"/>
              </a:rPr>
              <a:t>가격</a:t>
            </a:r>
            <a:r>
              <a:rPr lang="ko-KR" altLang="en-US" i="0" dirty="0">
                <a:effectLst/>
                <a:latin typeface="+mn-ea"/>
              </a:rPr>
              <a:t>에 영향을 줄 것으로 예상 된다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premium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 모델의 </a:t>
            </a:r>
            <a:r>
              <a:rPr lang="en-US" altLang="ko-KR" i="0" dirty="0">
                <a:effectLst/>
                <a:latin typeface="+mn-ea"/>
              </a:rPr>
              <a:t>premium </a:t>
            </a:r>
            <a:r>
              <a:rPr lang="ko-KR" altLang="en-US" i="0" dirty="0">
                <a:effectLst/>
                <a:latin typeface="+mn-ea"/>
              </a:rPr>
              <a:t>등급을 의미하는 듯 하다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i="0" dirty="0">
                <a:effectLst/>
                <a:latin typeface="+mn-ea"/>
              </a:rPr>
              <a:t>등급 유무에 따라 컴퓨터의 </a:t>
            </a:r>
            <a:r>
              <a:rPr lang="ko-KR" altLang="en-US" b="1" i="0" dirty="0">
                <a:effectLst/>
                <a:latin typeface="+mn-ea"/>
              </a:rPr>
              <a:t>속도</a:t>
            </a:r>
            <a:r>
              <a:rPr lang="ko-KR" altLang="en-US" i="0" dirty="0">
                <a:effectLst/>
                <a:latin typeface="+mn-ea"/>
              </a:rPr>
              <a:t>와 </a:t>
            </a:r>
            <a:r>
              <a:rPr lang="ko-KR" altLang="en-US" b="1" i="0" dirty="0">
                <a:effectLst/>
                <a:latin typeface="+mn-ea"/>
              </a:rPr>
              <a:t>가격</a:t>
            </a:r>
            <a:r>
              <a:rPr lang="ko-KR" altLang="en-US" i="0" dirty="0">
                <a:effectLst/>
                <a:latin typeface="+mn-ea"/>
              </a:rPr>
              <a:t>에 영향을 줄 것으로 예상 된다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ads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컴퓨터의 광고 유무를 의미한다</a:t>
            </a:r>
            <a:r>
              <a:rPr lang="en-US" altLang="ko-KR" i="0" dirty="0">
                <a:effectLst/>
                <a:latin typeface="+mn-ea"/>
              </a:rPr>
              <a:t>. </a:t>
            </a:r>
            <a:r>
              <a:rPr lang="ko-KR" altLang="en-US" b="1" i="0" dirty="0">
                <a:effectLst/>
                <a:latin typeface="+mn-ea"/>
              </a:rPr>
              <a:t>가격</a:t>
            </a:r>
            <a:r>
              <a:rPr lang="ko-KR" altLang="en-US" i="0" dirty="0">
                <a:effectLst/>
                <a:latin typeface="+mn-ea"/>
              </a:rPr>
              <a:t>과 </a:t>
            </a:r>
            <a:r>
              <a:rPr lang="ko-KR" altLang="en-US" b="1" i="0" dirty="0">
                <a:effectLst/>
                <a:latin typeface="+mn-ea"/>
              </a:rPr>
              <a:t>속도</a:t>
            </a:r>
            <a:r>
              <a:rPr lang="ko-KR" altLang="en-US" i="0" dirty="0">
                <a:effectLst/>
                <a:latin typeface="+mn-ea"/>
              </a:rPr>
              <a:t>에 영향이 있을지 확인해보도록 하겠다</a:t>
            </a:r>
            <a:r>
              <a:rPr lang="en-US" altLang="ko-KR" i="0" dirty="0">
                <a:effectLst/>
                <a:latin typeface="+mn-ea"/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trend 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정확한 의미를 파악할 수 없었으나 데이터에 대한 설명으로 보아 컴퓨터가 출시된 순서로 이해할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최근에 출시된 컴퓨터일 수록 </a:t>
            </a:r>
            <a:r>
              <a:rPr lang="ko-KR" altLang="en-US" b="1" dirty="0"/>
              <a:t>속도</a:t>
            </a:r>
            <a:r>
              <a:rPr lang="ko-KR" altLang="en-US" dirty="0">
                <a:latin typeface="+mn-ea"/>
              </a:rPr>
              <a:t>에 영향을 줄 것으로 예상 된다</a:t>
            </a:r>
            <a:r>
              <a:rPr lang="en-US" altLang="ko-KR" dirty="0">
                <a:latin typeface="+mn-ea"/>
              </a:rPr>
              <a:t>.</a:t>
            </a:r>
            <a:endParaRPr lang="en-US" altLang="ko-KR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71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칼럼들 간의 관계도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2A36BD-AB4F-42D2-8CEF-6E2CDACBDA6A}"/>
              </a:ext>
            </a:extLst>
          </p:cNvPr>
          <p:cNvSpPr txBox="1"/>
          <p:nvPr/>
        </p:nvSpPr>
        <p:spPr>
          <a:xfrm>
            <a:off x="6801513" y="1632650"/>
            <a:ext cx="5183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그래프 설명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각 컬럼 간의 관계되는 정도에 따라서 어떠한 컬럼들 간의 관계가 밀접한지 알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색이 진한 파란색에 가까울 수록 관계가 깊고 붉은 색에 가까울 수록 관계가 적음을 알 수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1BE37A-8FB1-4445-9FDE-7A037653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0" y="1220697"/>
            <a:ext cx="6233700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6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칼럼들 간의 관계도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2A36BD-AB4F-42D2-8CEF-6E2CDACBDA6A}"/>
              </a:ext>
            </a:extLst>
          </p:cNvPr>
          <p:cNvSpPr txBox="1"/>
          <p:nvPr/>
        </p:nvSpPr>
        <p:spPr>
          <a:xfrm>
            <a:off x="6801513" y="1313053"/>
            <a:ext cx="5183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Price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가격의 경우 </a:t>
            </a:r>
            <a:r>
              <a:rPr lang="en-US" altLang="ko-KR" b="1" dirty="0"/>
              <a:t>ram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b="1" dirty="0"/>
              <a:t>hd</a:t>
            </a:r>
            <a:r>
              <a:rPr lang="ko-KR" altLang="en-US" dirty="0"/>
              <a:t>에 대해 상관 관계가 높았고 그 다음으로 </a:t>
            </a:r>
            <a:r>
              <a:rPr lang="en-US" altLang="ko-KR" b="1" dirty="0"/>
              <a:t>screen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b="1" dirty="0"/>
              <a:t>speed</a:t>
            </a:r>
            <a:r>
              <a:rPr lang="ko-KR" altLang="en-US" dirty="0"/>
              <a:t>와 상관 관계가 높았음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Ram</a:t>
            </a:r>
            <a:r>
              <a:rPr lang="en-US" altLang="ko-KR" dirty="0"/>
              <a:t>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b="1" dirty="0"/>
              <a:t>hd</a:t>
            </a:r>
            <a:r>
              <a:rPr lang="ko-KR" altLang="en-US" dirty="0"/>
              <a:t>의 경우 용량이 커질 수록 예상대로 가격 또한 높아짐을 알 수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Speed</a:t>
            </a:r>
            <a:r>
              <a:rPr lang="en-US" altLang="ko-KR" dirty="0"/>
              <a:t> </a:t>
            </a:r>
            <a:r>
              <a:rPr lang="ko-KR" altLang="en-US" dirty="0"/>
              <a:t>의 경우 컴퓨터의 출시 날짜의 차이가 있기 대문에 </a:t>
            </a:r>
            <a:r>
              <a:rPr lang="en-US" altLang="ko-KR" b="1" dirty="0"/>
              <a:t>ram</a:t>
            </a:r>
            <a:r>
              <a:rPr lang="ko-KR" altLang="en-US" dirty="0"/>
              <a:t>과 </a:t>
            </a:r>
            <a:r>
              <a:rPr lang="en-US" altLang="ko-KR" b="1" dirty="0"/>
              <a:t>hd</a:t>
            </a:r>
            <a:r>
              <a:rPr lang="ko-KR" altLang="en-US" dirty="0"/>
              <a:t>에 비해 상대적으로 적은 상관 관계를 가진 것으로 분석된다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Screen</a:t>
            </a:r>
            <a:r>
              <a:rPr lang="ko-KR" altLang="en-US" dirty="0"/>
              <a:t>의 경우 관계가 없는 것은 아니 였으나 컴퓨터 본체 부품 만큼 영향을 주진 않았다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1BE37A-8FB1-4445-9FDE-7A037653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0" y="1220697"/>
            <a:ext cx="6233700" cy="557070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29B917F-4BE9-4EB9-B519-0AD6CACE5C32}"/>
              </a:ext>
            </a:extLst>
          </p:cNvPr>
          <p:cNvSpPr/>
          <p:nvPr/>
        </p:nvSpPr>
        <p:spPr>
          <a:xfrm>
            <a:off x="2246051" y="2434699"/>
            <a:ext cx="763479" cy="7102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095AC4-0114-400F-A1F1-49F7B3E4FC07}"/>
              </a:ext>
            </a:extLst>
          </p:cNvPr>
          <p:cNvSpPr/>
          <p:nvPr/>
        </p:nvSpPr>
        <p:spPr>
          <a:xfrm>
            <a:off x="471997" y="2647765"/>
            <a:ext cx="389137" cy="2463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69A60E-E140-4E29-80E1-18EC8545E3FC}"/>
              </a:ext>
            </a:extLst>
          </p:cNvPr>
          <p:cNvSpPr/>
          <p:nvPr/>
        </p:nvSpPr>
        <p:spPr>
          <a:xfrm>
            <a:off x="3630968" y="2434699"/>
            <a:ext cx="763479" cy="7102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569CB81-DDE3-4389-BEE0-62864F59B61B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4322317" y="89887"/>
            <a:ext cx="650287" cy="403933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B439F7-BE36-4F27-BEB1-099CD34BA897}"/>
              </a:ext>
            </a:extLst>
          </p:cNvPr>
          <p:cNvCxnSpPr>
            <a:stCxn id="14" idx="3"/>
          </p:cNvCxnSpPr>
          <p:nvPr/>
        </p:nvCxnSpPr>
        <p:spPr>
          <a:xfrm>
            <a:off x="4394447" y="2789806"/>
            <a:ext cx="2324996" cy="8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6695B129-A681-43FE-9D4E-3C2CA368E432}"/>
              </a:ext>
            </a:extLst>
          </p:cNvPr>
          <p:cNvSpPr/>
          <p:nvPr/>
        </p:nvSpPr>
        <p:spPr>
          <a:xfrm rot="5400000">
            <a:off x="3234826" y="2743200"/>
            <a:ext cx="204187" cy="50602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A31A88AA-4DE8-4A78-AB69-8B820CFD2C81}"/>
              </a:ext>
            </a:extLst>
          </p:cNvPr>
          <p:cNvSpPr/>
          <p:nvPr/>
        </p:nvSpPr>
        <p:spPr>
          <a:xfrm rot="5400000">
            <a:off x="4627437" y="2743200"/>
            <a:ext cx="204187" cy="50602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A1757A-E987-4E28-B56B-EE45451E1A3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336919" y="3098307"/>
            <a:ext cx="3464594" cy="1716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F00ADB-A710-4749-B311-18CF56D01AE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729530" y="3098307"/>
            <a:ext cx="2071983" cy="594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Chapter 3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5EF90E-3A6E-493A-9E90-3D52B2970AEB}"/>
              </a:ext>
            </a:extLst>
          </p:cNvPr>
          <p:cNvSpPr txBox="1"/>
          <p:nvPr/>
        </p:nvSpPr>
        <p:spPr>
          <a:xfrm>
            <a:off x="2419350" y="409575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김영민 </a:t>
            </a:r>
            <a:r>
              <a:rPr lang="en-US" altLang="ko-KR" dirty="0"/>
              <a:t>: </a:t>
            </a:r>
            <a:r>
              <a:rPr lang="ko-KR" altLang="en-US" dirty="0"/>
              <a:t>각 칼럼들 간의 관계도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DFEE7C-7F87-4F2B-8F81-E8C18252E1CA}"/>
              </a:ext>
            </a:extLst>
          </p:cNvPr>
          <p:cNvCxnSpPr>
            <a:cxnSpLocks/>
          </p:cNvCxnSpPr>
          <p:nvPr/>
        </p:nvCxnSpPr>
        <p:spPr>
          <a:xfrm>
            <a:off x="2514816" y="851920"/>
            <a:ext cx="8573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2A36BD-AB4F-42D2-8CEF-6E2CDACBDA6A}"/>
              </a:ext>
            </a:extLst>
          </p:cNvPr>
          <p:cNvSpPr txBox="1"/>
          <p:nvPr/>
        </p:nvSpPr>
        <p:spPr>
          <a:xfrm>
            <a:off x="6801513" y="1313053"/>
            <a:ext cx="518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Ram &amp; hd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특이 사항으로 용량이 큰 </a:t>
            </a:r>
            <a:r>
              <a:rPr lang="en-US" altLang="ko-KR" b="1" dirty="0">
                <a:latin typeface="+mn-ea"/>
              </a:rPr>
              <a:t>ram</a:t>
            </a:r>
            <a:r>
              <a:rPr lang="ko-KR" altLang="en-US" dirty="0">
                <a:latin typeface="+mn-ea"/>
              </a:rPr>
              <a:t>을 가졌을 경우 높은 </a:t>
            </a:r>
            <a:r>
              <a:rPr lang="en-US" altLang="ko-KR" b="1" dirty="0">
                <a:latin typeface="+mn-ea"/>
              </a:rPr>
              <a:t>hd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또한 가지는 관계가 매우 높게 나타났다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1BE37A-8FB1-4445-9FDE-7A037653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0" y="1220697"/>
            <a:ext cx="6233700" cy="55707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BE575D-9172-427D-AE82-3FD2F3930ADE}"/>
              </a:ext>
            </a:extLst>
          </p:cNvPr>
          <p:cNvSpPr/>
          <p:nvPr/>
        </p:nvSpPr>
        <p:spPr>
          <a:xfrm>
            <a:off x="498630" y="3332456"/>
            <a:ext cx="389137" cy="2463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64A74E-5918-4675-9A37-E1E262227CD4}"/>
              </a:ext>
            </a:extLst>
          </p:cNvPr>
          <p:cNvSpPr/>
          <p:nvPr/>
        </p:nvSpPr>
        <p:spPr>
          <a:xfrm>
            <a:off x="3915051" y="1495073"/>
            <a:ext cx="230821" cy="2360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7077B-E0EF-4019-9648-AF6023464218}"/>
              </a:ext>
            </a:extLst>
          </p:cNvPr>
          <p:cNvSpPr/>
          <p:nvPr/>
        </p:nvSpPr>
        <p:spPr>
          <a:xfrm>
            <a:off x="3639845" y="3114649"/>
            <a:ext cx="763479" cy="7102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226E611-7131-423E-9E14-8C36E1B08991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4764186" y="1077322"/>
            <a:ext cx="1294727" cy="277992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7E2254-0E48-464E-856E-727DDEB98048}"/>
              </a:ext>
            </a:extLst>
          </p:cNvPr>
          <p:cNvSpPr txBox="1"/>
          <p:nvPr/>
        </p:nvSpPr>
        <p:spPr>
          <a:xfrm>
            <a:off x="6801513" y="3850714"/>
            <a:ext cx="518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trend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Trend</a:t>
            </a:r>
            <a:r>
              <a:rPr lang="ko-KR" altLang="en-US" dirty="0">
                <a:latin typeface="+mn-ea"/>
              </a:rPr>
              <a:t>의 경우 </a:t>
            </a:r>
            <a:r>
              <a:rPr lang="en-US" altLang="ko-KR" b="1" dirty="0">
                <a:latin typeface="+mn-ea"/>
              </a:rPr>
              <a:t>hd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b="1" dirty="0">
                <a:latin typeface="+mn-ea"/>
              </a:rPr>
              <a:t>speed</a:t>
            </a:r>
            <a:r>
              <a:rPr lang="ko-KR" altLang="en-US" dirty="0">
                <a:latin typeface="+mn-ea"/>
              </a:rPr>
              <a:t>와 상관관계가 높았다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CEBEDB-0572-4BA1-9750-96A9B9EC6212}"/>
              </a:ext>
            </a:extLst>
          </p:cNvPr>
          <p:cNvSpPr/>
          <p:nvPr/>
        </p:nvSpPr>
        <p:spPr>
          <a:xfrm>
            <a:off x="3639845" y="5908880"/>
            <a:ext cx="763479" cy="7102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FBA47AC-960E-4E3A-9206-A486BD02D08F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425217" y="3604820"/>
            <a:ext cx="1900428" cy="27076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83774F-C523-4626-A069-D8F665DCBF2E}"/>
              </a:ext>
            </a:extLst>
          </p:cNvPr>
          <p:cNvSpPr/>
          <p:nvPr/>
        </p:nvSpPr>
        <p:spPr>
          <a:xfrm>
            <a:off x="471995" y="6147514"/>
            <a:ext cx="389137" cy="2463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1107</Words>
  <Application>Microsoft Office PowerPoint</Application>
  <PresentationFormat>와이드스크린</PresentationFormat>
  <Paragraphs>172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Kim omin</cp:lastModifiedBy>
  <cp:revision>62</cp:revision>
  <dcterms:created xsi:type="dcterms:W3CDTF">2017-11-16T00:50:54Z</dcterms:created>
  <dcterms:modified xsi:type="dcterms:W3CDTF">2020-12-06T15:11:15Z</dcterms:modified>
</cp:coreProperties>
</file>