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9" r:id="rId3"/>
    <p:sldId id="440" r:id="rId4"/>
    <p:sldId id="441" r:id="rId5"/>
    <p:sldId id="442" r:id="rId6"/>
    <p:sldId id="431" r:id="rId7"/>
    <p:sldId id="427" r:id="rId8"/>
    <p:sldId id="429" r:id="rId9"/>
    <p:sldId id="432" r:id="rId10"/>
    <p:sldId id="436" r:id="rId11"/>
    <p:sldId id="446" r:id="rId12"/>
    <p:sldId id="447" r:id="rId13"/>
    <p:sldId id="448" r:id="rId14"/>
    <p:sldId id="450" r:id="rId15"/>
    <p:sldId id="451" r:id="rId16"/>
    <p:sldId id="452" r:id="rId17"/>
    <p:sldId id="453" r:id="rId18"/>
    <p:sldId id="454" r:id="rId19"/>
    <p:sldId id="455" r:id="rId20"/>
    <p:sldId id="45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2A33"/>
    <a:srgbClr val="333F50"/>
    <a:srgbClr val="595959"/>
    <a:srgbClr val="BDC1CB"/>
    <a:srgbClr val="45C8DC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.com/download" TargetMode="External"/><Relationship Id="rId2" Type="http://schemas.openxmlformats.org/officeDocument/2006/relationships/hyperlink" Target="https://www.vmware.com/kr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1998870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학과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2502043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white"/>
                </a:solidFill>
              </a:rPr>
              <a:t>소프트웨어학과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96000" y="1998870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2502043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62A33"/>
                </a:solidFill>
              </a:rPr>
              <a:t>최한규</a:t>
            </a:r>
            <a:endParaRPr lang="en-US" altLang="ko-KR" sz="1400" b="1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290251"/>
            <a:ext cx="551815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400" b="1" i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 네트워크 사전 조사 보고서</a:t>
            </a:r>
            <a:endParaRPr lang="en-US" altLang="ko-KR" sz="1400" b="1" i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</a:t>
            </a:r>
            <a:r>
              <a:rPr lang="en-US" altLang="ko-KR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2020-10-12</a:t>
            </a:r>
            <a:endParaRPr lang="en-US" altLang="ko-KR" sz="1200" b="1" i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2502043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1998870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998870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2502043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9DA3-42B0-4F05-B7F3-9D0C70F0EB31}"/>
              </a:ext>
            </a:extLst>
          </p:cNvPr>
          <p:cNvSpPr/>
          <p:nvPr/>
        </p:nvSpPr>
        <p:spPr>
          <a:xfrm>
            <a:off x="4836000" y="3538570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white"/>
                </a:solidFill>
              </a:rPr>
              <a:t>소프트웨어학과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890CC-95C5-47AA-B9C8-53E9681F4A7E}"/>
              </a:ext>
            </a:extLst>
          </p:cNvPr>
          <p:cNvSpPr/>
          <p:nvPr/>
        </p:nvSpPr>
        <p:spPr>
          <a:xfrm>
            <a:off x="6096000" y="3539397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62A33"/>
                </a:solidFill>
              </a:rPr>
              <a:t>김영민</a:t>
            </a:r>
            <a:endParaRPr lang="en-US" altLang="ko-KR" sz="1400" b="1" dirty="0">
              <a:solidFill>
                <a:srgbClr val="262A3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CE04E-456E-40BF-A578-1A3BB34546EB}"/>
              </a:ext>
            </a:extLst>
          </p:cNvPr>
          <p:cNvSpPr/>
          <p:nvPr/>
        </p:nvSpPr>
        <p:spPr>
          <a:xfrm>
            <a:off x="7453654" y="3554488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1FDBF-F9DE-4D5A-A134-276F763BE182}"/>
              </a:ext>
            </a:extLst>
          </p:cNvPr>
          <p:cNvSpPr/>
          <p:nvPr/>
        </p:nvSpPr>
        <p:spPr>
          <a:xfrm>
            <a:off x="0" y="3539397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9ADDA6-1C09-42C1-A64F-92F1D1F20401}"/>
              </a:ext>
            </a:extLst>
          </p:cNvPr>
          <p:cNvSpPr/>
          <p:nvPr/>
        </p:nvSpPr>
        <p:spPr>
          <a:xfrm>
            <a:off x="4836000" y="4606932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소프트웨어학과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AB76FD-359D-45DB-A37C-05DBB3C349EB}"/>
              </a:ext>
            </a:extLst>
          </p:cNvPr>
          <p:cNvSpPr/>
          <p:nvPr/>
        </p:nvSpPr>
        <p:spPr>
          <a:xfrm>
            <a:off x="6096000" y="4606932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62A33"/>
                </a:solidFill>
              </a:rPr>
              <a:t>이형석</a:t>
            </a:r>
            <a:endParaRPr lang="en-US" altLang="ko-KR" sz="1400" b="1" dirty="0">
              <a:solidFill>
                <a:srgbClr val="262A3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A0C43-76A0-4BF1-AEFF-E67265286526}"/>
              </a:ext>
            </a:extLst>
          </p:cNvPr>
          <p:cNvSpPr/>
          <p:nvPr/>
        </p:nvSpPr>
        <p:spPr>
          <a:xfrm>
            <a:off x="7356000" y="4606932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E1221-5BC7-42EA-A96B-82DC54D3FD4D}"/>
              </a:ext>
            </a:extLst>
          </p:cNvPr>
          <p:cNvSpPr/>
          <p:nvPr/>
        </p:nvSpPr>
        <p:spPr>
          <a:xfrm>
            <a:off x="0" y="4606932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BEB38-3749-446A-99D1-FF0EDE4D554E}"/>
              </a:ext>
            </a:extLst>
          </p:cNvPr>
          <p:cNvSpPr/>
          <p:nvPr/>
        </p:nvSpPr>
        <p:spPr>
          <a:xfrm>
            <a:off x="4836000" y="5675294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white"/>
                </a:solidFill>
              </a:rPr>
              <a:t>소프트웨어학과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75D53D-C325-4361-805A-1A56E5581957}"/>
              </a:ext>
            </a:extLst>
          </p:cNvPr>
          <p:cNvSpPr/>
          <p:nvPr/>
        </p:nvSpPr>
        <p:spPr>
          <a:xfrm>
            <a:off x="6096000" y="5675294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62A33"/>
                </a:solidFill>
              </a:rPr>
              <a:t>황규빈</a:t>
            </a:r>
            <a:endParaRPr lang="en-US" altLang="ko-KR" sz="1400" b="1" dirty="0">
              <a:solidFill>
                <a:srgbClr val="262A3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2175F7-3717-41AE-B370-D0480C33A4D6}"/>
              </a:ext>
            </a:extLst>
          </p:cNvPr>
          <p:cNvSpPr/>
          <p:nvPr/>
        </p:nvSpPr>
        <p:spPr>
          <a:xfrm>
            <a:off x="7356000" y="5675294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75F4E2-80A4-43D5-A30E-88CE0539CC27}"/>
              </a:ext>
            </a:extLst>
          </p:cNvPr>
          <p:cNvSpPr/>
          <p:nvPr/>
        </p:nvSpPr>
        <p:spPr>
          <a:xfrm>
            <a:off x="0" y="5675294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69188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895989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lvl="8" indent="-457200">
              <a:lnSpc>
                <a:spcPct val="150000"/>
              </a:lnSpc>
              <a:buAutoNum type="arabicParenR"/>
            </a:pP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28695-6BEE-4D01-BC52-963BC4E96BFA}"/>
              </a:ext>
            </a:extLst>
          </p:cNvPr>
          <p:cNvSpPr txBox="1"/>
          <p:nvPr/>
        </p:nvSpPr>
        <p:spPr>
          <a:xfrm>
            <a:off x="2030463" y="5883802"/>
            <a:ext cx="46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6. </a:t>
            </a:r>
            <a:r>
              <a:rPr lang="en-US" altLang="ko-KR" sz="1200" dirty="0" err="1">
                <a:solidFill>
                  <a:schemeClr val="bg1"/>
                </a:solidFill>
              </a:rPr>
              <a:t>Capure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버튼을 누르면 나오는 창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Start</a:t>
            </a:r>
            <a:r>
              <a:rPr lang="ko-KR" altLang="en-US" sz="1200" dirty="0">
                <a:solidFill>
                  <a:schemeClr val="bg1"/>
                </a:solidFill>
              </a:rPr>
              <a:t>를 누르면 패킷 캡쳐가 시작됩니다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75A161-D198-4C13-AB84-24D2D6DF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00" y="2336366"/>
            <a:ext cx="4537518" cy="352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4670D5-83BB-4940-81B6-510E91A79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83" y="2336366"/>
            <a:ext cx="4410470" cy="3526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3758A-F92A-44B6-8084-29A7C4F70AD0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7. </a:t>
            </a:r>
            <a:r>
              <a:rPr lang="ko-KR" altLang="en-US" sz="1200" dirty="0">
                <a:solidFill>
                  <a:schemeClr val="bg1"/>
                </a:solidFill>
              </a:rPr>
              <a:t>실시간으로 패킷이 잡히는 모습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4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0093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2836645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3758A-F92A-44B6-8084-29A7C4F70AD0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7. </a:t>
            </a:r>
            <a:r>
              <a:rPr lang="ko-KR" altLang="en-US" sz="1200" dirty="0">
                <a:solidFill>
                  <a:schemeClr val="bg1"/>
                </a:solidFill>
              </a:rPr>
              <a:t>실시간으로 패킷이 잡히는 모습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A9A909-2D32-43A9-8B43-8D785F96629D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테더링이란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F06C16-3533-47E2-9D01-19B27B52E678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/>
              <a:t>스마트폰 외에 다른 기기를 인터넷에 연결해야 하는 상황에서 사용한다</a:t>
            </a:r>
            <a:r>
              <a:rPr lang="en-US" altLang="ko-KR" sz="120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/>
              <a:t>통신사 가입이 안되는 태블릿</a:t>
            </a:r>
            <a:r>
              <a:rPr lang="en-US" altLang="ko-KR" sz="1200"/>
              <a:t>, </a:t>
            </a:r>
            <a:r>
              <a:rPr lang="ko-KR" altLang="en-US" sz="1200"/>
              <a:t>노트북 등으로 인터넷을 이용하려면 와이파이를 사용하는데 와이파이가 없거나 접속이 어려운 환경에서는 스마트폰을 이용하기도 한다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7603E0-03EF-428A-9F5B-D1AAA94C2794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테더링의 기능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D07B5-28D3-4FDD-9109-F3A487269933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/>
              <a:t>휴대폰의 통신망을 이용해 </a:t>
            </a:r>
            <a:r>
              <a:rPr lang="en-US" altLang="ko-KR" sz="1200"/>
              <a:t>PC </a:t>
            </a:r>
            <a:r>
              <a:rPr lang="ko-KR" altLang="en-US" sz="1200"/>
              <a:t>등 다른 기기와 인터넷을 공유할 수 있는 기능</a:t>
            </a:r>
            <a:endParaRPr lang="en-US" altLang="ko-KR" sz="120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/>
              <a:t>와이파이에 연결된 스마트폰을 테더링하면 와이파이도 그대로 공유되어 무선 랜카드 대용으로 사용할 수 있다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3716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13913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284503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3758A-F92A-44B6-8084-29A7C4F70AD0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7. </a:t>
            </a:r>
            <a:r>
              <a:rPr lang="ko-KR" altLang="en-US" sz="1200" dirty="0">
                <a:solidFill>
                  <a:schemeClr val="bg1"/>
                </a:solidFill>
              </a:rPr>
              <a:t>실시간으로 패킷이 잡히는 모습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4298BE-715F-4A34-9675-0BD930CDE442}"/>
              </a:ext>
            </a:extLst>
          </p:cNvPr>
          <p:cNvSpPr/>
          <p:nvPr/>
        </p:nvSpPr>
        <p:spPr>
          <a:xfrm>
            <a:off x="1895989" y="1027952"/>
            <a:ext cx="9659514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핫스팟과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테더링 차이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08C62-9F0E-4E56-AB56-448F44D13030}"/>
              </a:ext>
            </a:extLst>
          </p:cNvPr>
          <p:cNvSpPr/>
          <p:nvPr/>
        </p:nvSpPr>
        <p:spPr>
          <a:xfrm>
            <a:off x="1895988" y="2259106"/>
            <a:ext cx="9659513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35D2D6-AA8F-4F98-B87E-98292EEAC548}"/>
              </a:ext>
            </a:extLst>
          </p:cNvPr>
          <p:cNvSpPr/>
          <p:nvPr/>
        </p:nvSpPr>
        <p:spPr>
          <a:xfrm>
            <a:off x="1904954" y="2268068"/>
            <a:ext cx="9650549" cy="4410638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핫스팟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1:N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다수의 기기와 연결할 수 있는 방식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143000" lvl="2" indent="-228600">
              <a:lnSpc>
                <a:spcPct val="150000"/>
              </a:lnSpc>
              <a:buAutoNum type="arabicParenR"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다수의 요청 기기에 무선 데이터를 분배한다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1143000" lvl="2" indent="-228600">
              <a:lnSpc>
                <a:spcPct val="150000"/>
              </a:lnSpc>
              <a:buAutoNum type="arabicParenR"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연결할 기기의 비밀번호를 설정하면 연결 허용 여부는 필요하지 않다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테더링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기기간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1:1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연결하는 방식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블루투스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USB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케이블 등을 사용한다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인터넷 공유 허용 여부를 각 기기마다 매번 선택해야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2D41EB-03D9-461C-8020-F024D9CB2017}"/>
              </a:ext>
            </a:extLst>
          </p:cNvPr>
          <p:cNvGrpSpPr/>
          <p:nvPr/>
        </p:nvGrpSpPr>
        <p:grpSpPr>
          <a:xfrm>
            <a:off x="6236680" y="4076700"/>
            <a:ext cx="4926620" cy="2433968"/>
            <a:chOff x="2102829" y="2450327"/>
            <a:chExt cx="9087141" cy="4167643"/>
          </a:xfrm>
        </p:grpSpPr>
        <p:pic>
          <p:nvPicPr>
            <p:cNvPr id="19" name="그림 18" descr="컴퓨터이(가) 표시된 사진&#10;&#10;자동 생성된 설명">
              <a:extLst>
                <a:ext uri="{FF2B5EF4-FFF2-40B4-BE49-F238E27FC236}">
                  <a16:creationId xmlns:a16="http://schemas.microsoft.com/office/drawing/2014/main" id="{10196E94-D335-4B9E-86F7-A8BE791FD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368" y="5676974"/>
              <a:ext cx="911468" cy="47992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FBAED5-E08C-45C5-8039-587C95361B18}"/>
                </a:ext>
              </a:extLst>
            </p:cNvPr>
            <p:cNvSpPr/>
            <p:nvPr/>
          </p:nvSpPr>
          <p:spPr>
            <a:xfrm>
              <a:off x="2102829" y="6291161"/>
              <a:ext cx="1231035" cy="326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PC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22" name="그림 21" descr="컴퓨터이(가) 표시된 사진&#10;&#10;자동 생성된 설명">
              <a:extLst>
                <a:ext uri="{FF2B5EF4-FFF2-40B4-BE49-F238E27FC236}">
                  <a16:creationId xmlns:a16="http://schemas.microsoft.com/office/drawing/2014/main" id="{13E8AE94-0557-414A-B1C0-2FAB0AFE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45" y="5682758"/>
              <a:ext cx="911468" cy="479924"/>
            </a:xfrm>
            <a:prstGeom prst="rect">
              <a:avLst/>
            </a:prstGeom>
          </p:spPr>
        </p:pic>
        <p:pic>
          <p:nvPicPr>
            <p:cNvPr id="23" name="그림 22" descr="컴퓨터이(가) 표시된 사진&#10;&#10;자동 생성된 설명">
              <a:extLst>
                <a:ext uri="{FF2B5EF4-FFF2-40B4-BE49-F238E27FC236}">
                  <a16:creationId xmlns:a16="http://schemas.microsoft.com/office/drawing/2014/main" id="{794223B7-0E24-4C47-9979-560AEFD02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922" y="5676974"/>
              <a:ext cx="911468" cy="479924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573BA96-08D4-4A9D-BEB8-A21092C5A3C7}"/>
                </a:ext>
              </a:extLst>
            </p:cNvPr>
            <p:cNvSpPr/>
            <p:nvPr/>
          </p:nvSpPr>
          <p:spPr>
            <a:xfrm>
              <a:off x="3559298" y="6291160"/>
              <a:ext cx="2137500" cy="326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휴대용 게임기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0F3A79E-11F1-41EA-8218-E8676B343B35}"/>
                </a:ext>
              </a:extLst>
            </p:cNvPr>
            <p:cNvSpPr/>
            <p:nvPr/>
          </p:nvSpPr>
          <p:spPr>
            <a:xfrm>
              <a:off x="5976455" y="6291160"/>
              <a:ext cx="1348404" cy="326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</a:rPr>
                <a:t>노트북</a:t>
              </a:r>
            </a:p>
          </p:txBody>
        </p:sp>
        <p:pic>
          <p:nvPicPr>
            <p:cNvPr id="26" name="그림 25" descr="테이블, 앉아있는, 안경, 책상이(가) 표시된 사진&#10;&#10;자동 생성된 설명">
              <a:extLst>
                <a:ext uri="{FF2B5EF4-FFF2-40B4-BE49-F238E27FC236}">
                  <a16:creationId xmlns:a16="http://schemas.microsoft.com/office/drawing/2014/main" id="{45C381BC-F485-4054-BD4C-2F8CB6D5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326" y="2450327"/>
              <a:ext cx="4254644" cy="1581159"/>
            </a:xfrm>
            <a:prstGeom prst="rect">
              <a:avLst/>
            </a:prstGeom>
          </p:spPr>
        </p:pic>
        <p:pic>
          <p:nvPicPr>
            <p:cNvPr id="27" name="그림 26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22A0F6C7-F6EF-4E36-8993-2896F6175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9" t="3799" r="26119" b="6513"/>
            <a:stretch/>
          </p:blipFill>
          <p:spPr>
            <a:xfrm>
              <a:off x="4238144" y="3581400"/>
              <a:ext cx="911469" cy="1247335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2BB58E-A96F-479A-9D68-9799981C1562}"/>
                </a:ext>
              </a:extLst>
            </p:cNvPr>
            <p:cNvCxnSpPr>
              <a:cxnSpLocks/>
              <a:stCxn id="27" idx="2"/>
              <a:endCxn id="19" idx="0"/>
            </p:cNvCxnSpPr>
            <p:nvPr/>
          </p:nvCxnSpPr>
          <p:spPr>
            <a:xfrm flipH="1">
              <a:off x="2737102" y="4828735"/>
              <a:ext cx="1956777" cy="848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572E619-5670-4A42-80B6-E74925AE3647}"/>
                </a:ext>
              </a:extLst>
            </p:cNvPr>
            <p:cNvCxnSpPr>
              <a:stCxn id="27" idx="2"/>
              <a:endCxn id="22" idx="0"/>
            </p:cNvCxnSpPr>
            <p:nvPr/>
          </p:nvCxnSpPr>
          <p:spPr>
            <a:xfrm>
              <a:off x="4693879" y="4828735"/>
              <a:ext cx="0" cy="8540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2388D88-1A80-445D-BAC6-6BA57CC005F2}"/>
                </a:ext>
              </a:extLst>
            </p:cNvPr>
            <p:cNvCxnSpPr>
              <a:stCxn id="27" idx="2"/>
              <a:endCxn id="23" idx="0"/>
            </p:cNvCxnSpPr>
            <p:nvPr/>
          </p:nvCxnSpPr>
          <p:spPr>
            <a:xfrm>
              <a:off x="4693879" y="4828735"/>
              <a:ext cx="1956777" cy="848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3A60014-E3DC-4FAE-910C-431FAE0A4137}"/>
                </a:ext>
              </a:extLst>
            </p:cNvPr>
            <p:cNvCxnSpPr>
              <a:cxnSpLocks/>
              <a:stCxn id="27" idx="0"/>
              <a:endCxn id="26" idx="1"/>
            </p:cNvCxnSpPr>
            <p:nvPr/>
          </p:nvCxnSpPr>
          <p:spPr>
            <a:xfrm flipV="1">
              <a:off x="4693879" y="3240907"/>
              <a:ext cx="2241447" cy="3404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54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01978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2853423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B4A99C-2167-4986-BA7C-C54AF48FAF34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테더링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연결법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4E5CAD-114B-42BE-A2ED-22272BC3A10A}"/>
              </a:ext>
            </a:extLst>
          </p:cNvPr>
          <p:cNvSpPr/>
          <p:nvPr/>
        </p:nvSpPr>
        <p:spPr>
          <a:xfrm>
            <a:off x="1895989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lvl="8" indent="-457200">
              <a:lnSpc>
                <a:spcPct val="150000"/>
              </a:lnSpc>
              <a:buAutoNum type="arabicParenR"/>
            </a:pP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E3E9DD-D3BF-4E57-BCAA-5A8070E64871}"/>
              </a:ext>
            </a:extLst>
          </p:cNvPr>
          <p:cNvSpPr txBox="1"/>
          <p:nvPr/>
        </p:nvSpPr>
        <p:spPr>
          <a:xfrm>
            <a:off x="2030463" y="5883802"/>
            <a:ext cx="4693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1. </a:t>
            </a:r>
            <a:r>
              <a:rPr lang="ko-KR" altLang="en-US" sz="1200">
                <a:solidFill>
                  <a:schemeClr val="bg1"/>
                </a:solidFill>
              </a:rPr>
              <a:t>어댑터 옵션 변경 클릭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204336-5D55-4302-BE52-F0891BB5FE35}"/>
              </a:ext>
            </a:extLst>
          </p:cNvPr>
          <p:cNvSpPr txBox="1"/>
          <p:nvPr/>
        </p:nvSpPr>
        <p:spPr>
          <a:xfrm>
            <a:off x="6934283" y="5883802"/>
            <a:ext cx="45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</a:rPr>
              <a:t>모바일 핫스팟 및 테더링 클릭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3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BA38562-210B-4A98-B216-E29FC407F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19" y="2349719"/>
            <a:ext cx="4439832" cy="3304243"/>
          </a:xfr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7AB56CCE-9E15-4F7F-9B61-40FCA0D2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05" y="2349719"/>
            <a:ext cx="4269403" cy="33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4596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284503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6260BF-6ED1-4E5F-8D48-9A0AC7B57656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테더링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연결법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AA56B1-B5E4-4422-9DA3-A7055E4EDA53}"/>
              </a:ext>
            </a:extLst>
          </p:cNvPr>
          <p:cNvSpPr/>
          <p:nvPr/>
        </p:nvSpPr>
        <p:spPr>
          <a:xfrm>
            <a:off x="1895989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B79C8-CC10-427D-ADE9-938D6B4C2F7A}"/>
              </a:ext>
            </a:extLst>
          </p:cNvPr>
          <p:cNvSpPr txBox="1"/>
          <p:nvPr/>
        </p:nvSpPr>
        <p:spPr>
          <a:xfrm>
            <a:off x="5168835" y="5972010"/>
            <a:ext cx="302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USB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테더링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클릭 및 인터넷 연결 완료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7DEFA25-543A-4AAC-B98B-5CC622DB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99" y="2400738"/>
            <a:ext cx="3020592" cy="334143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C6967B6-836A-4972-A22D-5DE9B3FA2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2" y="2400738"/>
            <a:ext cx="3020592" cy="33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95996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369947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596E21-E40F-4143-8DE1-C2CE19D3B03A}"/>
              </a:ext>
            </a:extLst>
          </p:cNvPr>
          <p:cNvSpPr/>
          <p:nvPr/>
        </p:nvSpPr>
        <p:spPr>
          <a:xfrm>
            <a:off x="1530786" y="905111"/>
            <a:ext cx="7284441" cy="94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VMWARE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2"/>
              </a:rPr>
              <a:t>https://www.vmware.com/kr/products/workstation-player/workstation-player-evaluation.html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5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9A47C-79E0-4296-8D5B-67C2A4B72F74}"/>
              </a:ext>
            </a:extLst>
          </p:cNvPr>
          <p:cNvSpPr/>
          <p:nvPr/>
        </p:nvSpPr>
        <p:spPr>
          <a:xfrm>
            <a:off x="1530785" y="1499300"/>
            <a:ext cx="7284441" cy="94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UBUNTU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https://www.ubuntu.com/download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5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51311B1-1585-461E-98BB-412E7ECC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4" y="2260110"/>
            <a:ext cx="10579965" cy="44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2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36956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369947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2104-2CE2-4A57-962F-1A1E2EE5D3B2}"/>
              </a:ext>
            </a:extLst>
          </p:cNvPr>
          <p:cNvSpPr/>
          <p:nvPr/>
        </p:nvSpPr>
        <p:spPr>
          <a:xfrm>
            <a:off x="1530786" y="905111"/>
            <a:ext cx="7284441" cy="707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VMWARE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5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1FE99-7099-4C49-A04A-4CCBE0F6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907121"/>
            <a:ext cx="4715533" cy="373432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A695D2A-9FEE-4FC9-B092-B98463BFB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26" y="1907120"/>
            <a:ext cx="471553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0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4346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369947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49A189-F96A-4DE2-A631-DFCA4EB6A5BA}"/>
              </a:ext>
            </a:extLst>
          </p:cNvPr>
          <p:cNvSpPr/>
          <p:nvPr/>
        </p:nvSpPr>
        <p:spPr>
          <a:xfrm>
            <a:off x="1530786" y="905111"/>
            <a:ext cx="3913669" cy="707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VMWARE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가상머신 추가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5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BCD53-3282-42FE-AE85-D828472D5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8" y="2035407"/>
            <a:ext cx="4311876" cy="3477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C10C26-FF4F-46BF-BC04-C09CFFE3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94" y="2035407"/>
            <a:ext cx="5522068" cy="31043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BD1D0-080A-40C7-A2DF-7A569D62EF33}"/>
              </a:ext>
            </a:extLst>
          </p:cNvPr>
          <p:cNvSpPr/>
          <p:nvPr/>
        </p:nvSpPr>
        <p:spPr>
          <a:xfrm>
            <a:off x="6428194" y="905110"/>
            <a:ext cx="39136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 한 우분투를 선택한다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4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05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88345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369947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37C06A-7A9F-4651-953B-C78AC7A7E17A}"/>
              </a:ext>
            </a:extLst>
          </p:cNvPr>
          <p:cNvSpPr/>
          <p:nvPr/>
        </p:nvSpPr>
        <p:spPr>
          <a:xfrm>
            <a:off x="1530786" y="905111"/>
            <a:ext cx="72844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VMWARE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가상머신 용량 설정</a:t>
            </a:r>
            <a:endParaRPr lang="en-US" altLang="ko-KR" sz="1450" dirty="0">
              <a:latin typeface="+mn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54DA5E6-4ACB-4273-A6AD-F37A2D7F1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5" y="1726121"/>
            <a:ext cx="4077269" cy="4096322"/>
          </a:xfrm>
          <a:prstGeom prst="rect">
            <a:avLst/>
          </a:prstGeom>
        </p:spPr>
      </p:pic>
      <p:pic>
        <p:nvPicPr>
          <p:cNvPr id="11" name="그림 10" descr="모니터, 스크린샷, 전자기기, 화면이(가) 표시된 사진&#10;&#10;자동 생성된 설명">
            <a:extLst>
              <a:ext uri="{FF2B5EF4-FFF2-40B4-BE49-F238E27FC236}">
                <a16:creationId xmlns:a16="http://schemas.microsoft.com/office/drawing/2014/main" id="{73C2BC3E-C6A9-4064-87E7-14D253AC3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90" y="1726121"/>
            <a:ext cx="5567024" cy="42267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CBFA6-DD39-4476-BBB1-B15F28C51F89}"/>
              </a:ext>
            </a:extLst>
          </p:cNvPr>
          <p:cNvSpPr/>
          <p:nvPr/>
        </p:nvSpPr>
        <p:spPr>
          <a:xfrm>
            <a:off x="6096000" y="905111"/>
            <a:ext cx="7284441" cy="707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우분투 설치 완료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75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68680"/>
              </p:ext>
            </p:extLst>
          </p:nvPr>
        </p:nvGraphicFramePr>
        <p:xfrm>
          <a:off x="-21824" y="679253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458870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CEBE1A-985F-4BB1-9E37-D8360AABF332}"/>
              </a:ext>
            </a:extLst>
          </p:cNvPr>
          <p:cNvSpPr/>
          <p:nvPr/>
        </p:nvSpPr>
        <p:spPr>
          <a:xfrm>
            <a:off x="1530786" y="905111"/>
            <a:ext cx="72844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가상머신 게스트와 호스트 아이피 동일하게 설정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브릿지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45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7DAA25-5B2A-451B-AB28-F755213E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7" y="1612164"/>
            <a:ext cx="4485232" cy="524583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66A8845-7F20-46A3-854A-2B45AF81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4811"/>
            <a:ext cx="5854262" cy="51971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99344E-8D4D-4C2E-B9EF-31C5709657BD}"/>
              </a:ext>
            </a:extLst>
          </p:cNvPr>
          <p:cNvSpPr/>
          <p:nvPr/>
        </p:nvSpPr>
        <p:spPr>
          <a:xfrm>
            <a:off x="7746124" y="3429000"/>
            <a:ext cx="1839310" cy="197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E208CD-70B5-4AAE-8629-56E8E3C48458}"/>
              </a:ext>
            </a:extLst>
          </p:cNvPr>
          <p:cNvSpPr/>
          <p:nvPr/>
        </p:nvSpPr>
        <p:spPr>
          <a:xfrm>
            <a:off x="7746124" y="2554014"/>
            <a:ext cx="599090" cy="25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74233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575683" y="2989593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raw socket</a:t>
            </a:r>
            <a:r>
              <a:rPr lang="ko-KR" altLang="en-US" sz="1400" dirty="0">
                <a:solidFill>
                  <a:schemeClr val="bg1"/>
                </a:solidFill>
              </a:rPr>
              <a:t>이란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raw socket</a:t>
            </a:r>
            <a:r>
              <a:rPr lang="ko-KR" altLang="en-US" sz="1400" dirty="0">
                <a:solidFill>
                  <a:schemeClr val="bg1"/>
                </a:solidFill>
              </a:rPr>
              <a:t>의 특징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raw socket</a:t>
            </a:r>
            <a:r>
              <a:rPr lang="ko-KR" altLang="en-US" sz="1400" dirty="0">
                <a:solidFill>
                  <a:schemeClr val="bg1"/>
                </a:solidFill>
              </a:rPr>
              <a:t>을 사용하는 이유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Raw socket</a:t>
            </a:r>
            <a:r>
              <a:rPr lang="ko-KR" altLang="en-US" sz="1400" dirty="0">
                <a:solidFill>
                  <a:schemeClr val="bg1"/>
                </a:solidFill>
              </a:rPr>
              <a:t>을 생성하는 방법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각 삼각형 15"/>
          <p:cNvSpPr/>
          <p:nvPr/>
        </p:nvSpPr>
        <p:spPr>
          <a:xfrm flipV="1">
            <a:off x="3025545" y="5703973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5681" y="1825812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25544" y="5702689"/>
            <a:ext cx="2712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8A6E5B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3p</a:t>
            </a:r>
            <a:r>
              <a:rPr lang="en-US" altLang="ko-KR" sz="1600" b="1" dirty="0">
                <a:solidFill>
                  <a:srgbClr val="8A6E5B"/>
                </a:solidFill>
              </a:rPr>
              <a:t>    </a:t>
            </a:r>
            <a:r>
              <a:rPr lang="en-US" altLang="ko-KR" b="1" dirty="0">
                <a:solidFill>
                  <a:srgbClr val="8A6E5B"/>
                </a:solidFill>
              </a:rPr>
              <a:t>                  </a:t>
            </a:r>
            <a:r>
              <a:rPr lang="en-US" altLang="ko-KR" sz="2000" b="1" dirty="0">
                <a:solidFill>
                  <a:srgbClr val="45C8DC"/>
                </a:solidFill>
              </a:rPr>
              <a:t>4p</a:t>
            </a:r>
            <a:endParaRPr lang="en-US" altLang="ko-KR" sz="1200" dirty="0">
              <a:solidFill>
                <a:srgbClr val="45C8DC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73042C-1E9D-4011-95A2-68AB9DCA8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81082"/>
              </p:ext>
            </p:extLst>
          </p:nvPr>
        </p:nvGraphicFramePr>
        <p:xfrm>
          <a:off x="-2567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6442" y="106754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2844A4-7A57-4E34-9F04-68B901CBC951}"/>
              </a:ext>
            </a:extLst>
          </p:cNvPr>
          <p:cNvSpPr/>
          <p:nvPr/>
        </p:nvSpPr>
        <p:spPr>
          <a:xfrm>
            <a:off x="7533010" y="2989593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Wireshark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Tcpdump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D0E863-1344-41CD-9349-BB7C9CF6F513}"/>
              </a:ext>
            </a:extLst>
          </p:cNvPr>
          <p:cNvSpPr/>
          <p:nvPr/>
        </p:nvSpPr>
        <p:spPr>
          <a:xfrm>
            <a:off x="7533008" y="1825812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 socket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프로그램들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B2C37C6A-6EEA-4BE4-A702-2DC03D2EACBF}"/>
              </a:ext>
            </a:extLst>
          </p:cNvPr>
          <p:cNvSpPr/>
          <p:nvPr/>
        </p:nvSpPr>
        <p:spPr>
          <a:xfrm flipV="1">
            <a:off x="7890512" y="5703973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6AE60-0482-421B-8D66-74C27D8270D7}"/>
              </a:ext>
            </a:extLst>
          </p:cNvPr>
          <p:cNvSpPr/>
          <p:nvPr/>
        </p:nvSpPr>
        <p:spPr>
          <a:xfrm>
            <a:off x="7890511" y="5702689"/>
            <a:ext cx="2712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8A6E5B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5p</a:t>
            </a:r>
            <a:r>
              <a:rPr lang="en-US" altLang="ko-KR" sz="1600" b="1" dirty="0">
                <a:solidFill>
                  <a:srgbClr val="8A6E5B"/>
                </a:solidFill>
              </a:rPr>
              <a:t>    </a:t>
            </a:r>
            <a:r>
              <a:rPr lang="en-US" altLang="ko-KR" b="1" dirty="0">
                <a:solidFill>
                  <a:srgbClr val="8A6E5B"/>
                </a:solidFill>
              </a:rPr>
              <a:t>                  </a:t>
            </a:r>
            <a:endParaRPr lang="en-US" altLang="ko-KR" sz="1200"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0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80820"/>
              </p:ext>
            </p:extLst>
          </p:nvPr>
        </p:nvGraphicFramePr>
        <p:xfrm>
          <a:off x="-21824" y="679253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458870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8B02DE-3BB5-45EC-BFF8-2F590331C5BB}"/>
              </a:ext>
            </a:extLst>
          </p:cNvPr>
          <p:cNvSpPr/>
          <p:nvPr/>
        </p:nvSpPr>
        <p:spPr>
          <a:xfrm>
            <a:off x="1530786" y="905111"/>
            <a:ext cx="72844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가상머신 게스트와 호스트 아이피 동일하게 설정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브릿지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45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01D17C-1546-47D0-98C2-4FAAFC1A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52" y="1363482"/>
            <a:ext cx="4834052" cy="482159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C54DCB2-B63B-4AEE-B5C7-DBDEB3BDC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93" y="1363482"/>
            <a:ext cx="5398371" cy="4821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665230-6EC3-4566-8A6B-B85BC90BDF82}"/>
              </a:ext>
            </a:extLst>
          </p:cNvPr>
          <p:cNvSpPr txBox="1"/>
          <p:nvPr/>
        </p:nvSpPr>
        <p:spPr>
          <a:xfrm>
            <a:off x="1702676" y="6295697"/>
            <a:ext cx="1002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+mj-lt"/>
              </a:rPr>
              <a:t>공유기가 호스트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lt"/>
              </a:rPr>
              <a:t>(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lt"/>
              </a:rPr>
              <a:t>내 윈도우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lt"/>
              </a:rPr>
              <a:t>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lt"/>
              </a:rPr>
              <a:t>와 게스트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lt"/>
              </a:rPr>
              <a:t>(VMware, Virtual Box)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lt"/>
              </a:rPr>
              <a:t>가 같은 네트워크에 속하도록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lt"/>
              </a:rPr>
              <a:t>IP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lt"/>
              </a:rPr>
              <a:t>할당되었</a:t>
            </a:r>
            <a:r>
              <a:rPr lang="ko-KR" altLang="en-US" sz="1400" dirty="0">
                <a:solidFill>
                  <a:srgbClr val="555555"/>
                </a:solidFill>
                <a:latin typeface="+mj-lt"/>
              </a:rPr>
              <a:t>음을 알 수 있다</a:t>
            </a:r>
            <a:r>
              <a:rPr lang="en-US" altLang="ko-KR" sz="1400" dirty="0">
                <a:solidFill>
                  <a:srgbClr val="555555"/>
                </a:solidFill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51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9864" y="1280200"/>
            <a:ext cx="9650549" cy="665440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769865" y="2092959"/>
            <a:ext cx="9650548" cy="200664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특정한 프로토콜 용의 전송 계층 포맷팅 없이 인터넷 프로토콜 패킷을 직접적으로 주고 받게 해주는 소켓을 말함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일반적인 소켓은 헤더 정보 추가 및 분리 같은 작업을 자동으로 처리해주기 때문에 개발자가 직접 헤더를 접할 수는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raw socket</a:t>
            </a:r>
            <a:r>
              <a:rPr lang="ko-KR" altLang="en-US" sz="1400" dirty="0"/>
              <a:t>은 헤더 정보들에 대해 프로그래머가 직접 제어 할 수 있게 해준다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raw socket</a:t>
            </a:r>
            <a:r>
              <a:rPr lang="ko-KR" altLang="en-US" sz="1400" dirty="0"/>
              <a:t>을 사용해서 </a:t>
            </a:r>
            <a:r>
              <a:rPr lang="en-US" altLang="ko-KR" sz="1400" dirty="0"/>
              <a:t>IP</a:t>
            </a:r>
            <a:r>
              <a:rPr lang="ko-KR" altLang="en-US" sz="1400" dirty="0"/>
              <a:t>헤더와 </a:t>
            </a:r>
            <a:r>
              <a:rPr lang="en-US" altLang="ko-KR" sz="1400" dirty="0"/>
              <a:t>TCP</a:t>
            </a:r>
            <a:r>
              <a:rPr lang="ko-KR" altLang="en-US" sz="1400" dirty="0"/>
              <a:t>헤더를 직접 제어할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E31D6-0FF1-440B-A2FA-1632A44D39E1}"/>
              </a:ext>
            </a:extLst>
          </p:cNvPr>
          <p:cNvSpPr/>
          <p:nvPr/>
        </p:nvSpPr>
        <p:spPr>
          <a:xfrm>
            <a:off x="1769864" y="4246921"/>
            <a:ext cx="9650549" cy="665440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특징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870FD-E526-4170-9E69-8FAF866F2E19}"/>
              </a:ext>
            </a:extLst>
          </p:cNvPr>
          <p:cNvSpPr/>
          <p:nvPr/>
        </p:nvSpPr>
        <p:spPr>
          <a:xfrm>
            <a:off x="1769865" y="5059681"/>
            <a:ext cx="9650548" cy="133604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.-&gt; </a:t>
            </a:r>
            <a:r>
              <a:rPr lang="ko-KR" altLang="en-US" sz="1400" dirty="0"/>
              <a:t>응용 계층과 전송 계층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계층에서 모두 접근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네트워크 계층 헤더와 전송 계층 헤더를 직접 제어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네트워크 계층으로 전송되는 모든 패킷을 전부 모니터링 및 감지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IP Segment </a:t>
            </a:r>
            <a:r>
              <a:rPr lang="ko-KR" altLang="en-US" sz="1400" dirty="0"/>
              <a:t>에서 암호화된 악성 코드가 있는 경우</a:t>
            </a:r>
            <a:r>
              <a:rPr lang="en-US" altLang="ko-KR" sz="1400" dirty="0"/>
              <a:t>, IP</a:t>
            </a:r>
            <a:r>
              <a:rPr lang="ko-KR" altLang="en-US" sz="1400" dirty="0"/>
              <a:t>계층에서 이를 필터링 못해 문제가 발생할 수 있음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71F57C-2140-4245-8158-BADB484A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60527"/>
              </p:ext>
            </p:extLst>
          </p:nvPr>
        </p:nvGraphicFramePr>
        <p:xfrm>
          <a:off x="-2567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477721E-5C51-466D-BA70-E073BC067CAA}"/>
              </a:ext>
            </a:extLst>
          </p:cNvPr>
          <p:cNvSpPr txBox="1"/>
          <p:nvPr/>
        </p:nvSpPr>
        <p:spPr>
          <a:xfrm>
            <a:off x="3445976" y="644757"/>
            <a:ext cx="62983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[raw socket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?]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ECD0734-6845-4E8D-B49D-614C755EB5A3}"/>
              </a:ext>
            </a:extLst>
          </p:cNvPr>
          <p:cNvSpPr/>
          <p:nvPr/>
        </p:nvSpPr>
        <p:spPr>
          <a:xfrm rot="16200000">
            <a:off x="1099820" y="1067264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1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9864" y="1280200"/>
            <a:ext cx="9650549" cy="665440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사용하는 이유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769865" y="2092959"/>
            <a:ext cx="9650548" cy="133604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일반 소켓을 사용하는 것에 비해 세부적인 조작이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ICMP, IGMP </a:t>
            </a:r>
            <a:r>
              <a:rPr lang="ko-KR" altLang="en-US" sz="1400" dirty="0"/>
              <a:t>패킷을 읽고 쓰는 것이 가능해짐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신규 프로토콜을 설계할 때에도 유용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E31D6-0FF1-440B-A2FA-1632A44D39E1}"/>
              </a:ext>
            </a:extLst>
          </p:cNvPr>
          <p:cNvSpPr/>
          <p:nvPr/>
        </p:nvSpPr>
        <p:spPr>
          <a:xfrm>
            <a:off x="1769863" y="3774282"/>
            <a:ext cx="9650549" cy="665440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생성하는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870FD-E526-4170-9E69-8FAF866F2E19}"/>
              </a:ext>
            </a:extLst>
          </p:cNvPr>
          <p:cNvSpPr/>
          <p:nvPr/>
        </p:nvSpPr>
        <p:spPr>
          <a:xfrm>
            <a:off x="1769863" y="4589622"/>
            <a:ext cx="9650548" cy="133604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소켓 생성 함수 </a:t>
            </a:r>
            <a:r>
              <a:rPr lang="en-US" altLang="ko-KR" sz="1400" dirty="0"/>
              <a:t>socket</a:t>
            </a:r>
            <a:r>
              <a:rPr lang="ko-KR" altLang="en-US" sz="1400" dirty="0"/>
              <a:t>에 두 번째 인자에 </a:t>
            </a:r>
            <a:r>
              <a:rPr lang="en-US" altLang="ko-KR" sz="1400" dirty="0"/>
              <a:t>SOCK_RAW</a:t>
            </a:r>
            <a:r>
              <a:rPr lang="ko-KR" altLang="en-US" sz="1400" dirty="0"/>
              <a:t>를 주고 세 번째 인자에 응용 프로그램에서 만들거나 조작하려는 프로토콜을 기술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세 번째 인자인 프로토콜에 따라 조작할 수 있는 헤더가 달라진다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71F57C-2140-4245-8158-BADB484A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76980"/>
              </p:ext>
            </p:extLst>
          </p:nvPr>
        </p:nvGraphicFramePr>
        <p:xfrm>
          <a:off x="-2567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BC2415-BD32-4448-AB57-84DA7E3F8CAF}"/>
              </a:ext>
            </a:extLst>
          </p:cNvPr>
          <p:cNvSpPr txBox="1"/>
          <p:nvPr/>
        </p:nvSpPr>
        <p:spPr>
          <a:xfrm>
            <a:off x="3445976" y="644757"/>
            <a:ext cx="62983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[raw socket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?]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ADE6328-0E8C-4135-9893-107F76D82547}"/>
              </a:ext>
            </a:extLst>
          </p:cNvPr>
          <p:cNvSpPr/>
          <p:nvPr/>
        </p:nvSpPr>
        <p:spPr>
          <a:xfrm rot="16200000">
            <a:off x="1095152" y="106753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9864" y="1280200"/>
            <a:ext cx="9650549" cy="665440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769865" y="2092959"/>
            <a:ext cx="9650548" cy="200664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무료 오픈소스로 사용할 수 있는 패킷 분석 도구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RAW </a:t>
            </a:r>
            <a:r>
              <a:rPr lang="ko-KR" altLang="en-US" sz="1400" dirty="0"/>
              <a:t>소켓을 사용하는 대표적인 예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패킷들을 감지하는 도구이다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RAW </a:t>
            </a:r>
            <a:r>
              <a:rPr lang="ko-KR" altLang="en-US" sz="1400" dirty="0"/>
              <a:t>소켓을 사용하여 애플리케이션 차원에서 프로토콜 스택을 구현하고 테스트가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소스코드에 문제가 발생하여도 최소한 시스템이 멎거나 재부팅을 하지 않아도 괜찮다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E31D6-0FF1-440B-A2FA-1632A44D39E1}"/>
              </a:ext>
            </a:extLst>
          </p:cNvPr>
          <p:cNvSpPr/>
          <p:nvPr/>
        </p:nvSpPr>
        <p:spPr>
          <a:xfrm>
            <a:off x="1769864" y="4246921"/>
            <a:ext cx="9650549" cy="665440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Tcpdump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870FD-E526-4170-9E69-8FAF866F2E19}"/>
              </a:ext>
            </a:extLst>
          </p:cNvPr>
          <p:cNvSpPr/>
          <p:nvPr/>
        </p:nvSpPr>
        <p:spPr>
          <a:xfrm>
            <a:off x="1769865" y="5059681"/>
            <a:ext cx="9650548" cy="133604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-&gt;</a:t>
            </a:r>
            <a:r>
              <a:rPr lang="ko-KR" altLang="en-US" sz="1400" dirty="0"/>
              <a:t>명령 줄에서 실행하는 일반적인 패킷 스니핑 소프트웨어로 </a:t>
            </a:r>
            <a:r>
              <a:rPr lang="en-US" altLang="ko-KR" sz="1400" dirty="0"/>
              <a:t>Wireshark</a:t>
            </a:r>
            <a:r>
              <a:rPr lang="ko-KR" altLang="en-US" sz="1400" dirty="0"/>
              <a:t>와 비슷한 프로그램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TCP/IP</a:t>
            </a:r>
            <a:r>
              <a:rPr lang="ko-KR" altLang="en-US" sz="1400" dirty="0"/>
              <a:t>뿐만 아니라 컴퓨터에 부착된 네트워크를 통해 송수신되는 패킷들을 가로채 표시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주로 유닉스 계열 운영체제에서 동작한다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71F57C-2140-4245-8158-BADB484A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10742"/>
              </p:ext>
            </p:extLst>
          </p:nvPr>
        </p:nvGraphicFramePr>
        <p:xfrm>
          <a:off x="-2567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15D2F-24E8-4EB2-9AD1-CCA4023246C0}"/>
              </a:ext>
            </a:extLst>
          </p:cNvPr>
          <p:cNvSpPr txBox="1"/>
          <p:nvPr/>
        </p:nvSpPr>
        <p:spPr>
          <a:xfrm>
            <a:off x="3445976" y="644757"/>
            <a:ext cx="62983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[Row socket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프로그램들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9807861-7CD6-42D6-ADAB-821E6E1E5D52}"/>
              </a:ext>
            </a:extLst>
          </p:cNvPr>
          <p:cNvSpPr/>
          <p:nvPr/>
        </p:nvSpPr>
        <p:spPr>
          <a:xfrm rot="16200000">
            <a:off x="1099820" y="1073725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55841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5546" y="2989593"/>
            <a:ext cx="2620591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WireShark</a:t>
            </a:r>
            <a:r>
              <a:rPr lang="ko-KR" altLang="en-US" sz="1400" dirty="0">
                <a:solidFill>
                  <a:schemeClr val="bg1"/>
                </a:solidFill>
              </a:rPr>
              <a:t>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WireShark</a:t>
            </a:r>
            <a:r>
              <a:rPr lang="ko-KR" altLang="en-US" sz="1400" dirty="0">
                <a:solidFill>
                  <a:schemeClr val="bg1"/>
                </a:solidFill>
              </a:rPr>
              <a:t>의 기능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WireShark</a:t>
            </a:r>
            <a:r>
              <a:rPr lang="ko-KR" altLang="en-US" sz="1400" dirty="0">
                <a:solidFill>
                  <a:schemeClr val="bg1"/>
                </a:solidFill>
              </a:rPr>
              <a:t> 장단점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각 삼각형 15"/>
          <p:cNvSpPr/>
          <p:nvPr/>
        </p:nvSpPr>
        <p:spPr>
          <a:xfrm flipV="1">
            <a:off x="3025545" y="5703973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25544" y="1825812"/>
            <a:ext cx="2620591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25544" y="5702689"/>
            <a:ext cx="2712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8A6E5B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4p</a:t>
            </a:r>
            <a:r>
              <a:rPr lang="en-US" altLang="ko-KR" sz="1600" b="1" dirty="0">
                <a:solidFill>
                  <a:srgbClr val="8A6E5B"/>
                </a:solidFill>
              </a:rPr>
              <a:t>    </a:t>
            </a:r>
            <a:r>
              <a:rPr lang="en-US" altLang="ko-KR" b="1" dirty="0">
                <a:solidFill>
                  <a:srgbClr val="8A6E5B"/>
                </a:solidFill>
              </a:rPr>
              <a:t>                  </a:t>
            </a:r>
            <a:r>
              <a:rPr lang="en-US" altLang="ko-KR" sz="2000" b="1" dirty="0">
                <a:solidFill>
                  <a:srgbClr val="45C8DC"/>
                </a:solidFill>
              </a:rPr>
              <a:t>5p</a:t>
            </a:r>
            <a:endParaRPr lang="en-US" altLang="ko-KR" sz="1200" dirty="0">
              <a:solidFill>
                <a:srgbClr val="45C8D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27713" y="2961413"/>
            <a:ext cx="2620591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WireShark</a:t>
            </a:r>
            <a:r>
              <a:rPr lang="ko-KR" altLang="en-US" sz="1400" dirty="0">
                <a:solidFill>
                  <a:schemeClr val="bg1"/>
                </a:solidFill>
              </a:rPr>
              <a:t> 설치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WireShark</a:t>
            </a:r>
            <a:r>
              <a:rPr lang="ko-KR" altLang="en-US" sz="1400" dirty="0">
                <a:solidFill>
                  <a:schemeClr val="bg1"/>
                </a:solidFill>
              </a:rPr>
              <a:t> 사용법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 flipV="1">
            <a:off x="7627712" y="5675793"/>
            <a:ext cx="2620591" cy="451471"/>
          </a:xfrm>
          <a:prstGeom prst="rtTriangle">
            <a:avLst/>
          </a:prstGeom>
          <a:solidFill>
            <a:srgbClr val="45C8D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27711" y="1797632"/>
            <a:ext cx="2620591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27711" y="5674509"/>
            <a:ext cx="2712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8A6E5B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6p</a:t>
            </a:r>
            <a:r>
              <a:rPr lang="en-US" altLang="ko-KR" b="1" dirty="0">
                <a:solidFill>
                  <a:srgbClr val="8A6E5B"/>
                </a:solidFill>
              </a:rPr>
              <a:t>                      </a:t>
            </a:r>
            <a:r>
              <a:rPr lang="en-US" altLang="ko-KR" sz="2000" b="1" dirty="0">
                <a:solidFill>
                  <a:srgbClr val="45C8DC"/>
                </a:solidFill>
              </a:rPr>
              <a:t>7p</a:t>
            </a:r>
            <a:endParaRPr lang="en-US" altLang="ko-KR" sz="1200" b="1"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91760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네트워크 패킷 캡쳐 및 분석 </a:t>
            </a:r>
            <a:r>
              <a:rPr lang="en-US" altLang="ko-KR" sz="1200" dirty="0"/>
              <a:t>SW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200" dirty="0"/>
              <a:t>“</a:t>
            </a:r>
            <a:r>
              <a:rPr lang="ko-KR" altLang="en-US" sz="1200" dirty="0"/>
              <a:t>통신망의 상어</a:t>
            </a:r>
            <a:r>
              <a:rPr lang="en-US" altLang="ko-KR" sz="1200" dirty="0"/>
              <a:t>＂</a:t>
            </a:r>
            <a:r>
              <a:rPr lang="ko-KR" altLang="en-US" sz="1200" dirty="0"/>
              <a:t>라는 뜻으로</a:t>
            </a:r>
            <a:r>
              <a:rPr lang="en-US" altLang="ko-KR" sz="1200" dirty="0"/>
              <a:t>, </a:t>
            </a:r>
            <a:r>
              <a:rPr lang="ko-KR" altLang="en-US" sz="1200" dirty="0"/>
              <a:t>바다에서 피 한 방울만 떨어져도 감지하는 상어처럼 통신망을 감시한다는 취지의 이름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200" dirty="0"/>
              <a:t>GPL</a:t>
            </a:r>
            <a:r>
              <a:rPr lang="ko-KR" altLang="en-US" sz="1200" dirty="0"/>
              <a:t>에 무료로 풀려 있고</a:t>
            </a:r>
            <a:r>
              <a:rPr lang="en-US" altLang="ko-KR" sz="1200" dirty="0"/>
              <a:t>, </a:t>
            </a:r>
            <a:r>
              <a:rPr lang="ko-KR" altLang="en-US" sz="1200" dirty="0"/>
              <a:t>크로스플랫폼 지원하여 윈도우</a:t>
            </a:r>
            <a:r>
              <a:rPr lang="en-US" altLang="ko-KR" sz="1200" dirty="0"/>
              <a:t>,  </a:t>
            </a:r>
            <a:r>
              <a:rPr lang="ko-KR" altLang="en-US" sz="1200" dirty="0" err="1"/>
              <a:t>리눅스외</a:t>
            </a:r>
            <a:r>
              <a:rPr lang="ko-KR" altLang="en-US" sz="1200" dirty="0"/>
              <a:t> 다양한 </a:t>
            </a:r>
            <a:r>
              <a:rPr lang="en-US" altLang="ko-KR" sz="1200" dirty="0"/>
              <a:t>OS</a:t>
            </a:r>
            <a:r>
              <a:rPr lang="ko-KR" altLang="en-US" sz="1200" dirty="0"/>
              <a:t>에서도 사용가능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4)      </a:t>
            </a:r>
            <a:r>
              <a:rPr lang="ko-KR" altLang="en-US" sz="1200" dirty="0"/>
              <a:t>네트워크의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분석</a:t>
            </a:r>
            <a:r>
              <a:rPr lang="en-US" altLang="ko-KR" sz="1200" dirty="0"/>
              <a:t>, </a:t>
            </a:r>
            <a:r>
              <a:rPr lang="ko-KR" altLang="en-US" sz="1200" dirty="0"/>
              <a:t>소프트웨어</a:t>
            </a:r>
            <a:r>
              <a:rPr lang="en-US" altLang="ko-KR" sz="1200" dirty="0"/>
              <a:t> </a:t>
            </a:r>
            <a:r>
              <a:rPr lang="ko-KR" altLang="en-US" sz="1200" dirty="0"/>
              <a:t>및 통신 프로  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</a:t>
            </a:r>
            <a:r>
              <a:rPr lang="ko-KR" altLang="en-US" sz="1200" dirty="0" err="1"/>
              <a:t>토콜</a:t>
            </a:r>
            <a:r>
              <a:rPr lang="ko-KR" altLang="en-US" sz="1200" dirty="0"/>
              <a:t> 개발</a:t>
            </a:r>
            <a:r>
              <a:rPr lang="en-US" altLang="ko-KR" sz="1200" dirty="0"/>
              <a:t>, </a:t>
            </a:r>
            <a:r>
              <a:rPr lang="ko-KR" altLang="en-US" sz="1200" dirty="0"/>
              <a:t>교육에 쓰인다</a:t>
            </a:r>
            <a:r>
              <a:rPr lang="en-US" altLang="ko-KR" sz="1200" dirty="0"/>
              <a:t>. </a:t>
            </a:r>
          </a:p>
          <a:p>
            <a:pPr marL="228600" indent="-228600">
              <a:lnSpc>
                <a:spcPct val="150000"/>
              </a:lnSpc>
              <a:buAutoNum type="arabicParenR" startAt="5"/>
            </a:pPr>
            <a:r>
              <a:rPr lang="ko-KR" altLang="en-US" sz="1200" dirty="0"/>
              <a:t>    원래 이름은 </a:t>
            </a:r>
            <a:r>
              <a:rPr lang="en-US" altLang="ko-KR" sz="1200" dirty="0"/>
              <a:t>Ethereal</a:t>
            </a:r>
            <a:r>
              <a:rPr lang="ko-KR" altLang="en-US" sz="1200" dirty="0"/>
              <a:t>이었으나 </a:t>
            </a:r>
            <a:r>
              <a:rPr lang="en-US" altLang="ko-KR" sz="1200" dirty="0"/>
              <a:t>2006</a:t>
            </a:r>
            <a:r>
              <a:rPr lang="ko-KR" altLang="en-US" sz="1200" dirty="0"/>
              <a:t>년 </a:t>
            </a:r>
            <a:r>
              <a:rPr lang="en-US" altLang="ko-KR" sz="1200" dirty="0"/>
              <a:t>5</a:t>
            </a:r>
            <a:r>
              <a:rPr lang="ko-KR" altLang="en-US" sz="1200" dirty="0"/>
              <a:t>월 상표    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</a:t>
            </a:r>
            <a:r>
              <a:rPr lang="ko-KR" altLang="en-US" sz="1200" dirty="0"/>
              <a:t>문제로 말미암아 </a:t>
            </a:r>
            <a:r>
              <a:rPr lang="en-US" altLang="ko-KR" sz="1200" dirty="0"/>
              <a:t>WireShark</a:t>
            </a:r>
            <a:r>
              <a:rPr lang="ko-KR" altLang="en-US" sz="1200" dirty="0"/>
              <a:t>로 이름을 바꾸었다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D80926-CC71-4CFE-9958-3345B40CBD62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18C51-8DF1-41AE-ABC9-EA807222E30B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사용자가 무차별 모드</a:t>
            </a:r>
            <a:r>
              <a:rPr lang="en-US" altLang="ko-KR" sz="1200" dirty="0"/>
              <a:t>(promiscuous mode)</a:t>
            </a:r>
            <a:r>
              <a:rPr lang="ko-KR" altLang="en-US" sz="1200" dirty="0"/>
              <a:t>를 지원하는 네트워크 인터페이스를 해당 모드에 추가할 수 있는 기능을 제공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구성 주소와 </a:t>
            </a:r>
            <a:r>
              <a:rPr lang="ko-KR" altLang="en-US" sz="1200" dirty="0" err="1"/>
              <a:t>브로드캐스트</a:t>
            </a:r>
            <a:r>
              <a:rPr lang="en-US" altLang="ko-KR" sz="1200" dirty="0"/>
              <a:t>/</a:t>
            </a:r>
            <a:r>
              <a:rPr lang="ko-KR" altLang="en-US" sz="1200" dirty="0"/>
              <a:t>멀티캐스트 트래픽을 포함한 모든 트래픽이 해당 인터페이스에 나타난다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200" dirty="0"/>
              <a:t>480</a:t>
            </a:r>
            <a:r>
              <a:rPr lang="ko-KR" altLang="en-US" sz="1200" dirty="0"/>
              <a:t>개가 넘는 프로토콜을 지원 </a:t>
            </a:r>
            <a:r>
              <a:rPr lang="en-US" altLang="ko-KR" sz="1200" dirty="0"/>
              <a:t>(USB</a:t>
            </a:r>
            <a:r>
              <a:rPr lang="ko-KR" altLang="en-US" sz="1200" dirty="0"/>
              <a:t>나 블루투스 등 네트워크 이외의 프로토콜도 분석 가능</a:t>
            </a:r>
            <a:r>
              <a:rPr lang="en-US" altLang="ko-KR" sz="1200" dirty="0"/>
              <a:t>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필터링 기능</a:t>
            </a:r>
            <a:r>
              <a:rPr lang="en-US" altLang="ko-KR" sz="1200" dirty="0"/>
              <a:t>(</a:t>
            </a:r>
            <a:r>
              <a:rPr lang="ko-KR" altLang="en-US" sz="1200" dirty="0"/>
              <a:t>캡쳐 필터</a:t>
            </a:r>
            <a:r>
              <a:rPr lang="en-US" altLang="ko-KR" sz="1200" dirty="0"/>
              <a:t>, </a:t>
            </a:r>
            <a:r>
              <a:rPr lang="ko-KR" altLang="en-US" sz="1200" dirty="0"/>
              <a:t>디스플레이 필터 등</a:t>
            </a:r>
            <a:r>
              <a:rPr lang="en-US" altLang="ko-KR" sz="1200" dirty="0"/>
              <a:t>)</a:t>
            </a:r>
            <a:r>
              <a:rPr lang="ko-KR" altLang="en-US" sz="1200" dirty="0"/>
              <a:t> 제공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2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65560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5989" y="1027952"/>
            <a:ext cx="9659514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장단점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895989" y="2259106"/>
            <a:ext cx="4630317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799527-66A2-4219-B7FA-07B37494899B}"/>
              </a:ext>
            </a:extLst>
          </p:cNvPr>
          <p:cNvSpPr/>
          <p:nvPr/>
        </p:nvSpPr>
        <p:spPr>
          <a:xfrm>
            <a:off x="1904954" y="2268067"/>
            <a:ext cx="4630317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패킷의 내용을 상세하게 표시해서</a:t>
            </a:r>
            <a:r>
              <a:rPr lang="en-US" altLang="ko-KR" sz="1200" dirty="0"/>
              <a:t>, </a:t>
            </a:r>
            <a:r>
              <a:rPr lang="ko-KR" altLang="en-US" sz="1200" dirty="0"/>
              <a:t>사용 </a:t>
            </a:r>
            <a:r>
              <a:rPr lang="en-US" altLang="ko-KR" sz="1200" dirty="0"/>
              <a:t>LAN </a:t>
            </a:r>
            <a:r>
              <a:rPr lang="ko-KR" altLang="en-US" sz="1200" dirty="0"/>
              <a:t>분석 툴을 훨씬 뛰어넘는 종류의 패킷을 분석할 수 있다</a:t>
            </a:r>
            <a:r>
              <a:rPr lang="en-US" altLang="ko-KR" sz="1200" dirty="0"/>
              <a:t>.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상용 </a:t>
            </a:r>
            <a:r>
              <a:rPr lang="en-US" altLang="ko-KR" sz="1200" dirty="0"/>
              <a:t>LAN </a:t>
            </a:r>
            <a:r>
              <a:rPr lang="ko-KR" altLang="en-US" sz="1200" dirty="0"/>
              <a:t>분석 툴이 캡처한 패킷을 저장한 파일을 읽어</a:t>
            </a:r>
            <a:r>
              <a:rPr lang="en-US" altLang="ko-KR" sz="1200" dirty="0"/>
              <a:t>, </a:t>
            </a:r>
            <a:r>
              <a:rPr lang="ko-KR" altLang="en-US" sz="1200" dirty="0"/>
              <a:t>다른 형식으로    출력하거나 여러 개의 캡처 파일을 결합하여 이를 바탕으로 분석 가능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잦은 버전업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81798-121A-4AB7-8657-312941DBF35E}"/>
              </a:ext>
            </a:extLst>
          </p:cNvPr>
          <p:cNvSpPr/>
          <p:nvPr/>
        </p:nvSpPr>
        <p:spPr>
          <a:xfrm>
            <a:off x="6925186" y="2268067"/>
            <a:ext cx="4630317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상용 </a:t>
            </a:r>
            <a:r>
              <a:rPr lang="en-US" altLang="ko-KR" sz="1200" dirty="0"/>
              <a:t>LAN </a:t>
            </a:r>
            <a:r>
              <a:rPr lang="ko-KR" altLang="en-US" sz="1200" dirty="0"/>
              <a:t>분석 툴에 비해 트렌드 기능이나 리포트 기능</a:t>
            </a:r>
            <a:r>
              <a:rPr lang="en-US" altLang="ko-KR" sz="1200" dirty="0"/>
              <a:t>, Threshold </a:t>
            </a:r>
            <a:r>
              <a:rPr lang="ko-KR" altLang="en-US" sz="1200" dirty="0"/>
              <a:t>기능 등이 느리게 제공된다</a:t>
            </a:r>
            <a:r>
              <a:rPr lang="en-US" altLang="ko-KR" sz="1200" dirty="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200" dirty="0"/>
              <a:t>Instruction Detection System</a:t>
            </a:r>
            <a:r>
              <a:rPr lang="ko-KR" altLang="en-US" sz="1200" dirty="0"/>
              <a:t>으로 설계되어 있지는 않아서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 침해를 감지는 가능하나</a:t>
            </a:r>
            <a:r>
              <a:rPr lang="en-US" altLang="ko-KR" sz="1200" dirty="0"/>
              <a:t>, </a:t>
            </a:r>
            <a:r>
              <a:rPr lang="ko-KR" altLang="en-US" sz="1200" dirty="0"/>
              <a:t>이후의 추가적인 동작은 서비스하지 않는다</a:t>
            </a:r>
            <a:r>
              <a:rPr lang="en-US" altLang="ko-KR" sz="1200" dirty="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분석 툴에 따라서 </a:t>
            </a:r>
            <a:r>
              <a:rPr lang="en-US" altLang="ko-KR" sz="1200" dirty="0"/>
              <a:t>packet generator</a:t>
            </a:r>
            <a:r>
              <a:rPr lang="ko-KR" altLang="en-US" sz="1200" dirty="0"/>
              <a:t>라고 하는 패킷 생성 툴이 포함되어     있으나</a:t>
            </a:r>
            <a:r>
              <a:rPr lang="en-US" altLang="ko-KR" sz="1200" dirty="0"/>
              <a:t>, WireShark</a:t>
            </a:r>
            <a:r>
              <a:rPr lang="ko-KR" altLang="en-US" sz="1200" dirty="0"/>
              <a:t>에는 네트워크 측정 기능만 존재한다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3124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관련된 기술 요소 조사 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34755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595959"/>
                          </a:solidFill>
                        </a:rPr>
                        <a:t>Raw Socket</a:t>
                      </a:r>
                      <a:endParaRPr lang="ko-KR" altLang="en-US" sz="105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테더링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가상머신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가상머신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5989" y="1027952"/>
            <a:ext cx="9650549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WireShark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23A1B9-5EE1-4973-B117-D5344A5473A8}"/>
              </a:ext>
            </a:extLst>
          </p:cNvPr>
          <p:cNvSpPr/>
          <p:nvPr/>
        </p:nvSpPr>
        <p:spPr>
          <a:xfrm>
            <a:off x="1895989" y="2259106"/>
            <a:ext cx="4200011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lvl="8" indent="-457200">
              <a:lnSpc>
                <a:spcPct val="150000"/>
              </a:lnSpc>
              <a:buAutoNum type="arabicParenR"/>
            </a:pP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E9654-21AC-4CFA-8AAA-F390BAB2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11" y="2450327"/>
            <a:ext cx="2158323" cy="2176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28695-6BEE-4D01-BC52-963BC4E96BFA}"/>
              </a:ext>
            </a:extLst>
          </p:cNvPr>
          <p:cNvSpPr txBox="1"/>
          <p:nvPr/>
        </p:nvSpPr>
        <p:spPr>
          <a:xfrm>
            <a:off x="2026551" y="4655856"/>
            <a:ext cx="3938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먼저 </a:t>
            </a:r>
            <a:r>
              <a:rPr lang="en-US" altLang="ko-KR" sz="1200" dirty="0">
                <a:solidFill>
                  <a:schemeClr val="bg1"/>
                </a:solidFill>
              </a:rPr>
              <a:t>WireShark </a:t>
            </a:r>
            <a:r>
              <a:rPr lang="ko-KR" altLang="en-US" sz="1200" dirty="0">
                <a:solidFill>
                  <a:schemeClr val="bg1"/>
                </a:solidFill>
              </a:rPr>
              <a:t>홈페이지에 들어가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자신의 운영체제 맞는 파일을 다운로드 받습니다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이후 설치 프로그램이 실행되면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모든 설정을 </a:t>
            </a:r>
            <a:r>
              <a:rPr lang="en-US" altLang="ko-KR" sz="1200" dirty="0">
                <a:solidFill>
                  <a:schemeClr val="bg1"/>
                </a:solidFill>
              </a:rPr>
              <a:t>Default</a:t>
            </a:r>
            <a:r>
              <a:rPr lang="ko-KR" altLang="en-US" sz="1200" dirty="0">
                <a:solidFill>
                  <a:schemeClr val="bg1"/>
                </a:solidFill>
              </a:rPr>
              <a:t>로 설정해두고 설치합니다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중간에 </a:t>
            </a:r>
            <a:r>
              <a:rPr lang="en-US" altLang="ko-KR" sz="1200" dirty="0">
                <a:solidFill>
                  <a:schemeClr val="bg1"/>
                </a:solidFill>
              </a:rPr>
              <a:t>USB </a:t>
            </a:r>
            <a:r>
              <a:rPr lang="ko-KR" altLang="en-US" sz="1200" dirty="0">
                <a:solidFill>
                  <a:schemeClr val="bg1"/>
                </a:solidFill>
              </a:rPr>
              <a:t>패킷 감지를 위한 설정이 있으나 이번 과제와는 거리가 멀어 설치하지 않습니다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428D99-3CC4-4068-B34F-20B0C6380F92}"/>
              </a:ext>
            </a:extLst>
          </p:cNvPr>
          <p:cNvSpPr/>
          <p:nvPr/>
        </p:nvSpPr>
        <p:spPr>
          <a:xfrm>
            <a:off x="6855734" y="2259106"/>
            <a:ext cx="4690804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lvl="8" indent="-457200">
              <a:lnSpc>
                <a:spcPct val="150000"/>
              </a:lnSpc>
              <a:buAutoNum type="arabicParenR"/>
            </a:pP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100DDE-807F-48E8-A8BE-19D1E14DE81A}"/>
              </a:ext>
            </a:extLst>
          </p:cNvPr>
          <p:cNvSpPr txBox="1"/>
          <p:nvPr/>
        </p:nvSpPr>
        <p:spPr>
          <a:xfrm>
            <a:off x="7153832" y="4899678"/>
            <a:ext cx="4231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3.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정상적으로 설치가 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완료되면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보이는 창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4.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이후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사용자가 패킷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캡처를 원하는 영역을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클릭하여 선택합니다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5.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이후 좌측 상단에 있는</a:t>
            </a:r>
            <a:r>
              <a:rPr lang="en-US" altLang="ko-KR" sz="1200" dirty="0">
                <a:solidFill>
                  <a:schemeClr val="bg1"/>
                </a:solidFill>
              </a:rPr>
              <a:t> Capture</a:t>
            </a:r>
            <a:r>
              <a:rPr lang="ko-KR" altLang="en-US" sz="1200" dirty="0">
                <a:solidFill>
                  <a:schemeClr val="bg1"/>
                </a:solidFill>
              </a:rPr>
              <a:t>을 클릭합니다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C1EB31F-510C-40D6-ADC8-49195D5B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164" y="2369645"/>
            <a:ext cx="3732142" cy="23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4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1354</Words>
  <Application>Microsoft Office PowerPoint</Application>
  <PresentationFormat>와이드스크린</PresentationFormat>
  <Paragraphs>293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최한규(2016156044)</cp:lastModifiedBy>
  <cp:revision>552</cp:revision>
  <dcterms:created xsi:type="dcterms:W3CDTF">2019-06-05T05:22:16Z</dcterms:created>
  <dcterms:modified xsi:type="dcterms:W3CDTF">2020-10-13T20:47:19Z</dcterms:modified>
</cp:coreProperties>
</file>