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72" r:id="rId5"/>
    <p:sldId id="270" r:id="rId6"/>
    <p:sldId id="271" r:id="rId7"/>
    <p:sldId id="273" r:id="rId8"/>
    <p:sldId id="274" r:id="rId9"/>
    <p:sldId id="275" r:id="rId10"/>
    <p:sldId id="276" r:id="rId11"/>
    <p:sldId id="269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ea typeface="210 옴니고딕 030" panose="02020603020101020101" pitchFamily="18" charset="-127"/>
              </a:rPr>
              <a:t>2017 BALPYO FIGHTING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AD7C3-7B6C-4D86-AD01-FF3E81065A63}"/>
              </a:ext>
            </a:extLst>
          </p:cNvPr>
          <p:cNvSpPr txBox="1"/>
          <p:nvPr/>
        </p:nvSpPr>
        <p:spPr>
          <a:xfrm>
            <a:off x="4203094" y="2287529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컴퓨터 네트워크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EC774-9D22-46A3-A46B-1DF9BFB6986C}"/>
              </a:ext>
            </a:extLst>
          </p:cNvPr>
          <p:cNvSpPr txBox="1"/>
          <p:nvPr/>
        </p:nvSpPr>
        <p:spPr>
          <a:xfrm>
            <a:off x="3319462" y="3436927"/>
            <a:ext cx="555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</a:t>
            </a:r>
            <a:r>
              <a:rPr lang="ko-KR" altLang="en-US" sz="2000" dirty="0"/>
              <a:t>주차 컴퓨터 네트워크 과제</a:t>
            </a:r>
            <a:endParaRPr lang="en-US" altLang="ko-KR" sz="2000" dirty="0"/>
          </a:p>
          <a:p>
            <a:pPr algn="ctr"/>
            <a:r>
              <a:rPr lang="ko-KR" altLang="en-US" sz="2000" dirty="0"/>
              <a:t>작성일</a:t>
            </a:r>
            <a:r>
              <a:rPr lang="en-US" altLang="ko-KR" sz="2000" dirty="0"/>
              <a:t>: 2020-09-02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6017-0133-4EF0-B0B8-4055C08A93D7}"/>
              </a:ext>
            </a:extLst>
          </p:cNvPr>
          <p:cNvSpPr txBox="1"/>
          <p:nvPr/>
        </p:nvSpPr>
        <p:spPr>
          <a:xfrm>
            <a:off x="4554234" y="4491763"/>
            <a:ext cx="284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2016156007</a:t>
            </a:r>
          </a:p>
          <a:p>
            <a:pPr algn="ctr"/>
            <a:r>
              <a:rPr lang="ko-KR" altLang="en-US" dirty="0"/>
              <a:t>소프트웨어학과</a:t>
            </a:r>
            <a:endParaRPr lang="en-US" altLang="ko-KR" dirty="0"/>
          </a:p>
          <a:p>
            <a:pPr algn="ctr"/>
            <a:r>
              <a:rPr lang="ko-KR" altLang="en-US" dirty="0"/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31455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1.3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 코어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C230F-BB48-49C0-854B-E43D8E7DDC96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ED6483-BCD8-4B0F-8A0E-90786C56663B}"/>
              </a:ext>
            </a:extLst>
          </p:cNvPr>
          <p:cNvSpPr txBox="1"/>
          <p:nvPr/>
        </p:nvSpPr>
        <p:spPr>
          <a:xfrm>
            <a:off x="655320" y="1737360"/>
            <a:ext cx="9966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패킷 교환을 인터넷에서 더 많이 사용하는 이유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회선 교환 대비 패킷 교환이 보다 더 많은 사용자가 동시에 네트워크를 사용 할 수 있기 때문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회선 교환의 경우 최대 </a:t>
            </a:r>
            <a:r>
              <a:rPr lang="en-US" altLang="ko-KR" sz="2000" dirty="0"/>
              <a:t>10</a:t>
            </a:r>
            <a:r>
              <a:rPr lang="ko-KR" altLang="en-US" sz="2000" dirty="0"/>
              <a:t>명 사용이 정의되면 </a:t>
            </a:r>
            <a:r>
              <a:rPr lang="en-US" altLang="ko-KR" sz="2000" dirty="0"/>
              <a:t>10</a:t>
            </a:r>
            <a:r>
              <a:rPr lang="ko-KR" altLang="en-US" sz="2000" dirty="0"/>
              <a:t>명 이상은 사용이 불가하지만 패킷 교환은 확률과 분석을 통해서 </a:t>
            </a:r>
            <a:r>
              <a:rPr lang="en-US" altLang="ko-KR" sz="2000" dirty="0"/>
              <a:t>10</a:t>
            </a:r>
            <a:r>
              <a:rPr lang="ko-KR" altLang="en-US" sz="2000" dirty="0"/>
              <a:t>명 이상이 사용할 확률이 매우 낮아 최대 </a:t>
            </a:r>
            <a:r>
              <a:rPr lang="en-US" altLang="ko-KR" sz="2000" dirty="0"/>
              <a:t>35</a:t>
            </a:r>
            <a:r>
              <a:rPr lang="ko-KR" altLang="en-US" sz="2000" dirty="0"/>
              <a:t>명 사용이 가능하다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따라서 인터넷에서는 패킷 교환 사용을 채택하고 있음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하지만 패킷 교환이 절대적으로 우수한 것은 아님</a:t>
            </a:r>
            <a:r>
              <a:rPr lang="en-US" altLang="ko-KR" sz="2000" dirty="0"/>
              <a:t>. </a:t>
            </a:r>
            <a:r>
              <a:rPr lang="ko-KR" altLang="en-US" sz="2000" dirty="0"/>
              <a:t>인터넷 사용환경이 아닌 경우에는 패킷 교환이 불리할 수도 있음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패킷 교환 서비스가 회선 교환 특성을 사용하고 싶다면 패킷 교환 방식에 특수한 서비스 설정을 통해 회선 교환과 유사한 특성을 사용할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0617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856929" y="66571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601452" y="719277"/>
            <a:ext cx="4989095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238893" y="1537588"/>
            <a:ext cx="323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인터넷이란 무엇인가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254935" y="3068112"/>
            <a:ext cx="323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1.2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 에지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238897" y="4598637"/>
            <a:ext cx="323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1.3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 코어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인터넷이란 무엇인가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9723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인터넷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네트워크를 서로 연결해 놓은 것</a:t>
            </a:r>
            <a:r>
              <a:rPr lang="en-US" altLang="ko-KR" sz="2000" dirty="0"/>
              <a:t>. TCP/IP </a:t>
            </a:r>
            <a:r>
              <a:rPr lang="ko-KR" altLang="en-US" sz="2000" dirty="0"/>
              <a:t>를 프로토콜로 채택하면서 발전을</a:t>
            </a:r>
            <a:r>
              <a:rPr lang="en-US" altLang="ko-KR" sz="2000" dirty="0"/>
              <a:t> </a:t>
            </a:r>
            <a:r>
              <a:rPr lang="ko-KR" altLang="en-US" sz="2000" dirty="0"/>
              <a:t>거듭한 세계 최대 규모의 컴퓨터 통신망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구성 요소를 기준 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네트워크를 서로 연결해주는 네트워크의 네트워크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네트워크를 서로 연결해주는 것을 </a:t>
            </a:r>
            <a:r>
              <a:rPr lang="en-US" altLang="ko-KR" sz="2000" dirty="0"/>
              <a:t>ISP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통신을 위해서는 고유의 프로토콜이 필요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이러한 프로토콜은 </a:t>
            </a:r>
            <a:r>
              <a:rPr lang="en-US" altLang="ko-KR" sz="2000" dirty="0"/>
              <a:t>IETF</a:t>
            </a:r>
            <a:r>
              <a:rPr lang="ko-KR" altLang="en-US" sz="2000" dirty="0"/>
              <a:t>라는 기관에서 만든다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이 기관에서 각국의 프로토콜의 </a:t>
            </a:r>
            <a:r>
              <a:rPr lang="ko-KR" altLang="en-US" sz="2000" dirty="0" err="1"/>
              <a:t>표쥰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규악을</a:t>
            </a:r>
            <a:r>
              <a:rPr lang="ko-KR" altLang="en-US" sz="2000" dirty="0"/>
              <a:t> 사용하는데 이것은 </a:t>
            </a:r>
            <a:r>
              <a:rPr lang="en-US" altLang="ko-KR" sz="2000" dirty="0"/>
              <a:t>RFC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0946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1.1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인터넷이란 무엇인가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97231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서비스 기준 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구성요소를 가지고 어떻게 서비스하느냐가 주안점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웹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VOIP,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게임</a:t>
            </a:r>
            <a:r>
              <a:rPr lang="en-US" altLang="ko-KR" sz="2000" dirty="0"/>
              <a:t>, </a:t>
            </a:r>
            <a:r>
              <a:rPr lang="ko-KR" altLang="en-US" sz="2000" dirty="0"/>
              <a:t>등 응용 프로그램 실행에 필요한 서비스를 제공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이러한 응용프로그램 실행에 필요한 프로그램 인터페이스를 제공한다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이러한 프로그램을 서버에 얹어서 클라이언트에 클라이언트를 넣음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프로토콜이란</a:t>
            </a:r>
            <a:r>
              <a:rPr lang="en-US" altLang="ko-KR" sz="2000" b="1" dirty="0"/>
              <a:t>?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통신 개체들 간에 교환되는 메시지 형식과 순서</a:t>
            </a:r>
            <a:r>
              <a:rPr lang="en-US" altLang="ko-KR" sz="2000" dirty="0"/>
              <a:t>, </a:t>
            </a:r>
            <a:r>
              <a:rPr lang="ko-KR" altLang="en-US" sz="2000" dirty="0"/>
              <a:t>메시지 송수신 과정에서 연관된 </a:t>
            </a:r>
            <a:r>
              <a:rPr lang="en-US" altLang="ko-KR" sz="2000" dirty="0"/>
              <a:t>    </a:t>
            </a:r>
            <a:r>
              <a:rPr lang="ko-KR" altLang="en-US" sz="2000" dirty="0"/>
              <a:t>이벤트 처리 등을 정의함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22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1.2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 에지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네트워크 에지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네트워크 에지는 호스트와 서버를 말한다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호스트는 클라이언트와 서버를 뜻함 보통 컴퓨터를 말함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클라이언트는 보통 개인이 가지고 다니는 스마트폰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랩탑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를 말함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서버는 기관내에 전산실에 존재하면서 서비스를 제공하는 큰 컴퓨터를 보통 칭함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에지는 사용자단 을 칭한다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코어를 제외한 사용자단의 </a:t>
            </a:r>
            <a:r>
              <a:rPr lang="ko-KR" altLang="en-US" sz="2000" dirty="0" err="1"/>
              <a:t>컴푸터</a:t>
            </a:r>
            <a:r>
              <a:rPr lang="ko-KR" altLang="en-US" sz="2000" dirty="0"/>
              <a:t> 묶음을 보통 </a:t>
            </a:r>
            <a:r>
              <a:rPr lang="ko-KR" altLang="en-US" sz="2000" dirty="0" err="1"/>
              <a:t>에지라고</a:t>
            </a:r>
            <a:r>
              <a:rPr lang="ko-KR" altLang="en-US" sz="2000" dirty="0"/>
              <a:t> 부름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종단 시스템과 에지 라우터의 연결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에지 라우터는 코어 라우터와 종단 시스템을 연결해주는 에지 쪽의 라우터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가정의 접속 네트워크</a:t>
            </a:r>
            <a:r>
              <a:rPr lang="en-US" altLang="ko-KR" sz="2000" dirty="0"/>
              <a:t>, </a:t>
            </a:r>
            <a:r>
              <a:rPr lang="ko-KR" altLang="en-US" sz="2000" dirty="0"/>
              <a:t>기관의 접속 네트워크</a:t>
            </a:r>
            <a:r>
              <a:rPr lang="en-US" altLang="ko-KR" sz="2000" dirty="0"/>
              <a:t>, </a:t>
            </a:r>
            <a:r>
              <a:rPr lang="ko-KR" altLang="en-US" sz="2000" dirty="0"/>
              <a:t>무선 접속 네트워크가 존재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1920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1.3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 코어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C230F-BB48-49C0-854B-E43D8E7DDC96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ED6483-BCD8-4B0F-8A0E-90786C56663B}"/>
              </a:ext>
            </a:extLst>
          </p:cNvPr>
          <p:cNvSpPr txBox="1"/>
          <p:nvPr/>
        </p:nvSpPr>
        <p:spPr>
          <a:xfrm>
            <a:off x="655320" y="1737360"/>
            <a:ext cx="9966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네트워크 코어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각각의 네트워크를 상호 연결해주는 라우터들의 연결망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종단 시스템들을 연결 시켜주는 중간 역할을 하는 부분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코어는 주로 통신사단이라고 칭함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통신사를 보통 코어라고 부름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네트워크에는 매우 많은 패킷들이 존재하는데 패킷이 전송되는 방식에는 크게 </a:t>
            </a:r>
            <a:r>
              <a:rPr lang="en-US" altLang="ko-KR" sz="2000" dirty="0"/>
              <a:t>2</a:t>
            </a:r>
            <a:r>
              <a:rPr lang="ko-KR" altLang="en-US" sz="2000" dirty="0"/>
              <a:t>가지로 패킷 교환 방식과 회선 교환 방식이 존재한다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858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1.3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 코어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C230F-BB48-49C0-854B-E43D8E7DDC96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ED6483-BCD8-4B0F-8A0E-90786C56663B}"/>
              </a:ext>
            </a:extLst>
          </p:cNvPr>
          <p:cNvSpPr txBox="1"/>
          <p:nvPr/>
        </p:nvSpPr>
        <p:spPr>
          <a:xfrm>
            <a:off x="655320" y="1737360"/>
            <a:ext cx="9966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패킷 교환 방식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인터넷에서 가장 많이 쓰이는 교환 방식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패킷은 정보를 보낼 때 전체 메시지를 특정한 단위로 자르고 하나의 조각을 패킷이라고 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패킷은</a:t>
            </a:r>
            <a:r>
              <a:rPr lang="en-US" altLang="ko-KR" sz="2000" dirty="0"/>
              <a:t> </a:t>
            </a:r>
            <a:r>
              <a:rPr lang="ko-KR" altLang="en-US" sz="2000" dirty="0"/>
              <a:t>발신지에서 목적지까지의 경로에서 순차적으로 전송됨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각 패킷은 각 링크의 최대 전송 속도로 전달됨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패킷의 라우터 </a:t>
            </a:r>
            <a:r>
              <a:rPr lang="ko-KR" altLang="en-US" sz="2000" dirty="0" err="1"/>
              <a:t>도착률</a:t>
            </a:r>
            <a:r>
              <a:rPr lang="ko-KR" altLang="en-US" sz="2000" dirty="0"/>
              <a:t> 이 제한된 시간동안 매체 전송률을 초과할 경우 </a:t>
            </a:r>
            <a:r>
              <a:rPr lang="ko-KR" altLang="en-US" sz="2000" dirty="0" err="1"/>
              <a:t>큐잉</a:t>
            </a:r>
            <a:r>
              <a:rPr lang="ko-KR" altLang="en-US" sz="2000" dirty="0"/>
              <a:t> 지연이 일어나고 라우터의 큐 메모리가 부족할 경우 패킷의 손실이 일어난다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04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1.3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 코어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C230F-BB48-49C0-854B-E43D8E7DDC96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ED6483-BCD8-4B0F-8A0E-90786C56663B}"/>
              </a:ext>
            </a:extLst>
          </p:cNvPr>
          <p:cNvSpPr txBox="1"/>
          <p:nvPr/>
        </p:nvSpPr>
        <p:spPr>
          <a:xfrm>
            <a:off x="655320" y="1737360"/>
            <a:ext cx="9966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라우팅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발신지로부터 목적지까지 진행하는 전체 경로를 어디로 </a:t>
            </a:r>
            <a:r>
              <a:rPr lang="ko-KR" altLang="en-US" sz="2000" dirty="0" err="1"/>
              <a:t>보낼것</a:t>
            </a:r>
            <a:r>
              <a:rPr lang="ko-KR" altLang="en-US" sz="2000" dirty="0"/>
              <a:t>  인지 결정하는 것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포워딩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입력단으로 들어온 패킷을 라우팅 테이블 내용 기준으로 전송할 적절한 채널을 결정하는 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3504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1.3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 코어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C230F-BB48-49C0-854B-E43D8E7DDC96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ED6483-BCD8-4B0F-8A0E-90786C56663B}"/>
              </a:ext>
            </a:extLst>
          </p:cNvPr>
          <p:cNvSpPr txBox="1"/>
          <p:nvPr/>
        </p:nvSpPr>
        <p:spPr>
          <a:xfrm>
            <a:off x="655320" y="1737360"/>
            <a:ext cx="9966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회선 교환 방식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예전 유선 전화기에서 사용하던 교환 방식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발신지와 목적지 간에 전송에 필요한 통신 자원을 사전 예약 한 후 사용하는 것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미리 경로를 결정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경로가 고정되어 있고 다른 경로는 사용하지 않음</a:t>
            </a:r>
            <a:r>
              <a:rPr lang="en-US" altLang="ko-KR" sz="2000" dirty="0"/>
              <a:t>, </a:t>
            </a:r>
            <a:r>
              <a:rPr lang="ko-KR" altLang="en-US" sz="2000" dirty="0"/>
              <a:t>고정성이 매우 강함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데이터를 주고받지 않을 때에 이 고정된 회선은 사용하지 않기 때문에 효율이 좋지 않다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회선 교환 방식에는 주파수 분할 다중화인 </a:t>
            </a:r>
            <a:r>
              <a:rPr lang="en-US" altLang="ko-KR" sz="2000" dirty="0"/>
              <a:t>FDM</a:t>
            </a:r>
            <a:r>
              <a:rPr lang="ko-KR" altLang="en-US" sz="2000" dirty="0"/>
              <a:t>과 시분할 다중화인 </a:t>
            </a:r>
            <a:r>
              <a:rPr lang="en-US" altLang="ko-KR" sz="2000" dirty="0"/>
              <a:t>TDM</a:t>
            </a:r>
            <a:r>
              <a:rPr lang="ko-KR" altLang="en-US" sz="2000" dirty="0"/>
              <a:t>이 있음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7363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578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Kim omin</cp:lastModifiedBy>
  <cp:revision>45</cp:revision>
  <dcterms:created xsi:type="dcterms:W3CDTF">2017-11-16T00:50:54Z</dcterms:created>
  <dcterms:modified xsi:type="dcterms:W3CDTF">2020-09-07T05:17:41Z</dcterms:modified>
</cp:coreProperties>
</file>