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75" r:id="rId5"/>
    <p:sldId id="276" r:id="rId6"/>
    <p:sldId id="277" r:id="rId7"/>
    <p:sldId id="278" r:id="rId8"/>
    <p:sldId id="279" r:id="rId9"/>
    <p:sldId id="270" r:id="rId10"/>
    <p:sldId id="280" r:id="rId11"/>
    <p:sldId id="274" r:id="rId12"/>
    <p:sldId id="281" r:id="rId13"/>
    <p:sldId id="282" r:id="rId14"/>
    <p:sldId id="269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29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2017 BALPYO FIGHTING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4203094" y="2287529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컴퓨터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C774-9D22-46A3-A46B-1DF9BFB6986C}"/>
              </a:ext>
            </a:extLst>
          </p:cNvPr>
          <p:cNvSpPr txBox="1"/>
          <p:nvPr/>
        </p:nvSpPr>
        <p:spPr>
          <a:xfrm>
            <a:off x="3319462" y="3436927"/>
            <a:ext cx="555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</a:t>
            </a:r>
            <a:r>
              <a:rPr lang="ko-KR" altLang="en-US" sz="2000" dirty="0"/>
              <a:t>주차 컴퓨터 네트워크 과제</a:t>
            </a:r>
            <a:endParaRPr lang="en-US" altLang="ko-KR" sz="2000" dirty="0"/>
          </a:p>
          <a:p>
            <a:pPr algn="ctr"/>
            <a:r>
              <a:rPr lang="ko-KR" altLang="en-US" sz="2000" dirty="0"/>
              <a:t>작성일</a:t>
            </a:r>
            <a:r>
              <a:rPr lang="en-US" altLang="ko-KR" sz="2000" dirty="0"/>
              <a:t>: 2020-09-07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4554234" y="4491763"/>
            <a:ext cx="284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2016156007</a:t>
            </a:r>
          </a:p>
          <a:p>
            <a:pPr algn="ctr"/>
            <a:r>
              <a:rPr lang="ko-KR" altLang="en-US" dirty="0"/>
              <a:t>소프트웨어학과</a:t>
            </a:r>
            <a:endParaRPr lang="en-US" altLang="ko-KR" dirty="0"/>
          </a:p>
          <a:p>
            <a:pPr algn="ctr"/>
            <a:r>
              <a:rPr lang="ko-KR" altLang="en-US" dirty="0"/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1.5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프로토콜 계층과 서비스 모델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TCP/IP </a:t>
            </a:r>
            <a:r>
              <a:rPr lang="ko-KR" altLang="en-US" sz="2000" b="1" dirty="0"/>
              <a:t>프로토콜 스택 </a:t>
            </a:r>
            <a:r>
              <a:rPr lang="en-US" altLang="ko-KR" sz="2000" b="1" dirty="0"/>
              <a:t>(5</a:t>
            </a:r>
            <a:r>
              <a:rPr lang="ko-KR" altLang="en-US" sz="2000" b="1" dirty="0"/>
              <a:t>계층</a:t>
            </a:r>
            <a:r>
              <a:rPr lang="en-US" altLang="ko-KR" sz="2000" b="1" dirty="0"/>
              <a:t>) (</a:t>
            </a:r>
            <a:r>
              <a:rPr lang="ko-KR" altLang="en-US" sz="2000" b="1" dirty="0"/>
              <a:t>반드시 모두 암기할 것</a:t>
            </a:r>
            <a:r>
              <a:rPr lang="en-US" altLang="ko-KR" sz="2000" b="1" dirty="0"/>
              <a:t>)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응용</a:t>
            </a:r>
            <a:r>
              <a:rPr lang="en-US" altLang="ko-KR" sz="2000" dirty="0"/>
              <a:t>: </a:t>
            </a:r>
            <a:r>
              <a:rPr lang="ko-KR" altLang="en-US" sz="2000" dirty="0"/>
              <a:t>네트워크 응용 서비스 주로 제공 </a:t>
            </a:r>
            <a:r>
              <a:rPr lang="en-US" altLang="ko-KR" sz="2000" dirty="0"/>
              <a:t>, </a:t>
            </a:r>
            <a:r>
              <a:rPr lang="ko-KR" altLang="en-US" sz="2000" dirty="0"/>
              <a:t>프로토콜들이 다 여기 배치됨 </a:t>
            </a:r>
            <a:r>
              <a:rPr lang="en-US" altLang="ko-KR" sz="2000" dirty="0"/>
              <a:t>FTP,SMTP, HTTP </a:t>
            </a:r>
            <a:r>
              <a:rPr lang="ko-KR" altLang="en-US" sz="2000" dirty="0"/>
              <a:t>등등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전송</a:t>
            </a:r>
            <a:r>
              <a:rPr lang="en-US" altLang="ko-KR" sz="2000" dirty="0"/>
              <a:t>: </a:t>
            </a:r>
            <a:r>
              <a:rPr lang="ko-KR" altLang="en-US" sz="2000" dirty="0"/>
              <a:t>프로세스 간 데이터 전송 </a:t>
            </a:r>
            <a:r>
              <a:rPr lang="en-US" altLang="ko-KR" sz="2000" dirty="0"/>
              <a:t>TCP, UDP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네트워크</a:t>
            </a:r>
            <a:r>
              <a:rPr lang="en-US" altLang="ko-KR" sz="2000" dirty="0"/>
              <a:t>: </a:t>
            </a:r>
            <a:r>
              <a:rPr lang="ko-KR" altLang="en-US" sz="2000" dirty="0"/>
              <a:t>송신지에서</a:t>
            </a:r>
            <a:r>
              <a:rPr lang="en-US" altLang="ko-KR" sz="2000" dirty="0"/>
              <a:t> </a:t>
            </a:r>
            <a:r>
              <a:rPr lang="ko-KR" altLang="en-US" sz="2000" dirty="0"/>
              <a:t>목적지로 데이터 그램 전송 및 라우팅 </a:t>
            </a:r>
            <a:r>
              <a:rPr lang="en-US" altLang="ko-KR" sz="2000" dirty="0"/>
              <a:t>IP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링크</a:t>
            </a:r>
            <a:r>
              <a:rPr lang="en-US" altLang="ko-KR" sz="2000" dirty="0"/>
              <a:t>: </a:t>
            </a:r>
            <a:r>
              <a:rPr lang="ko-KR" altLang="en-US" sz="2000" dirty="0"/>
              <a:t>이웃한</a:t>
            </a:r>
            <a:r>
              <a:rPr lang="en-US" altLang="ko-KR" sz="2000" dirty="0"/>
              <a:t> </a:t>
            </a:r>
            <a:r>
              <a:rPr lang="ko-KR" altLang="en-US" sz="2000" dirty="0"/>
              <a:t>네트워크 요소 간에 데이터 전송 </a:t>
            </a:r>
            <a:r>
              <a:rPr lang="en-US" altLang="ko-KR" sz="2000" dirty="0"/>
              <a:t>Ethernet, </a:t>
            </a:r>
            <a:r>
              <a:rPr lang="en-US" altLang="ko-KR" sz="2000" dirty="0" err="1"/>
              <a:t>WiFi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ppp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물리</a:t>
            </a:r>
            <a:r>
              <a:rPr lang="en-US" altLang="ko-KR" sz="2000" dirty="0"/>
              <a:t>: </a:t>
            </a:r>
            <a:r>
              <a:rPr lang="ko-KR" altLang="en-US" sz="2000" dirty="0"/>
              <a:t>매체 상의 비트 전송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왜 </a:t>
            </a:r>
            <a:r>
              <a:rPr lang="en-US" altLang="ko-KR" sz="2000" dirty="0"/>
              <a:t>TCP/IP</a:t>
            </a:r>
            <a:r>
              <a:rPr lang="ko-KR" altLang="en-US" sz="2000" dirty="0"/>
              <a:t>인가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전송 계층의 대표 프로토콜은 </a:t>
            </a:r>
            <a:r>
              <a:rPr lang="en-US" altLang="ko-KR" sz="2000" dirty="0"/>
              <a:t>TCP, </a:t>
            </a:r>
            <a:r>
              <a:rPr lang="ko-KR" altLang="en-US" sz="2000" dirty="0"/>
              <a:t>네트워크 계층의 대표적 프로토콜은 </a:t>
            </a:r>
            <a:r>
              <a:rPr lang="en-US" altLang="ko-KR" sz="2000" dirty="0"/>
              <a:t>IP </a:t>
            </a:r>
            <a:r>
              <a:rPr lang="ko-KR" altLang="en-US" sz="2000" dirty="0"/>
              <a:t>이를 합쳐서 부르는 것 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740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1.6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81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공격받은 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네트워크와 보안 제출 시한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C230F-BB48-49C0-854B-E43D8E7DDC96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91C198-FEA7-40ED-8D07-379FDD95E959}"/>
              </a:ext>
            </a:extLst>
          </p:cNvPr>
          <p:cNvSpPr txBox="1"/>
          <p:nvPr/>
        </p:nvSpPr>
        <p:spPr>
          <a:xfrm>
            <a:off x="655320" y="1737360"/>
            <a:ext cx="9966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공격자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인터넷 경유하여 호스트에 멀웨어 침투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여기서 호스트는 </a:t>
            </a:r>
            <a:r>
              <a:rPr lang="en-US" altLang="ko-KR" sz="2000" dirty="0"/>
              <a:t>A, B </a:t>
            </a:r>
            <a:r>
              <a:rPr lang="ko-KR" altLang="en-US" sz="2000" dirty="0"/>
              <a:t>라는 컴퓨터이고 멀웨어는 공격자가 만든 악의적인 악성 코드를 뜻함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멀웨어는 바이러스</a:t>
            </a:r>
            <a:r>
              <a:rPr lang="en-US" altLang="ko-KR" sz="2000" dirty="0"/>
              <a:t>, </a:t>
            </a:r>
            <a:r>
              <a:rPr lang="ko-KR" altLang="en-US" sz="2000" dirty="0"/>
              <a:t>웜을 사용하여 감염</a:t>
            </a:r>
            <a:r>
              <a:rPr lang="en-US" altLang="ko-KR" sz="2000" dirty="0"/>
              <a:t>, </a:t>
            </a:r>
            <a:r>
              <a:rPr lang="ko-KR" altLang="en-US" sz="2000" dirty="0"/>
              <a:t>복제</a:t>
            </a:r>
            <a:r>
              <a:rPr lang="en-US" altLang="ko-KR" sz="2000" dirty="0"/>
              <a:t>, </a:t>
            </a:r>
            <a:r>
              <a:rPr lang="ko-KR" altLang="en-US" sz="2000" dirty="0"/>
              <a:t>전파함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스파이웨어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멀웨어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감염된 호스트는 사용자의 개입 없이 봇넷에 등록되어 추후 스팸 발송 또는 </a:t>
            </a:r>
            <a:r>
              <a:rPr lang="en-US" altLang="ko-KR" sz="2000" dirty="0"/>
              <a:t>DDOS</a:t>
            </a:r>
            <a:r>
              <a:rPr lang="ko-KR" altLang="en-US" sz="2000" dirty="0"/>
              <a:t>에 활용됨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서비스 거부</a:t>
            </a:r>
            <a:r>
              <a:rPr lang="en-US" altLang="ko-KR" sz="2000" b="1" dirty="0"/>
              <a:t>(DDOS)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해커가 타겟 선정을 하면 좀비 </a:t>
            </a:r>
            <a:r>
              <a:rPr lang="en-US" altLang="ko-KR" sz="2000" dirty="0"/>
              <a:t>PC</a:t>
            </a:r>
            <a:r>
              <a:rPr lang="ko-KR" altLang="en-US" sz="2000" dirty="0"/>
              <a:t> 에 명령을 내려 공격 대상에 다수의 패킷 전송을 지시함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3504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1.6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581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공격받은 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네트워크와 보안 제출 시한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C230F-BB48-49C0-854B-E43D8E7DDC96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91C198-FEA7-40ED-8D07-379FDD95E959}"/>
              </a:ext>
            </a:extLst>
          </p:cNvPr>
          <p:cNvSpPr txBox="1"/>
          <p:nvPr/>
        </p:nvSpPr>
        <p:spPr>
          <a:xfrm>
            <a:off x="655320" y="1737360"/>
            <a:ext cx="9966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패킷 스니핑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패킷이 지나가는 것을 조사하고 수집해서 내용을 분석하는 방법</a:t>
            </a:r>
            <a:endParaRPr lang="en-US" altLang="ko-KR" sz="2000" dirty="0"/>
          </a:p>
          <a:p>
            <a:r>
              <a:rPr lang="en-US" altLang="ko-KR" sz="2000" dirty="0"/>
              <a:t>-&gt; A, B </a:t>
            </a:r>
            <a:r>
              <a:rPr lang="ko-KR" altLang="en-US" sz="2000" dirty="0"/>
              <a:t>가 정상적으로 통신할 때 해커가 중간에 패킷을 조사하는 것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와이어 샤크</a:t>
            </a:r>
            <a:r>
              <a:rPr lang="en-US" altLang="ko-KR" sz="2000" dirty="0"/>
              <a:t>: </a:t>
            </a:r>
            <a:r>
              <a:rPr lang="ko-KR" altLang="en-US" sz="2000" dirty="0"/>
              <a:t>선의의 목적으로 사용하면 네트워크 디버깅에 사용하고 악의적인 목적으로는 패킷 스니핑 으로 사용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IP</a:t>
            </a:r>
            <a:r>
              <a:rPr lang="ko-KR" altLang="en-US" sz="2000" b="1" dirty="0"/>
              <a:t> 스푸핑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거짓 발신지 주소로 패킷 전송 하는 것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주소를 변조하는 것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자기 자신이 메시지를 보내지만 주소는 다른 사람의 주소로 차용한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844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기타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828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중요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) TCP/IP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프로토콜 스택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4/5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계층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반드시 암기할 것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)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C230F-BB48-49C0-854B-E43D8E7DDC96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923DF2-48DA-403F-9F2A-5C9CB8E02E01}"/>
              </a:ext>
            </a:extLst>
          </p:cNvPr>
          <p:cNvSpPr txBox="1"/>
          <p:nvPr/>
        </p:nvSpPr>
        <p:spPr>
          <a:xfrm>
            <a:off x="206171" y="1233387"/>
            <a:ext cx="996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강의 </a:t>
            </a:r>
            <a:r>
              <a:rPr lang="en-US" altLang="ko-KR" sz="2000" dirty="0"/>
              <a:t>2-3 06:33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D55A33-05B6-434A-976C-8DDED28F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03" y="1233387"/>
            <a:ext cx="7300593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9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5185794" y="8731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208422" y="719277"/>
            <a:ext cx="5807242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869924" y="1521546"/>
            <a:ext cx="415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1.4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지연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손실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처리율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885966" y="3052070"/>
            <a:ext cx="413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1.5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프로토콜 계층과 서비스 모델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3869928" y="4582595"/>
            <a:ext cx="498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1.6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공격받는 네트워크와 보안 제출 시한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1.4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지연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손실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처리율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패킷의 대기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패킷은 라우터 버퍼의 큐에서 대기한다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일시적으로 패킷 도착율이 출력 링크 전송률을 초과하면</a:t>
            </a:r>
            <a:r>
              <a:rPr lang="en-US" altLang="ko-KR" sz="2000" dirty="0"/>
              <a:t>? (</a:t>
            </a:r>
            <a:r>
              <a:rPr lang="ko-KR" altLang="en-US" sz="2000" dirty="0"/>
              <a:t>입력이 출력보다 훨씬 크다면</a:t>
            </a:r>
            <a:r>
              <a:rPr lang="en-US" altLang="ko-KR" sz="2000" dirty="0"/>
              <a:t>?)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패킷은 큐에서 전송 차례를 기다리며 대기함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기다리던 큐 중 하나가 선택되어서 </a:t>
            </a:r>
            <a:r>
              <a:rPr lang="en-US" altLang="ko-KR" sz="2000" dirty="0">
                <a:sym typeface="Wingdings" panose="05000000000000000000" pitchFamily="2" charset="2"/>
              </a:rPr>
              <a:t>x</a:t>
            </a:r>
            <a:r>
              <a:rPr lang="ko-KR" altLang="en-US" sz="2000" dirty="0">
                <a:sym typeface="Wingdings" panose="05000000000000000000" pitchFamily="2" charset="2"/>
              </a:rPr>
              <a:t>를 통해 </a:t>
            </a:r>
            <a:r>
              <a:rPr lang="en-US" altLang="ko-KR" sz="2000" dirty="0">
                <a:sym typeface="Wingdings" panose="05000000000000000000" pitchFamily="2" charset="2"/>
              </a:rPr>
              <a:t>y</a:t>
            </a:r>
            <a:r>
              <a:rPr lang="ko-KR" altLang="en-US" sz="2000" dirty="0">
                <a:sym typeface="Wingdings" panose="05000000000000000000" pitchFamily="2" charset="2"/>
              </a:rPr>
              <a:t>로 전달될 때 나가는 시간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전송 지연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패킷이 들어와서 큐에서 대기하고있다가 나갈 때 까지의 시간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큐 대기 시간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큐에 들어갈 수도 들어가지 못할 수도 있다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가용 버퍼가 있으면 패킷 수신 후 저장 하지만 가용 버퍼가 없으면 패킷이 삭제됨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회신이 없으면 다시 보내므로 가용 버퍼가 없고 패킷 삭제 되어도 문제는 안되지만 손실로 인한 지연은 발생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94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1.4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지연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손실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처리율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패킷 지연의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요소</a:t>
            </a:r>
            <a:endParaRPr lang="en-US" altLang="ko-KR" sz="2000" b="1" dirty="0"/>
          </a:p>
          <a:p>
            <a:r>
              <a:rPr lang="en-US" altLang="ko-KR" sz="2000" dirty="0"/>
              <a:t>-&gt; 1. nodal</a:t>
            </a:r>
            <a:r>
              <a:rPr lang="ko-KR" altLang="en-US" sz="2000" dirty="0"/>
              <a:t> </a:t>
            </a:r>
            <a:r>
              <a:rPr lang="en-US" altLang="ko-KR" sz="2000" dirty="0"/>
              <a:t>processing 2. queueing 3. transmission 4. propagation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d(nodal) = d(proc) + d(queue) + d(trans) + d(prop)</a:t>
            </a:r>
          </a:p>
          <a:p>
            <a:endParaRPr lang="en-US" altLang="ko-KR" sz="2000" b="1" dirty="0"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ym typeface="Wingdings" panose="05000000000000000000" pitchFamily="2" charset="2"/>
              </a:rPr>
              <a:t>1. d(proc) 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노드에서의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처리 지연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들어온 패킷이 제대로 되어 있는지 비트 오류 체크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출력 링크 결정하는 시간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대부분은 큰 시간은 </a:t>
            </a:r>
            <a:r>
              <a:rPr lang="ko-KR" altLang="en-US" sz="2000" dirty="0" err="1">
                <a:sym typeface="Wingdings" panose="05000000000000000000" pitchFamily="2" charset="2"/>
              </a:rPr>
              <a:t>안걸림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00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1.4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지연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손실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처리율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패킷 지연의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요소</a:t>
            </a:r>
            <a:endParaRPr lang="en-US" altLang="ko-KR" sz="2000" b="1" dirty="0"/>
          </a:p>
          <a:p>
            <a:r>
              <a:rPr lang="en-US" altLang="ko-KR" sz="2000" dirty="0"/>
              <a:t>-&gt; 1. nodal</a:t>
            </a:r>
            <a:r>
              <a:rPr lang="ko-KR" altLang="en-US" sz="2000" dirty="0"/>
              <a:t> </a:t>
            </a:r>
            <a:r>
              <a:rPr lang="en-US" altLang="ko-KR" sz="2000" dirty="0"/>
              <a:t>processing 2. queueing 3. transmission 4. propagation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d(nodal) = d(proc) + d(queue) + d(trans) + d(prop)</a:t>
            </a:r>
          </a:p>
          <a:p>
            <a:endParaRPr lang="en-US" altLang="ko-KR" sz="2000" b="1" dirty="0"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ym typeface="Wingdings" panose="05000000000000000000" pitchFamily="2" charset="2"/>
              </a:rPr>
              <a:t>2. d(queue) 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큐잉 지연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가장 복잡하고 통제하기 어려운 부분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  <a:r>
              <a:rPr lang="ko-KR" altLang="en-US" sz="2000" dirty="0">
                <a:sym typeface="Wingdings" panose="05000000000000000000" pitchFamily="2" charset="2"/>
              </a:rPr>
              <a:t>따라서 가장 중요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출력 링크에서 전송할 때까지의 큐에서의 대기시간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큐에 얼만큼의 패킷들이 대기하고 있냐 에 따라서 달라짐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들어오는 패킷의 성격에 따라서도 지연 시간이 다양함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07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1.4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지연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손실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처리율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패킷 지연의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요소</a:t>
            </a:r>
            <a:endParaRPr lang="en-US" altLang="ko-KR" sz="2000" b="1" dirty="0"/>
          </a:p>
          <a:p>
            <a:r>
              <a:rPr lang="en-US" altLang="ko-KR" sz="2000" dirty="0"/>
              <a:t>-&gt; 1. nodal</a:t>
            </a:r>
            <a:r>
              <a:rPr lang="ko-KR" altLang="en-US" sz="2000" dirty="0"/>
              <a:t> </a:t>
            </a:r>
            <a:r>
              <a:rPr lang="en-US" altLang="ko-KR" sz="2000" dirty="0"/>
              <a:t>processing 2. queueing 3. transmission 4. propagation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d(nodal) = d(proc) + d(queue) + d(trans) + d(prop)</a:t>
            </a:r>
          </a:p>
          <a:p>
            <a:endParaRPr lang="en-US" altLang="ko-KR" sz="2000" b="1" dirty="0"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ym typeface="Wingdings" panose="05000000000000000000" pitchFamily="2" charset="2"/>
              </a:rPr>
              <a:t>d(trans) 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전송 지연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두번째로 중요함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2000" dirty="0"/>
              <a:t>-&gt; L: </a:t>
            </a:r>
            <a:r>
              <a:rPr lang="ko-KR" altLang="en-US" sz="2000" dirty="0"/>
              <a:t>패킷 길이</a:t>
            </a:r>
            <a:r>
              <a:rPr lang="en-US" altLang="ko-KR" sz="2000" dirty="0"/>
              <a:t>(bits)</a:t>
            </a:r>
          </a:p>
          <a:p>
            <a:r>
              <a:rPr lang="en-US" altLang="ko-KR" sz="2000" dirty="0"/>
              <a:t>-&gt; R: link </a:t>
            </a:r>
            <a:r>
              <a:rPr lang="en-US" altLang="ko-KR" sz="2000" dirty="0" err="1"/>
              <a:t>badwidth</a:t>
            </a:r>
            <a:r>
              <a:rPr lang="en-US" altLang="ko-KR" sz="2000" dirty="0"/>
              <a:t>(bps)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d(trans) = L/R</a:t>
            </a:r>
          </a:p>
        </p:txBody>
      </p:sp>
    </p:spTree>
    <p:extLst>
      <p:ext uri="{BB962C8B-B14F-4D97-AF65-F5344CB8AC3E}">
        <p14:creationId xmlns:p14="http://schemas.microsoft.com/office/powerpoint/2010/main" val="331026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1.4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지연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손실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처리율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패킷 지연의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요소</a:t>
            </a:r>
            <a:endParaRPr lang="en-US" altLang="ko-KR" sz="2000" b="1" dirty="0"/>
          </a:p>
          <a:p>
            <a:r>
              <a:rPr lang="en-US" altLang="ko-KR" sz="2000" dirty="0"/>
              <a:t>-&gt; 1. nodal</a:t>
            </a:r>
            <a:r>
              <a:rPr lang="ko-KR" altLang="en-US" sz="2000" dirty="0"/>
              <a:t> </a:t>
            </a:r>
            <a:r>
              <a:rPr lang="en-US" altLang="ko-KR" sz="2000" dirty="0"/>
              <a:t>processing 2. queueing 3. transmission 4. propagation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d(nodal) = d(proc) + d(queue) + d(trans) + d(prop)</a:t>
            </a:r>
          </a:p>
          <a:p>
            <a:endParaRPr lang="en-US" altLang="ko-KR" sz="2000" b="1" dirty="0"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ym typeface="Wingdings" panose="05000000000000000000" pitchFamily="2" charset="2"/>
              </a:rPr>
              <a:t>d(prop)</a:t>
            </a: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전파 지연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전파 속도는 광속</a:t>
            </a:r>
            <a:endParaRPr lang="en-US" altLang="ko-KR" sz="2000" dirty="0"/>
          </a:p>
          <a:p>
            <a:r>
              <a:rPr lang="en-US" altLang="ko-KR" sz="2000" dirty="0"/>
              <a:t>-&gt; d: length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physical</a:t>
            </a:r>
            <a:r>
              <a:rPr lang="ko-KR" altLang="en-US" sz="2000" dirty="0"/>
              <a:t> </a:t>
            </a:r>
            <a:r>
              <a:rPr lang="en-US" altLang="ko-KR" sz="2000" dirty="0"/>
              <a:t>link</a:t>
            </a:r>
          </a:p>
          <a:p>
            <a:r>
              <a:rPr lang="en-US" altLang="ko-KR" sz="2000" dirty="0"/>
              <a:t>-&gt; s: propagation speed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d(prop) = d/s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 </a:t>
            </a:r>
            <a:r>
              <a:rPr lang="ko-KR" altLang="en-US" sz="2000" dirty="0">
                <a:sym typeface="Wingdings" panose="05000000000000000000" pitchFamily="2" charset="2"/>
              </a:rPr>
              <a:t>생각보다 중요하지 않음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653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1.4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네트워크의 지연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손실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처리율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40A29-D2B7-4BEC-A737-39D557A5C92F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53F484-8814-4293-8ADE-5E4CDB03F60A}"/>
              </a:ext>
            </a:extLst>
          </p:cNvPr>
          <p:cNvSpPr txBox="1"/>
          <p:nvPr/>
        </p:nvSpPr>
        <p:spPr>
          <a:xfrm>
            <a:off x="655320" y="1737360"/>
            <a:ext cx="1028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실제 인터넷 경로와 지연</a:t>
            </a:r>
            <a:endParaRPr lang="en-US" altLang="ko-KR" sz="2000" b="1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-&gt; traceroute</a:t>
            </a:r>
            <a:r>
              <a:rPr lang="ko-KR" altLang="en-US" sz="2000" dirty="0">
                <a:sym typeface="Wingdings" panose="05000000000000000000" pitchFamily="2" charset="2"/>
              </a:rPr>
              <a:t> 프로그램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송신지에서 목적지까지 진행하는 경로 상에서 발생하는 지연 측정을 위한 프로그램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ym typeface="Wingdings" panose="05000000000000000000" pitchFamily="2" charset="2"/>
              </a:rPr>
              <a:t>패킷 손실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라우터가 가지고 있는 큐의 용량을 초과하면 버릴 수 밖에 없다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손실된 패킷은 나중에 재전송해야 하고 이 재전송 하는 과정에서</a:t>
            </a:r>
            <a:r>
              <a:rPr lang="en-US" altLang="ko-KR" sz="2000" dirty="0">
                <a:sym typeface="Wingdings" panose="05000000000000000000" pitchFamily="2" charset="2"/>
              </a:rPr>
              <a:t> A</a:t>
            </a:r>
            <a:r>
              <a:rPr lang="ko-KR" altLang="en-US" sz="2000" dirty="0">
                <a:sym typeface="Wingdings" panose="05000000000000000000" pitchFamily="2" charset="2"/>
              </a:rPr>
              <a:t>와 </a:t>
            </a:r>
            <a:r>
              <a:rPr lang="en-US" altLang="ko-KR" sz="2000" dirty="0">
                <a:sym typeface="Wingdings" panose="05000000000000000000" pitchFamily="2" charset="2"/>
              </a:rPr>
              <a:t>B</a:t>
            </a:r>
            <a:r>
              <a:rPr lang="ko-KR" altLang="en-US" sz="2000" dirty="0">
                <a:sym typeface="Wingdings" panose="05000000000000000000" pitchFamily="2" charset="2"/>
              </a:rPr>
              <a:t>는 패킷 인식하는데 소요 시간이 필요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ym typeface="Wingdings" panose="05000000000000000000" pitchFamily="2" charset="2"/>
              </a:rPr>
              <a:t>종단간 전송률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전송률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데이터가 송신자와 수신자 간에 비트 단위로 전송되는 비율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평균이 선호됨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종단간 전송률의 결정적 요인은 최하의 링크 전송 속도를 가지고 있는 링크가 결정함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최하의 링크 전송 속도를 가지고 있는 링크를 </a:t>
            </a:r>
            <a:r>
              <a:rPr lang="ko-KR" altLang="en-US" sz="2000" b="1" dirty="0">
                <a:sym typeface="Wingdings" panose="05000000000000000000" pitchFamily="2" charset="2"/>
              </a:rPr>
              <a:t>병목 링크 </a:t>
            </a:r>
            <a:r>
              <a:rPr lang="ko-KR" altLang="en-US" sz="2000" dirty="0">
                <a:sym typeface="Wingdings" panose="05000000000000000000" pitchFamily="2" charset="2"/>
              </a:rPr>
              <a:t>라고 부름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실제로는 보통 </a:t>
            </a:r>
            <a:r>
              <a:rPr lang="en-US" altLang="ko-KR" sz="2000" dirty="0" err="1">
                <a:sym typeface="Wingdings" panose="05000000000000000000" pitchFamily="2" charset="2"/>
              </a:rPr>
              <a:t>Rc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보단 </a:t>
            </a:r>
            <a:r>
              <a:rPr lang="en-US" altLang="ko-KR" sz="2000" dirty="0">
                <a:sym typeface="Wingdings" panose="05000000000000000000" pitchFamily="2" charset="2"/>
              </a:rPr>
              <a:t>Rs</a:t>
            </a:r>
            <a:r>
              <a:rPr lang="ko-KR" altLang="en-US" sz="2000" dirty="0">
                <a:sym typeface="Wingdings" panose="05000000000000000000" pitchFamily="2" charset="2"/>
              </a:rPr>
              <a:t>가 병목 링크가 됨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775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5586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1.5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387265" y="379160"/>
            <a:ext cx="492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프로토콜 계층과 서비스 모델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8E9B3-DB25-40D0-ABA7-30FD02228B85}"/>
              </a:ext>
            </a:extLst>
          </p:cNvPr>
          <p:cNvCxnSpPr>
            <a:cxnSpLocks/>
          </p:cNvCxnSpPr>
          <p:nvPr/>
        </p:nvCxnSpPr>
        <p:spPr>
          <a:xfrm flipV="1">
            <a:off x="2493945" y="1037107"/>
            <a:ext cx="8661735" cy="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B05124-86B7-4359-9D0E-F570676272B8}"/>
              </a:ext>
            </a:extLst>
          </p:cNvPr>
          <p:cNvSpPr txBox="1"/>
          <p:nvPr/>
        </p:nvSpPr>
        <p:spPr>
          <a:xfrm>
            <a:off x="655320" y="1737360"/>
            <a:ext cx="9966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네트워크는 다양한 요소로 구성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호스트</a:t>
            </a:r>
            <a:r>
              <a:rPr lang="en-US" altLang="ko-KR" sz="2000" dirty="0"/>
              <a:t>, </a:t>
            </a:r>
            <a:r>
              <a:rPr lang="ko-KR" altLang="en-US" sz="2000" dirty="0"/>
              <a:t>라우터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종류의 매체</a:t>
            </a:r>
            <a:r>
              <a:rPr lang="en-US" altLang="ko-KR" sz="2000" dirty="0"/>
              <a:t>, </a:t>
            </a:r>
            <a:r>
              <a:rPr lang="ko-KR" altLang="en-US" sz="2000" dirty="0"/>
              <a:t>응용 프로그램</a:t>
            </a:r>
            <a:r>
              <a:rPr lang="en-US" altLang="ko-KR" sz="2000" dirty="0"/>
              <a:t>, </a:t>
            </a:r>
            <a:r>
              <a:rPr lang="ko-KR" altLang="en-US" sz="2000" dirty="0"/>
              <a:t>프로토콜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하드웨어와 소프트웨어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계층화</a:t>
            </a:r>
            <a:endParaRPr lang="en-US" altLang="ko-KR" sz="2000" b="1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복잡한 시스템을 다루기 위해 해당 요소를 계층별로 정의한 것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모듈화를 통해 유지보수와 변경이 용이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계층화는 항상 바람직하진 않음</a:t>
            </a:r>
            <a:r>
              <a:rPr lang="en-US" altLang="ko-KR" sz="2000" dirty="0"/>
              <a:t> </a:t>
            </a:r>
            <a:r>
              <a:rPr lang="ko-KR" altLang="en-US" sz="2000" dirty="0"/>
              <a:t>복잡한 개념을 정리할 땐 좋음 간단한 경우에는 오히려 오버헤드 발생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통신같이 비교적 복잡한 구조에는 계층화가 좋음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1920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942</Words>
  <Application>Microsoft Office PowerPoint</Application>
  <PresentationFormat>와이드스크린</PresentationFormat>
  <Paragraphs>129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Kim omin</cp:lastModifiedBy>
  <cp:revision>55</cp:revision>
  <dcterms:created xsi:type="dcterms:W3CDTF">2017-11-16T00:50:54Z</dcterms:created>
  <dcterms:modified xsi:type="dcterms:W3CDTF">2020-09-07T07:56:40Z</dcterms:modified>
</cp:coreProperties>
</file>