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0" r:id="rId17"/>
    <p:sldId id="283" r:id="rId18"/>
    <p:sldId id="284" r:id="rId19"/>
    <p:sldId id="285" r:id="rId20"/>
    <p:sldId id="286" r:id="rId21"/>
    <p:sldId id="269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2017 BALPYO FIGHTING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4203094" y="2287529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컴퓨터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3319462" y="3436927"/>
            <a:ext cx="555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</a:t>
            </a:r>
            <a:r>
              <a:rPr lang="ko-KR" altLang="en-US" sz="2000" dirty="0"/>
              <a:t>주차 컴퓨터 네트워크 과제</a:t>
            </a:r>
            <a:endParaRPr lang="en-US" altLang="ko-KR" sz="2000" dirty="0"/>
          </a:p>
          <a:p>
            <a:pPr algn="ctr"/>
            <a:r>
              <a:rPr lang="ko-KR" altLang="en-US" sz="2000" dirty="0"/>
              <a:t>작성일</a:t>
            </a:r>
            <a:r>
              <a:rPr lang="en-US" altLang="ko-KR" sz="2000" dirty="0"/>
              <a:t>: 2020-09-14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4" y="4491763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2016156007</a:t>
            </a:r>
          </a:p>
          <a:p>
            <a:pPr algn="ctr"/>
            <a:r>
              <a:rPr lang="ko-KR" altLang="en-US" dirty="0"/>
              <a:t>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애플리케이션이 필요로 하는 전송 서비스 종류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애플리케이션이 동작할 때 고려해야할 서비스 종류를 뜻함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서비스를 선택적으로 취사 선택</a:t>
            </a:r>
            <a:r>
              <a:rPr lang="en-US" altLang="ko-KR" sz="2000" dirty="0"/>
              <a:t>:</a:t>
            </a:r>
            <a:r>
              <a:rPr lang="ko-KR" altLang="en-US" sz="2000" dirty="0"/>
              <a:t> 여러가지 서비스 중 골라 쓰는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b="1" dirty="0"/>
              <a:t>데이터 정합성</a:t>
            </a:r>
            <a:r>
              <a:rPr lang="en-US" altLang="ko-KR" sz="2000" dirty="0"/>
              <a:t>: </a:t>
            </a:r>
            <a:r>
              <a:rPr lang="ko-KR" altLang="en-US" sz="2000" dirty="0"/>
              <a:t>전송 과정 중 전송 오류가 없는 </a:t>
            </a:r>
            <a:r>
              <a:rPr lang="en-US" altLang="ko-KR" sz="2000" dirty="0"/>
              <a:t>100% </a:t>
            </a:r>
            <a:r>
              <a:rPr lang="ko-KR" altLang="en-US" sz="2000" dirty="0"/>
              <a:t>신뢰하는 경우</a:t>
            </a:r>
            <a:r>
              <a:rPr lang="en-US" altLang="ko-KR" sz="2000" dirty="0"/>
              <a:t>(</a:t>
            </a:r>
            <a:r>
              <a:rPr lang="ko-KR" altLang="en-US" sz="2000" dirty="0"/>
              <a:t>인터넷 뱅킹</a:t>
            </a:r>
            <a:r>
              <a:rPr lang="en-US" altLang="ko-KR" sz="2000" dirty="0"/>
              <a:t>)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b="1" dirty="0"/>
              <a:t>시간 민감도</a:t>
            </a:r>
            <a:r>
              <a:rPr lang="en-US" altLang="ko-KR" sz="2000" dirty="0"/>
              <a:t>: </a:t>
            </a:r>
            <a:r>
              <a:rPr lang="ko-KR" altLang="en-US" sz="2000" dirty="0"/>
              <a:t>시간의 지연에 민감하는가</a:t>
            </a:r>
            <a:r>
              <a:rPr lang="en-US" altLang="ko-KR" sz="2000" dirty="0"/>
              <a:t>?(</a:t>
            </a:r>
            <a:r>
              <a:rPr lang="ko-KR" altLang="en-US" sz="2000" dirty="0"/>
              <a:t>이메일은 시간 민감도 낮음</a:t>
            </a:r>
            <a:r>
              <a:rPr lang="en-US" altLang="ko-KR" sz="2000" dirty="0"/>
              <a:t>, </a:t>
            </a:r>
            <a:r>
              <a:rPr lang="ko-KR" altLang="en-US" sz="2000" dirty="0"/>
              <a:t>동영상은 시간 민감도 높음</a:t>
            </a:r>
            <a:r>
              <a:rPr lang="en-US" altLang="ko-KR" sz="2000" dirty="0"/>
              <a:t>)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b="1" dirty="0"/>
              <a:t>처리율</a:t>
            </a:r>
            <a:r>
              <a:rPr lang="en-US" altLang="ko-KR" sz="2000" dirty="0"/>
              <a:t>: </a:t>
            </a:r>
            <a:r>
              <a:rPr lang="ko-KR" altLang="en-US" sz="2000" dirty="0"/>
              <a:t>처리 속도에 관련된 부분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</a:t>
            </a:r>
            <a:r>
              <a:rPr lang="en-US" altLang="ko-KR" sz="2000" dirty="0"/>
              <a:t>, </a:t>
            </a:r>
            <a:r>
              <a:rPr lang="ko-KR" altLang="en-US" sz="2000" dirty="0"/>
              <a:t>음성통화는 중요함 </a:t>
            </a:r>
            <a:r>
              <a:rPr lang="en-US" altLang="ko-KR" sz="2000" dirty="0"/>
              <a:t>, email</a:t>
            </a:r>
            <a:r>
              <a:rPr lang="ko-KR" altLang="en-US" sz="2000" dirty="0"/>
              <a:t>은 별로 안중요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b="1" dirty="0"/>
              <a:t>보안</a:t>
            </a:r>
            <a:r>
              <a:rPr lang="en-US" altLang="ko-KR" sz="2000" b="1" dirty="0"/>
              <a:t>: </a:t>
            </a:r>
            <a:r>
              <a:rPr lang="ko-KR" altLang="en-US" sz="2000" dirty="0"/>
              <a:t>암호화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정합성 등</a:t>
            </a:r>
            <a:endParaRPr lang="en-US" altLang="ko-KR" sz="2000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8001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애플리케이션이 필요로 하는 전송 서비스 종류</a:t>
            </a:r>
          </a:p>
          <a:p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635E8-E6B7-4953-A0F7-4A09CEE1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5" y="2251724"/>
            <a:ext cx="8937859" cy="45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인터넷 전송 계층 프로토콜 서비스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매우 중요 필수 숙지</a:t>
            </a:r>
            <a:r>
              <a:rPr lang="en-US" altLang="ko-KR" sz="2000" b="1" dirty="0"/>
              <a:t>)</a:t>
            </a:r>
          </a:p>
          <a:p>
            <a:r>
              <a:rPr lang="en-US" altLang="ko-KR" sz="2000" dirty="0"/>
              <a:t>-&gt; </a:t>
            </a:r>
            <a:r>
              <a:rPr lang="en-US" altLang="ko-KR" sz="2000" b="1" dirty="0">
                <a:solidFill>
                  <a:srgbClr val="FF0000"/>
                </a:solidFill>
              </a:rPr>
              <a:t>TCP </a:t>
            </a:r>
            <a:r>
              <a:rPr lang="ko-KR" altLang="en-US" sz="2000" b="1" dirty="0">
                <a:solidFill>
                  <a:srgbClr val="FF0000"/>
                </a:solidFill>
              </a:rPr>
              <a:t>서비스</a:t>
            </a:r>
            <a:endParaRPr lang="en-US" altLang="ko-KR" sz="2000" dirty="0"/>
          </a:p>
          <a:p>
            <a:r>
              <a:rPr lang="ko-KR" altLang="en-US" sz="2000" dirty="0"/>
              <a:t>신뢰를 기반으로 함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데이터를 주고 받을 </a:t>
            </a:r>
            <a:r>
              <a:rPr lang="ko-KR" altLang="en-US" sz="2000" dirty="0" err="1"/>
              <a:t>떄</a:t>
            </a:r>
            <a:r>
              <a:rPr lang="ko-KR" altLang="en-US" sz="2000" dirty="0"/>
              <a:t> 데이터 손실이 없다 라는 뜻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연결 기반임</a:t>
            </a:r>
            <a:r>
              <a:rPr lang="en-US" altLang="ko-KR" sz="2000" dirty="0"/>
              <a:t>: 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상호 서로 미리 연결을 하고 데이터를 주고 받음</a:t>
            </a:r>
            <a:r>
              <a:rPr lang="en-US" altLang="ko-KR" sz="2000" dirty="0"/>
              <a:t>(</a:t>
            </a:r>
            <a:r>
              <a:rPr lang="ko-KR" altLang="en-US" sz="2000" dirty="0"/>
              <a:t>신뢰성을 위해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흐름 제어</a:t>
            </a:r>
            <a:r>
              <a:rPr lang="en-US" altLang="ko-KR" sz="2000" dirty="0"/>
              <a:t>: 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데이터 주고받을 때 </a:t>
            </a:r>
            <a:r>
              <a:rPr lang="en-US" altLang="ko-KR" sz="2000" dirty="0"/>
              <a:t>B</a:t>
            </a:r>
            <a:r>
              <a:rPr lang="ko-KR" altLang="en-US" sz="2000" dirty="0"/>
              <a:t>가 여유 공간이 없을 때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 B</a:t>
            </a:r>
            <a:r>
              <a:rPr lang="ko-KR" altLang="en-US" sz="2000" dirty="0"/>
              <a:t>의 여유 공간을 보아 가면서 데이터를 전송하는 것</a:t>
            </a:r>
            <a:endParaRPr lang="en-US" altLang="ko-KR" sz="2000" dirty="0"/>
          </a:p>
          <a:p>
            <a:r>
              <a:rPr lang="ko-KR" altLang="en-US" sz="2000" dirty="0"/>
              <a:t>혼잡 제어</a:t>
            </a:r>
            <a:r>
              <a:rPr lang="en-US" altLang="ko-KR" sz="2000" dirty="0"/>
              <a:t>: 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데이터 주고받는 사이에 가로질러서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가로질러서 전송 할 때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교신 중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가 개입하는 상황일 때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로 인해서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트래픽에 제한이 생겼을 때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데이터를 어떻게 안정적으로 제공하는가</a:t>
            </a:r>
            <a:endParaRPr lang="en-US" altLang="ko-KR" sz="2000" dirty="0"/>
          </a:p>
          <a:p>
            <a:r>
              <a:rPr lang="en-US" altLang="ko-KR" sz="2000" dirty="0"/>
              <a:t>TCP</a:t>
            </a:r>
            <a:r>
              <a:rPr lang="ko-KR" altLang="en-US" sz="2000" dirty="0"/>
              <a:t>에서 제공하지 않는 서비스</a:t>
            </a:r>
            <a:r>
              <a:rPr lang="en-US" altLang="ko-KR" sz="2000" dirty="0"/>
              <a:t>: </a:t>
            </a:r>
            <a:r>
              <a:rPr lang="ko-KR" altLang="en-US" sz="2000" dirty="0"/>
              <a:t>타이밍</a:t>
            </a:r>
            <a:r>
              <a:rPr lang="en-US" altLang="ko-KR" sz="2000" dirty="0"/>
              <a:t>(</a:t>
            </a:r>
            <a:r>
              <a:rPr lang="ko-KR" altLang="en-US" sz="2000" dirty="0"/>
              <a:t>시간 지연에 관한 것</a:t>
            </a:r>
            <a:r>
              <a:rPr lang="en-US" altLang="ko-KR" sz="2000" dirty="0"/>
              <a:t>), </a:t>
            </a:r>
            <a:r>
              <a:rPr lang="ko-KR" altLang="en-US" sz="2000" dirty="0"/>
              <a:t>최소 처리율 보장</a:t>
            </a:r>
            <a:r>
              <a:rPr lang="en-US" altLang="ko-KR" sz="2000" dirty="0"/>
              <a:t>, </a:t>
            </a:r>
            <a:r>
              <a:rPr lang="ko-KR" altLang="en-US" sz="2000" dirty="0"/>
              <a:t>보안 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en-US" altLang="ko-KR" sz="2000" b="1" dirty="0">
                <a:solidFill>
                  <a:srgbClr val="FF0000"/>
                </a:solidFill>
              </a:rPr>
              <a:t>UDP </a:t>
            </a:r>
            <a:r>
              <a:rPr lang="ko-KR" altLang="en-US" sz="2000" b="1" dirty="0">
                <a:solidFill>
                  <a:srgbClr val="FF0000"/>
                </a:solidFill>
              </a:rPr>
              <a:t>서비스</a:t>
            </a:r>
            <a:r>
              <a:rPr lang="en-US" altLang="ko-KR" sz="2000" b="1" dirty="0"/>
              <a:t>:</a:t>
            </a:r>
          </a:p>
          <a:p>
            <a:r>
              <a:rPr lang="ko-KR" altLang="en-US" sz="2000" dirty="0"/>
              <a:t>신뢰 할 수 없는 경우임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데이터를 주고 받을 때 데이터의 손실이 일어날 수 있음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비 연결 기반</a:t>
            </a:r>
            <a:r>
              <a:rPr lang="en-US" altLang="ko-KR" sz="2000" dirty="0"/>
              <a:t>: </a:t>
            </a:r>
            <a:r>
              <a:rPr lang="ko-KR" altLang="en-US" sz="2000" dirty="0"/>
              <a:t>상호 연결 없이 데이터를 보냄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데이터를 못 받을 수도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UDP</a:t>
            </a:r>
            <a:r>
              <a:rPr lang="ko-KR" altLang="en-US" sz="2000" dirty="0"/>
              <a:t>에서 제공하지 않는 서비스</a:t>
            </a:r>
            <a:r>
              <a:rPr lang="en-US" altLang="ko-KR" sz="2000" dirty="0"/>
              <a:t>: </a:t>
            </a:r>
            <a:r>
              <a:rPr lang="ko-KR" altLang="en-US" sz="2000" dirty="0"/>
              <a:t>신뢰성</a:t>
            </a:r>
            <a:r>
              <a:rPr lang="en-US" altLang="ko-KR" sz="2000" dirty="0"/>
              <a:t>, </a:t>
            </a:r>
            <a:r>
              <a:rPr lang="ko-KR" altLang="en-US" sz="2000" dirty="0"/>
              <a:t>흐름 제어</a:t>
            </a:r>
            <a:r>
              <a:rPr lang="en-US" altLang="ko-KR" sz="2000" dirty="0"/>
              <a:t>, </a:t>
            </a:r>
            <a:r>
              <a:rPr lang="ko-KR" altLang="en-US" sz="2000" dirty="0"/>
              <a:t>혼잡 제어</a:t>
            </a:r>
            <a:r>
              <a:rPr lang="en-US" altLang="ko-KR" sz="2000" dirty="0"/>
              <a:t>, </a:t>
            </a:r>
            <a:r>
              <a:rPr lang="ko-KR" altLang="en-US" sz="2000" dirty="0"/>
              <a:t>타이밍</a:t>
            </a:r>
            <a:r>
              <a:rPr lang="en-US" altLang="ko-KR" sz="2000" dirty="0"/>
              <a:t>, </a:t>
            </a:r>
            <a:r>
              <a:rPr lang="ko-KR" altLang="en-US" sz="2000" dirty="0"/>
              <a:t>처리율</a:t>
            </a:r>
            <a:r>
              <a:rPr lang="en-US" altLang="ko-KR" sz="2000" dirty="0"/>
              <a:t> </a:t>
            </a:r>
            <a:r>
              <a:rPr lang="ko-KR" altLang="en-US" sz="2000" dirty="0"/>
              <a:t>보장</a:t>
            </a:r>
            <a:r>
              <a:rPr lang="en-US" altLang="ko-KR" sz="2000" dirty="0"/>
              <a:t>, </a:t>
            </a:r>
            <a:r>
              <a:rPr lang="ko-KR" altLang="en-US" sz="2000" dirty="0"/>
              <a:t>보안</a:t>
            </a:r>
            <a:r>
              <a:rPr lang="en-US" altLang="ko-KR" sz="2000" dirty="0"/>
              <a:t>, </a:t>
            </a:r>
            <a:r>
              <a:rPr lang="ko-KR" altLang="en-US" sz="2000" dirty="0"/>
              <a:t>연결 설정 등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7B193E-A001-4DCA-AAA4-74D3583C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320" y="3491294"/>
            <a:ext cx="845893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인터넷 애플리케이션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애플리케이션과 전송 프로토콜 어떤 걸 쓰는지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A18B1-8812-4A93-90DC-4544CFC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6" y="2329142"/>
            <a:ext cx="9505832" cy="44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TCP </a:t>
            </a:r>
            <a:r>
              <a:rPr lang="ko-KR" altLang="en-US" sz="2000" b="1" dirty="0"/>
              <a:t>보안</a:t>
            </a:r>
            <a:endParaRPr lang="en-US" altLang="ko-KR" sz="2000" b="1" dirty="0"/>
          </a:p>
          <a:p>
            <a:r>
              <a:rPr lang="en-US" altLang="ko-KR" sz="2000" dirty="0"/>
              <a:t>-&gt; TCP</a:t>
            </a:r>
            <a:r>
              <a:rPr lang="ko-KR" altLang="en-US" sz="2000" dirty="0"/>
              <a:t>와 </a:t>
            </a:r>
            <a:r>
              <a:rPr lang="en-US" altLang="ko-KR" sz="2000" dirty="0"/>
              <a:t>UDP: </a:t>
            </a:r>
            <a:r>
              <a:rPr lang="ko-KR" altLang="en-US" sz="2000" dirty="0"/>
              <a:t>둘 다 암호화 없음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이에 대한 보안책</a:t>
            </a:r>
            <a:r>
              <a:rPr lang="en-US" altLang="ko-KR" sz="2000" dirty="0"/>
              <a:t>: SSL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SSL</a:t>
            </a:r>
            <a:endParaRPr lang="en-US" altLang="ko-KR" sz="2000" dirty="0"/>
          </a:p>
          <a:p>
            <a:r>
              <a:rPr lang="en-US" altLang="ko-KR" sz="2000" dirty="0"/>
              <a:t>-&gt; TCP</a:t>
            </a:r>
            <a:r>
              <a:rPr lang="ko-KR" altLang="en-US" sz="2000" dirty="0"/>
              <a:t> 상에 보안 기능을 추가 제공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애플리케이션 계층에서 </a:t>
            </a:r>
            <a:r>
              <a:rPr lang="en-US" altLang="ko-KR" sz="2000" b="1" dirty="0"/>
              <a:t>SSL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애플리케이션을 </a:t>
            </a:r>
            <a:r>
              <a:rPr lang="en-US" altLang="ko-KR" sz="2000" dirty="0"/>
              <a:t>SSL </a:t>
            </a:r>
            <a:r>
              <a:rPr lang="ko-KR" altLang="en-US" sz="2000" dirty="0"/>
              <a:t>라이브러리를 사용하여 </a:t>
            </a:r>
            <a:r>
              <a:rPr lang="en-US" altLang="ko-KR" sz="2000" dirty="0"/>
              <a:t>TCP</a:t>
            </a:r>
            <a:r>
              <a:rPr lang="ko-KR" altLang="en-US" sz="2000" dirty="0"/>
              <a:t>를 통해 상대방과 통신함</a:t>
            </a:r>
            <a:endParaRPr lang="en-US" altLang="ko-KR" sz="2000" dirty="0"/>
          </a:p>
          <a:p>
            <a:r>
              <a:rPr lang="en-US" altLang="ko-KR" sz="2000" dirty="0"/>
              <a:t>-&gt; https</a:t>
            </a:r>
            <a:r>
              <a:rPr lang="ko-KR" altLang="en-US" sz="2000" dirty="0"/>
              <a:t>에서 </a:t>
            </a:r>
            <a:r>
              <a:rPr lang="en-US" altLang="ko-KR" sz="2000" dirty="0"/>
              <a:t>s</a:t>
            </a:r>
            <a:r>
              <a:rPr lang="ko-KR" altLang="en-US" sz="2000" dirty="0"/>
              <a:t>가 </a:t>
            </a:r>
            <a:r>
              <a:rPr lang="en-US" altLang="ko-KR" sz="2000" dirty="0"/>
              <a:t>SSL</a:t>
            </a:r>
            <a:r>
              <a:rPr lang="ko-KR" altLang="en-US" sz="2000" dirty="0"/>
              <a:t>의 촉매제 역할이다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SSL socket API</a:t>
            </a:r>
          </a:p>
          <a:p>
            <a:r>
              <a:rPr lang="en-US" altLang="ko-KR" sz="2000" dirty="0"/>
              <a:t>-&gt; SSL</a:t>
            </a:r>
            <a:r>
              <a:rPr lang="ko-KR" altLang="en-US" sz="2000" dirty="0"/>
              <a:t>을 사용하려면 소켓과 관련된 유사한 </a:t>
            </a:r>
            <a:r>
              <a:rPr lang="en-US" altLang="ko-KR" sz="2000" dirty="0"/>
              <a:t>API</a:t>
            </a:r>
            <a:r>
              <a:rPr lang="ko-KR" altLang="en-US" sz="2000" dirty="0"/>
              <a:t>가 따로 존재한다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코딩 </a:t>
            </a:r>
            <a:r>
              <a:rPr lang="ko-KR" altLang="en-US" sz="2000" dirty="0" err="1"/>
              <a:t>할떄</a:t>
            </a:r>
            <a:r>
              <a:rPr lang="ko-KR" altLang="en-US" sz="2000" dirty="0"/>
              <a:t> 보안 필요 없으면 소켓 사용하면 되고 보안이 필요하면 </a:t>
            </a:r>
            <a:r>
              <a:rPr lang="en-US" altLang="ko-KR" sz="2000" dirty="0"/>
              <a:t>SSL socket API</a:t>
            </a:r>
          </a:p>
          <a:p>
            <a:r>
              <a:rPr lang="ko-KR" altLang="en-US" sz="2000" dirty="0"/>
              <a:t>사용하면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1555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TCP/IP </a:t>
            </a:r>
            <a:r>
              <a:rPr lang="ko-KR" altLang="en-US" sz="2000" b="1" dirty="0"/>
              <a:t>프로토콜 스택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암기해야 함</a:t>
            </a:r>
            <a:r>
              <a:rPr lang="en-US" altLang="ko-KR" sz="20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13C40B-527A-4B46-9547-22988B07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76" y="2305621"/>
            <a:ext cx="6059014" cy="44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1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2.2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웹과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HTTP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웹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웹 페이지는 객체로 구성되어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객체는 </a:t>
            </a:r>
            <a:r>
              <a:rPr lang="en-US" altLang="ko-KR" sz="2000" dirty="0"/>
              <a:t>HTML </a:t>
            </a:r>
            <a:r>
              <a:rPr lang="ko-KR" altLang="en-US" sz="2000" dirty="0"/>
              <a:t>파일</a:t>
            </a:r>
            <a:r>
              <a:rPr lang="en-US" altLang="ko-KR" sz="2000" dirty="0"/>
              <a:t>, JPEG image, JAVA applet, audio </a:t>
            </a:r>
            <a:r>
              <a:rPr lang="ko-KR" altLang="en-US" sz="2000" dirty="0"/>
              <a:t>파일 등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웹 페이지는 기본 </a:t>
            </a:r>
            <a:r>
              <a:rPr lang="en-US" altLang="ko-KR" sz="2000" dirty="0"/>
              <a:t>HTML </a:t>
            </a:r>
            <a:r>
              <a:rPr lang="ko-KR" altLang="en-US" sz="2000" dirty="0"/>
              <a:t>파일과 다양한 참조 객체로 구성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각 객체는 </a:t>
            </a:r>
            <a:r>
              <a:rPr lang="en-US" altLang="ko-KR" sz="2000" dirty="0"/>
              <a:t>URL</a:t>
            </a:r>
            <a:r>
              <a:rPr lang="ko-KR" altLang="en-US" sz="2000" dirty="0"/>
              <a:t>로 지정됨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HTTP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웹 애플리케이션 계층 프로토콜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/</a:t>
            </a:r>
            <a:r>
              <a:rPr lang="ko-KR" altLang="en-US" sz="2000" dirty="0"/>
              <a:t>서버 모델로 동작한다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: HTTP </a:t>
            </a:r>
            <a:r>
              <a:rPr lang="ko-KR" altLang="en-US" sz="2000" dirty="0"/>
              <a:t>프로토콜을 사용하여 웹 객체를 요청</a:t>
            </a:r>
            <a:r>
              <a:rPr lang="en-US" altLang="ko-KR" sz="2000" dirty="0"/>
              <a:t>, </a:t>
            </a:r>
            <a:r>
              <a:rPr lang="ko-KR" altLang="en-US" sz="2000" dirty="0"/>
              <a:t>수신</a:t>
            </a:r>
            <a:r>
              <a:rPr lang="en-US" altLang="ko-KR" sz="2000" dirty="0"/>
              <a:t>, </a:t>
            </a:r>
            <a:r>
              <a:rPr lang="ko-KR" altLang="en-US" sz="2000" dirty="0"/>
              <a:t>표시하는 브라우저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</a:t>
            </a:r>
            <a:r>
              <a:rPr lang="en-US" altLang="ko-KR" sz="2000" dirty="0"/>
              <a:t>: HTTP </a:t>
            </a:r>
            <a:r>
              <a:rPr lang="ko-KR" altLang="en-US" sz="2000" dirty="0"/>
              <a:t>프로토콜을 사용하여 브라우저에 요청된 객체를 전송하는 웹 서버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1920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2.2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웹과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HTTP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TCP </a:t>
            </a:r>
            <a:r>
              <a:rPr lang="ko-KR" altLang="en-US" sz="2000" b="1" dirty="0"/>
              <a:t>프로토콜 사용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신뢰성 때문에 사용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클라이언트는 소켓을 열고 </a:t>
            </a:r>
            <a:r>
              <a:rPr lang="en-US" altLang="ko-KR" sz="2000" dirty="0"/>
              <a:t>80</a:t>
            </a:r>
            <a:r>
              <a:rPr lang="ko-KR" altLang="en-US" sz="2000" dirty="0"/>
              <a:t>번 포트를 이용하여 웹 서버와 </a:t>
            </a:r>
            <a:r>
              <a:rPr lang="en-US" altLang="ko-KR" sz="2000" dirty="0"/>
              <a:t>TCP </a:t>
            </a:r>
            <a:r>
              <a:rPr lang="ko-KR" altLang="en-US" sz="2000" dirty="0"/>
              <a:t>연결 시도한다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서버는 클라이언트 연결을 수용한다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HTTP</a:t>
            </a:r>
            <a:r>
              <a:rPr lang="ko-KR" altLang="en-US" sz="2000" dirty="0"/>
              <a:t>는 메시지를 주고 받는다</a:t>
            </a:r>
            <a:r>
              <a:rPr lang="en-US" altLang="ko-KR" sz="2000" dirty="0"/>
              <a:t>(URL. HTML </a:t>
            </a:r>
            <a:r>
              <a:rPr lang="ko-KR" altLang="en-US" sz="2000" dirty="0"/>
              <a:t>파일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전송 후 </a:t>
            </a:r>
            <a:r>
              <a:rPr lang="en-US" altLang="ko-KR" sz="2000" dirty="0"/>
              <a:t>TCP </a:t>
            </a:r>
            <a:r>
              <a:rPr lang="ko-KR" altLang="en-US" sz="2000" dirty="0"/>
              <a:t>연결 종료한다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HTTP</a:t>
            </a:r>
            <a:r>
              <a:rPr lang="ko-KR" altLang="en-US" sz="2000" b="1" dirty="0"/>
              <a:t>는 상태를 유지하지 않는 프로토콜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서버는 기본적으로 클라이언트를 한 개만 처리하는게 아닌 매우 많은 클라이언트를 처리하다 보니 각각의 클라이언트를 공평하게 대우한다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누가 들어갔다 나왔는지 신경 쓰지 않는다</a:t>
            </a:r>
            <a:r>
              <a:rPr lang="en-US" altLang="ko-KR" sz="2000" dirty="0"/>
              <a:t>. -&gt; </a:t>
            </a:r>
            <a:r>
              <a:rPr lang="ko-KR" altLang="en-US" sz="2000" b="1" dirty="0"/>
              <a:t>과거 상태를 저장하지 않는다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과거 상태를 저장하면 프로토콜의 복잡도가 증가하기 때문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클라이언트는 끊어지면 재시도를 하기 때문에 굳이 상태를 유지해서 서버에 부하를 줄 필요가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3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2.2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웹과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HTTP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 </a:t>
            </a:r>
            <a:r>
              <a:rPr lang="ko-KR" altLang="en-US" sz="2000" b="1" dirty="0"/>
              <a:t>연결 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서버가 가지고 있는 정보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HTML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  <a:r>
              <a:rPr lang="ko-KR" altLang="en-US" sz="2000" dirty="0"/>
              <a:t>를 클라이언트가 서버를 통해 이 파일을 달라고 하면 서버는 이 정보를 클라이언트에 전달하게 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문제는 파일 속에 이미지나 동영상이나 또다른 </a:t>
            </a:r>
            <a:r>
              <a:rPr lang="en-US" altLang="ko-KR" sz="2000" dirty="0"/>
              <a:t>HTML</a:t>
            </a:r>
            <a:r>
              <a:rPr lang="ko-KR" altLang="en-US" sz="2000" dirty="0"/>
              <a:t>파일이 있다면 </a:t>
            </a:r>
            <a:r>
              <a:rPr lang="ko-KR" altLang="en-US" sz="2000" b="1" dirty="0"/>
              <a:t>지속 연결과 비 지속 연결의 사용 방법이 다르다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지속 연결 </a:t>
            </a:r>
            <a:r>
              <a:rPr lang="en-US" altLang="ko-KR" sz="2000" b="1" dirty="0"/>
              <a:t>HTTP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클라이언트가 파일 </a:t>
            </a:r>
            <a:r>
              <a:rPr lang="en-US" altLang="ko-KR" sz="2000" dirty="0"/>
              <a:t>1</a:t>
            </a:r>
            <a:r>
              <a:rPr lang="ko-KR" altLang="en-US" sz="2000" dirty="0"/>
              <a:t>번 요청 </a:t>
            </a:r>
            <a:r>
              <a:rPr lang="en-US" altLang="ko-KR" sz="2000" dirty="0"/>
              <a:t>-&gt; 1</a:t>
            </a:r>
            <a:r>
              <a:rPr lang="ko-KR" altLang="en-US" sz="2000" dirty="0"/>
              <a:t>번 제공 </a:t>
            </a:r>
            <a:r>
              <a:rPr lang="en-US" altLang="ko-KR" sz="2000" dirty="0"/>
              <a:t>-&gt; 2</a:t>
            </a:r>
            <a:r>
              <a:rPr lang="ko-KR" altLang="en-US" sz="2000" dirty="0"/>
              <a:t>번 요청 </a:t>
            </a:r>
            <a:r>
              <a:rPr lang="en-US" altLang="ko-KR" sz="2000" dirty="0"/>
              <a:t>-&gt; 2</a:t>
            </a:r>
            <a:r>
              <a:rPr lang="ko-KR" altLang="en-US" sz="2000" dirty="0"/>
              <a:t>번 제공 </a:t>
            </a:r>
            <a:r>
              <a:rPr lang="en-US" altLang="ko-KR" sz="2000" dirty="0"/>
              <a:t>-&gt; 3</a:t>
            </a:r>
            <a:r>
              <a:rPr lang="ko-KR" altLang="en-US" sz="2000" dirty="0"/>
              <a:t>번 요청</a:t>
            </a:r>
            <a:r>
              <a:rPr lang="en-US" altLang="ko-KR" sz="2000" dirty="0"/>
              <a:t>-&gt; 3</a:t>
            </a:r>
            <a:r>
              <a:rPr lang="ko-KR" altLang="en-US" sz="2000" dirty="0"/>
              <a:t>번 제공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즉 한번 </a:t>
            </a:r>
            <a:r>
              <a:rPr lang="en-US" altLang="ko-KR" sz="2000" dirty="0"/>
              <a:t>TCP </a:t>
            </a:r>
            <a:r>
              <a:rPr lang="ko-KR" altLang="en-US" sz="2000" dirty="0"/>
              <a:t>연결해서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파일을 모두 주고 받는 경우를 지속 연결이라고 한다</a:t>
            </a:r>
            <a:r>
              <a:rPr lang="en-US" altLang="ko-KR" sz="2000" dirty="0"/>
              <a:t>.</a:t>
            </a:r>
            <a:endParaRPr lang="en-US" altLang="ko-KR" sz="2000" b="1" dirty="0"/>
          </a:p>
          <a:p>
            <a:r>
              <a:rPr lang="ko-KR" altLang="en-US" sz="2000" b="1" dirty="0"/>
              <a:t>비 지속 연결 </a:t>
            </a:r>
            <a:r>
              <a:rPr lang="en-US" altLang="ko-KR" sz="2000" b="1" dirty="0"/>
              <a:t>HTTP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클라이언트가 파일 </a:t>
            </a:r>
            <a:r>
              <a:rPr lang="en-US" altLang="ko-KR" sz="2000" dirty="0"/>
              <a:t>1</a:t>
            </a:r>
            <a:r>
              <a:rPr lang="ko-KR" altLang="en-US" sz="2000" dirty="0"/>
              <a:t>번 요청 </a:t>
            </a:r>
            <a:r>
              <a:rPr lang="en-US" altLang="ko-KR" sz="2000" dirty="0"/>
              <a:t>-&gt; 1</a:t>
            </a:r>
            <a:r>
              <a:rPr lang="ko-KR" altLang="en-US" sz="2000" dirty="0"/>
              <a:t>번 제공 </a:t>
            </a:r>
            <a:r>
              <a:rPr lang="en-US" altLang="ko-KR" sz="2000" dirty="0"/>
              <a:t>-&gt; </a:t>
            </a:r>
            <a:r>
              <a:rPr lang="ko-KR" altLang="en-US" sz="2000" dirty="0"/>
              <a:t>연결 종료</a:t>
            </a:r>
            <a:r>
              <a:rPr lang="en-US" altLang="ko-KR" sz="2000" dirty="0"/>
              <a:t>-&gt; </a:t>
            </a:r>
            <a:r>
              <a:rPr lang="ko-KR" altLang="en-US" sz="2000" dirty="0"/>
              <a:t>또다른 연결</a:t>
            </a:r>
            <a:r>
              <a:rPr lang="en-US" altLang="ko-KR" sz="2000" dirty="0"/>
              <a:t>-&gt; 2</a:t>
            </a:r>
            <a:r>
              <a:rPr lang="ko-KR" altLang="en-US" sz="2000" dirty="0"/>
              <a:t>번 요청</a:t>
            </a:r>
            <a:r>
              <a:rPr lang="en-US" altLang="ko-KR" sz="2000" dirty="0"/>
              <a:t>-&gt; 2</a:t>
            </a:r>
            <a:r>
              <a:rPr lang="ko-KR" altLang="en-US" sz="2000" dirty="0"/>
              <a:t>번 제공</a:t>
            </a:r>
            <a:r>
              <a:rPr lang="en-US" altLang="ko-KR" sz="2000" dirty="0"/>
              <a:t>-&gt; </a:t>
            </a:r>
            <a:r>
              <a:rPr lang="ko-KR" altLang="en-US" sz="2000" dirty="0"/>
              <a:t>연결 종료</a:t>
            </a:r>
            <a:r>
              <a:rPr lang="en-US" altLang="ko-KR" sz="2000" dirty="0"/>
              <a:t>-&gt; …..</a:t>
            </a:r>
          </a:p>
          <a:p>
            <a:endParaRPr lang="en-US" altLang="ko-KR" sz="2000" dirty="0"/>
          </a:p>
          <a:p>
            <a:r>
              <a:rPr lang="en-US" altLang="ko-KR" sz="2000" dirty="0"/>
              <a:t>-&gt; 1</a:t>
            </a:r>
            <a:r>
              <a:rPr lang="ko-KR" altLang="en-US" sz="2000" dirty="0"/>
              <a:t>개를 제공하고 나서 연결을 해제한다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비 지속 연결에서 지속 연결로 발전해온 것으로 요즘은 지속 연결을 많이 사용한다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2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2.2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웹과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HTTP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비 지속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 </a:t>
            </a:r>
            <a:r>
              <a:rPr lang="en-US" altLang="ko-KR" sz="2000" b="1" dirty="0"/>
              <a:t>HTTP:</a:t>
            </a:r>
            <a:r>
              <a:rPr lang="ko-KR" altLang="en-US" sz="2000" b="1" dirty="0"/>
              <a:t> 응답 시간</a:t>
            </a:r>
            <a:endParaRPr lang="en-US" altLang="ko-KR" sz="2000" dirty="0"/>
          </a:p>
          <a:p>
            <a:r>
              <a:rPr lang="en-US" altLang="ko-KR" sz="2000" dirty="0"/>
              <a:t>-&gt; RTT: </a:t>
            </a:r>
            <a:r>
              <a:rPr lang="ko-KR" altLang="en-US" sz="2000" dirty="0"/>
              <a:t>응답 시간을 측정하는 용어</a:t>
            </a:r>
            <a:r>
              <a:rPr lang="en-US" altLang="ko-KR" sz="2000" dirty="0"/>
              <a:t>(</a:t>
            </a:r>
            <a:r>
              <a:rPr lang="ko-KR" altLang="en-US" sz="2000" dirty="0"/>
              <a:t>왕복 소요 시간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클라이언트에서 생성한 단위 패킷이 서버로 갔다가 되돌아올 때 까지의 왕복 시간</a:t>
            </a:r>
            <a:endParaRPr lang="en-US" altLang="ko-KR" sz="2000" dirty="0"/>
          </a:p>
          <a:p>
            <a:r>
              <a:rPr lang="en-US" altLang="ko-KR" sz="2000" dirty="0"/>
              <a:t>-&gt; TCP </a:t>
            </a:r>
            <a:r>
              <a:rPr lang="ko-KR" altLang="en-US" sz="2000" dirty="0"/>
              <a:t>연결 개시용 </a:t>
            </a:r>
            <a:r>
              <a:rPr lang="en-US" altLang="ko-KR" sz="2000" dirty="0"/>
              <a:t>1</a:t>
            </a:r>
            <a:r>
              <a:rPr lang="ko-KR" altLang="en-US" sz="2000" dirty="0"/>
              <a:t>개 </a:t>
            </a:r>
            <a:r>
              <a:rPr lang="en-US" altLang="ko-KR" sz="2000" dirty="0"/>
              <a:t>RTT, HTTP </a:t>
            </a:r>
            <a:r>
              <a:rPr lang="ko-KR" altLang="en-US" sz="2000" dirty="0"/>
              <a:t>요청과 </a:t>
            </a:r>
            <a:r>
              <a:rPr lang="en-US" altLang="ko-KR" sz="2000" dirty="0"/>
              <a:t>HTTP </a:t>
            </a:r>
            <a:r>
              <a:rPr lang="ko-KR" altLang="en-US" sz="2000" dirty="0"/>
              <a:t>응답을 처리하기 위한 또다른 </a:t>
            </a:r>
            <a:r>
              <a:rPr lang="en-US" altLang="ko-KR" sz="2000" dirty="0"/>
              <a:t>1</a:t>
            </a:r>
            <a:r>
              <a:rPr lang="ko-KR" altLang="en-US" sz="2000" dirty="0"/>
              <a:t>개의 </a:t>
            </a:r>
            <a:r>
              <a:rPr lang="en-US" altLang="ko-KR" sz="2000" dirty="0"/>
              <a:t>RTT </a:t>
            </a:r>
            <a:r>
              <a:rPr lang="ko-KR" altLang="en-US" sz="2000" dirty="0"/>
              <a:t>필요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 2</a:t>
            </a:r>
            <a:r>
              <a:rPr lang="ko-KR" altLang="en-US" sz="2000" dirty="0"/>
              <a:t>번의 </a:t>
            </a:r>
            <a:r>
              <a:rPr lang="en-US" altLang="ko-KR" sz="2000" dirty="0"/>
              <a:t>RTT</a:t>
            </a:r>
            <a:r>
              <a:rPr lang="ko-KR" altLang="en-US" sz="2000" dirty="0"/>
              <a:t>가 필요하고 </a:t>
            </a:r>
            <a:r>
              <a:rPr lang="en-US" altLang="ko-KR" sz="2000" dirty="0"/>
              <a:t>+ </a:t>
            </a:r>
            <a:r>
              <a:rPr lang="ko-KR" altLang="en-US" sz="2000" dirty="0"/>
              <a:t>파일 전송 시간 소요됨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가급적 </a:t>
            </a:r>
            <a:r>
              <a:rPr lang="en-US" altLang="ko-KR" sz="2000" dirty="0"/>
              <a:t>RTT</a:t>
            </a:r>
            <a:r>
              <a:rPr lang="ko-KR" altLang="en-US" sz="2000" dirty="0"/>
              <a:t>를 줄이는 것이 좋아 지속 연결이 등장하게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868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5185794" y="8731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208422" y="719277"/>
            <a:ext cx="5807242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869923" y="1521546"/>
            <a:ext cx="439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885966" y="3593608"/>
            <a:ext cx="4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웹과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HTTP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2.2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웹과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HTTP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비 지속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 </a:t>
            </a:r>
            <a:r>
              <a:rPr lang="en-US" altLang="ko-KR" sz="2000" b="1" dirty="0"/>
              <a:t>HTTP </a:t>
            </a:r>
            <a:r>
              <a:rPr lang="ko-KR" altLang="en-US" sz="2000" b="1" dirty="0"/>
              <a:t>이슈</a:t>
            </a:r>
            <a:r>
              <a:rPr lang="en-US" altLang="ko-KR" sz="2000" b="1" dirty="0"/>
              <a:t>: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객체당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RTT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각 </a:t>
            </a:r>
            <a:r>
              <a:rPr lang="en-US" altLang="ko-KR" sz="2000" dirty="0"/>
              <a:t>TCP </a:t>
            </a:r>
            <a:r>
              <a:rPr lang="ko-KR" altLang="en-US" sz="2000" dirty="0"/>
              <a:t>연결 처리를 위한 운영체제 오버헤드 발생</a:t>
            </a:r>
            <a:r>
              <a:rPr lang="en-US" altLang="ko-KR" sz="2000" dirty="0"/>
              <a:t>(</a:t>
            </a:r>
            <a:r>
              <a:rPr lang="ko-KR" altLang="en-US" sz="2000" dirty="0"/>
              <a:t>소켓을 열고 닫는 것도 오버헤드가 큼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브라우저는 참조 객체를 가져오기 위해 순차적으로 </a:t>
            </a:r>
            <a:r>
              <a:rPr lang="en-US" altLang="ko-KR" sz="2000" dirty="0"/>
              <a:t>TCP </a:t>
            </a:r>
            <a:r>
              <a:rPr lang="ko-KR" altLang="en-US" sz="2000" dirty="0"/>
              <a:t>연결을 반복 시도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지속 연결 </a:t>
            </a:r>
            <a:r>
              <a:rPr lang="en-US" altLang="ko-KR" sz="2000" b="1" dirty="0"/>
              <a:t>HTTP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처음과 끝에만 연결하고 한번에 해결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시간을 상당히 줄일 수 있다는 것이 장점이라 이 프로토콜을 많이 사용한다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6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네트워크 어플리케이션 개발 시 프로그램 개발 고려사항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다른 종단 시스템에서 실행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네트워크를 경유해 통신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웹 서버가 대표적 그래서 웹 서버가 학교에 존재하는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네트워크 코어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소프트웨어 개발에는 불필요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 장치는 내가 생각 안 해도 됨</a:t>
            </a:r>
            <a:r>
              <a:rPr lang="en-US" altLang="ko-KR" sz="2000" dirty="0"/>
              <a:t>, </a:t>
            </a:r>
            <a:r>
              <a:rPr lang="ko-KR" altLang="en-US" sz="2000" dirty="0"/>
              <a:t>애플 실행이 불가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종단간의 패킷을 빨리 전송해주기 위한 전송 전파를 책임지는 기기이기 때문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애플리케이션 구조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 </a:t>
            </a:r>
            <a:r>
              <a:rPr lang="en-US" altLang="ko-KR" sz="2000" dirty="0"/>
              <a:t>– </a:t>
            </a:r>
            <a:r>
              <a:rPr lang="ko-KR" altLang="en-US" sz="2000" dirty="0"/>
              <a:t>서버</a:t>
            </a:r>
            <a:r>
              <a:rPr lang="en-US" altLang="ko-KR" sz="2000" dirty="0"/>
              <a:t>: </a:t>
            </a:r>
            <a:r>
              <a:rPr lang="ko-KR" altLang="en-US" sz="2000" dirty="0"/>
              <a:t>보통 공급자와 사용자가 분리되어 있음</a:t>
            </a:r>
            <a:endParaRPr lang="en-US" altLang="ko-KR" sz="2000" dirty="0"/>
          </a:p>
          <a:p>
            <a:r>
              <a:rPr lang="en-US" altLang="ko-KR" sz="2000" dirty="0"/>
              <a:t>-&gt; peer – to –peer P2P: </a:t>
            </a:r>
            <a:r>
              <a:rPr lang="ko-KR" altLang="en-US" sz="2000" dirty="0"/>
              <a:t>공급자와 사용자가 일체형</a:t>
            </a:r>
            <a:r>
              <a:rPr lang="en-US" altLang="ko-KR" sz="2000" dirty="0"/>
              <a:t>.</a:t>
            </a:r>
            <a:r>
              <a:rPr lang="ko-KR" altLang="en-US" sz="2000" dirty="0"/>
              <a:t> 공급자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역할이 수시로 바뀜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Client-server </a:t>
            </a:r>
            <a:r>
              <a:rPr lang="ko-KR" altLang="en-US" sz="2000" b="1" dirty="0"/>
              <a:t>구조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</a:t>
            </a:r>
            <a:r>
              <a:rPr lang="en-US" altLang="ko-KR" sz="2000" dirty="0"/>
              <a:t>: </a:t>
            </a:r>
            <a:r>
              <a:rPr lang="ko-KR" altLang="en-US" sz="2000" dirty="0"/>
              <a:t>항상 운영되는 호스트</a:t>
            </a:r>
            <a:r>
              <a:rPr lang="en-US" altLang="ko-KR" sz="2000" dirty="0"/>
              <a:t>, </a:t>
            </a:r>
            <a:r>
              <a:rPr lang="ko-KR" altLang="en-US" sz="2000" dirty="0"/>
              <a:t>고정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확장 대비한 데이터 센터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서버는 </a:t>
            </a:r>
            <a:r>
              <a:rPr lang="en-US" altLang="ko-KR" sz="2000" dirty="0"/>
              <a:t>24</a:t>
            </a:r>
            <a:r>
              <a:rPr lang="ko-KR" altLang="en-US" sz="2000" dirty="0"/>
              <a:t>시간 하루 종일 돌아가는 시스템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: </a:t>
            </a:r>
            <a:r>
              <a:rPr lang="ko-KR" altLang="en-US" sz="2000" dirty="0"/>
              <a:t>서버와 통신</a:t>
            </a:r>
            <a:r>
              <a:rPr lang="en-US" altLang="ko-KR" sz="2000" dirty="0"/>
              <a:t>, </a:t>
            </a:r>
            <a:r>
              <a:rPr lang="ko-KR" altLang="en-US" sz="2000" dirty="0"/>
              <a:t>필요 시 서버와 접속</a:t>
            </a:r>
            <a:r>
              <a:rPr lang="en-US" altLang="ko-KR" sz="2000" dirty="0"/>
              <a:t>, </a:t>
            </a:r>
            <a:r>
              <a:rPr lang="ko-KR" altLang="en-US" sz="2000" dirty="0"/>
              <a:t>유동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 사용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 간 통신은 불가능</a:t>
            </a:r>
            <a:r>
              <a:rPr lang="en-US" altLang="ko-KR" sz="2000" dirty="0"/>
              <a:t> (</a:t>
            </a:r>
            <a:r>
              <a:rPr lang="ko-KR" altLang="en-US" sz="2000" dirty="0"/>
              <a:t>노트북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스마트폰 간의 교신은 고려하지 않는다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01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P2P </a:t>
            </a:r>
            <a:r>
              <a:rPr lang="ko-KR" altLang="en-US" sz="2000" b="1" dirty="0"/>
              <a:t>구조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항상 운영되는 호스트 없음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종단 시스템 간에 서로 짝을 지어서 통신함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피어는 공급자와 요청자의 역할을 동시에 가지고 있음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장치들 간의 서로 정보를 제공하여 위치를 확인하고 통신을 시도하는 구조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피어는 필요시 접속하면 됨 </a:t>
            </a:r>
            <a:r>
              <a:rPr lang="en-US" altLang="ko-KR" sz="2000" dirty="0"/>
              <a:t>(</a:t>
            </a:r>
            <a:r>
              <a:rPr lang="ko-KR" altLang="en-US" sz="2000" dirty="0"/>
              <a:t>공급자가 켜져 있다는 전제하에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-&gt; IP</a:t>
            </a:r>
            <a:r>
              <a:rPr lang="ko-KR" altLang="en-US" sz="2000" dirty="0"/>
              <a:t>주소는 계속 바뀌어 관리가 좀 어려움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블록 체인 구조가 대표적 </a:t>
            </a:r>
            <a:r>
              <a:rPr lang="en-US" altLang="ko-KR" sz="2000" dirty="0"/>
              <a:t>P2P </a:t>
            </a:r>
            <a:r>
              <a:rPr lang="ko-KR" altLang="en-US" sz="2000" dirty="0"/>
              <a:t>구조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585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호스트에서 실행되는 프로그램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동일한 호스트 내에서 두 프로세스는 </a:t>
            </a:r>
            <a:r>
              <a:rPr lang="en-US" altLang="ko-KR" sz="2000" dirty="0"/>
              <a:t>OS</a:t>
            </a:r>
            <a:r>
              <a:rPr lang="ko-KR" altLang="en-US" sz="2000" dirty="0"/>
              <a:t>가 정의한 </a:t>
            </a:r>
            <a:r>
              <a:rPr lang="en-US" altLang="ko-KR" sz="2000" dirty="0"/>
              <a:t>inter-process communication </a:t>
            </a:r>
            <a:r>
              <a:rPr lang="ko-KR" altLang="en-US" sz="2000" dirty="0"/>
              <a:t>사용하여  통신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호스트 간의 통신에는 반드시 소켓을 사용함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통신은 보통 소켓을 활용한다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 프로세스</a:t>
            </a:r>
            <a:r>
              <a:rPr lang="en-US" altLang="ko-KR" sz="2000" dirty="0"/>
              <a:t>: </a:t>
            </a:r>
            <a:r>
              <a:rPr lang="ko-KR" altLang="en-US" sz="2000" dirty="0"/>
              <a:t>통신을 시작하는 프로세스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 프로세스</a:t>
            </a:r>
            <a:r>
              <a:rPr lang="en-US" altLang="ko-KR" sz="2000" dirty="0"/>
              <a:t>: </a:t>
            </a:r>
            <a:r>
              <a:rPr lang="ko-KR" altLang="en-US" sz="2000" dirty="0"/>
              <a:t>연결을 기다리는 프로세스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7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소켓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프로세스는 상대방 프로세스와 통신할 때 소켓을 사용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소켓은 출입문과 유사함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소켓끼리 연결을 해준다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운영체제에서 제공함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보통 프로그래머가 어플리케이션에서 소켓을 통해 작업지시를 내린다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프로그래머가 운영체제에서 소켓을 받아 활용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통신상의 오류 발생시 오류 보고를 해준다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32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주소 운용 체계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주소는 서버가 가지고 있는 고유 주소를 말함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인터넷에서 외부 사용자가 서버에 접속하기 위해서 부여 받아야함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호스트 장치는 고유한 </a:t>
            </a:r>
            <a:r>
              <a:rPr lang="en-US" altLang="ko-KR" sz="2000" dirty="0"/>
              <a:t>32</a:t>
            </a:r>
            <a:r>
              <a:rPr lang="ko-KR" altLang="en-US" sz="2000" dirty="0"/>
              <a:t>비트 주소 보유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외부에서 서버에 접속하기 위해서는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가지를 알아야 한다</a:t>
            </a:r>
            <a:endParaRPr lang="en-US" altLang="ko-KR" sz="2000" dirty="0"/>
          </a:p>
          <a:p>
            <a:r>
              <a:rPr lang="en-US" altLang="ko-KR" sz="2000" dirty="0"/>
              <a:t>1, </a:t>
            </a:r>
            <a:r>
              <a:rPr lang="ko-KR" altLang="en-US" sz="2000" dirty="0"/>
              <a:t>서버의 </a:t>
            </a:r>
            <a:r>
              <a:rPr lang="en-US" altLang="ko-KR" sz="2000" b="1" dirty="0"/>
              <a:t>IP</a:t>
            </a:r>
            <a:r>
              <a:rPr lang="ko-KR" altLang="en-US" sz="2000" b="1" dirty="0"/>
              <a:t>주소 </a:t>
            </a:r>
            <a:r>
              <a:rPr lang="en-US" altLang="ko-KR" sz="2000" dirty="0"/>
              <a:t>2. IP</a:t>
            </a:r>
            <a:r>
              <a:rPr lang="ko-KR" altLang="en-US" sz="2000" dirty="0"/>
              <a:t>주소를 가지고 있는 서버에서 돌아가고 있는 그 서비스를 담당하는 </a:t>
            </a:r>
            <a:r>
              <a:rPr lang="ko-KR" altLang="en-US" sz="2000" b="1" dirty="0"/>
              <a:t>서비스 포트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웹은 </a:t>
            </a:r>
            <a:r>
              <a:rPr lang="en-US" altLang="ko-KR" sz="2000" dirty="0"/>
              <a:t>80</a:t>
            </a:r>
            <a:r>
              <a:rPr lang="ko-KR" altLang="en-US" sz="2000" dirty="0"/>
              <a:t>이 고정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25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2.1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애플리케이션의 원칙</a:t>
            </a:r>
            <a:endParaRPr lang="ko-KR" altLang="en-US" sz="18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애플리케이션 계층 프로토콜 정의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각 두개의 서버가 있을 때 각각의 어플리케이션에 통신을 했을 때 이 프로토콜이 사전 정의해야 하는 내용들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교환 메시지 형식</a:t>
            </a:r>
            <a:r>
              <a:rPr lang="en-US" altLang="ko-KR" sz="2000" dirty="0"/>
              <a:t>: </a:t>
            </a:r>
            <a:r>
              <a:rPr lang="ko-KR" altLang="en-US" sz="2000" dirty="0"/>
              <a:t>요청</a:t>
            </a:r>
            <a:r>
              <a:rPr lang="en-US" altLang="ko-KR" sz="2000" dirty="0"/>
              <a:t>, </a:t>
            </a:r>
            <a:r>
              <a:rPr lang="ko-KR" altLang="en-US" sz="2000" dirty="0"/>
              <a:t>응답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메시지 문법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메시지에 포함된 필드</a:t>
            </a:r>
            <a:r>
              <a:rPr lang="en-US" altLang="ko-KR" sz="2000" dirty="0"/>
              <a:t>, </a:t>
            </a:r>
            <a:r>
              <a:rPr lang="ko-KR" altLang="en-US" sz="2000" dirty="0"/>
              <a:t>필드간 구분법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메시지 </a:t>
            </a:r>
            <a:r>
              <a:rPr lang="ko-KR" altLang="en-US" sz="2000" b="1" dirty="0"/>
              <a:t>의미</a:t>
            </a:r>
            <a:r>
              <a:rPr lang="en-US" altLang="ko-KR" sz="2000" b="1" dirty="0"/>
              <a:t>: </a:t>
            </a:r>
            <a:r>
              <a:rPr lang="ko-KR" altLang="en-US" sz="2000" dirty="0"/>
              <a:t>필드가 의미하는 내용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이렇게 하는 것을 프로토콜을 정의한다고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공개된 프로토콜</a:t>
            </a:r>
            <a:r>
              <a:rPr lang="en-US" altLang="ko-KR" sz="2000" dirty="0"/>
              <a:t>: RFC</a:t>
            </a:r>
            <a:r>
              <a:rPr lang="ko-KR" altLang="en-US" sz="2000" dirty="0"/>
              <a:t>에 정의 </a:t>
            </a:r>
            <a:r>
              <a:rPr lang="en-US" altLang="ko-KR" sz="2000" dirty="0"/>
              <a:t>HTTP, SMTP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독점적인 프로토콜</a:t>
            </a:r>
            <a:r>
              <a:rPr lang="en-US" altLang="ko-KR" sz="2000" dirty="0"/>
              <a:t>: Skype ,</a:t>
            </a:r>
            <a:r>
              <a:rPr lang="ko-KR" altLang="en-US" sz="2000" dirty="0"/>
              <a:t>카카오톡 등</a:t>
            </a:r>
            <a:r>
              <a:rPr lang="en-US" altLang="ko-KR" sz="2000" dirty="0"/>
              <a:t>(</a:t>
            </a:r>
            <a:r>
              <a:rPr lang="ko-KR" altLang="en-US" sz="2000" dirty="0"/>
              <a:t>공개가 되지 않는 프로토콜들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947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1399</Words>
  <Application>Microsoft Office PowerPoint</Application>
  <PresentationFormat>와이드스크린</PresentationFormat>
  <Paragraphs>186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omin</cp:lastModifiedBy>
  <cp:revision>67</cp:revision>
  <dcterms:created xsi:type="dcterms:W3CDTF">2017-11-16T00:50:54Z</dcterms:created>
  <dcterms:modified xsi:type="dcterms:W3CDTF">2020-09-14T08:03:48Z</dcterms:modified>
</cp:coreProperties>
</file>