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4660"/>
  </p:normalViewPr>
  <p:slideViewPr>
    <p:cSldViewPr>
      <p:cViewPr>
        <p:scale>
          <a:sx n="66" d="100"/>
          <a:sy n="66" d="100"/>
        </p:scale>
        <p:origin x="187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52500" y="8886825"/>
            <a:ext cx="16383000" cy="9525"/>
          </a:xfrm>
          <a:custGeom>
            <a:avLst/>
            <a:gdLst/>
            <a:ahLst/>
            <a:cxnLst/>
            <a:rect l="l" t="t" r="r" b="b"/>
            <a:pathLst>
              <a:path w="16383000" h="9525">
                <a:moveTo>
                  <a:pt x="16383000" y="9525"/>
                </a:moveTo>
                <a:lnTo>
                  <a:pt x="0" y="9525"/>
                </a:lnTo>
                <a:lnTo>
                  <a:pt x="0" y="0"/>
                </a:lnTo>
                <a:lnTo>
                  <a:pt x="16383000" y="0"/>
                </a:lnTo>
                <a:lnTo>
                  <a:pt x="16383000" y="9525"/>
                </a:lnTo>
                <a:close/>
              </a:path>
            </a:pathLst>
          </a:custGeom>
          <a:solidFill>
            <a:srgbClr val="4F4F5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800" y="661669"/>
            <a:ext cx="6595745" cy="1342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0" i="0">
                <a:solidFill>
                  <a:srgbClr val="1414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rgbClr val="1414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414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rgbClr val="1414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52500" y="8886825"/>
            <a:ext cx="16383000" cy="9525"/>
          </a:xfrm>
          <a:custGeom>
            <a:avLst/>
            <a:gdLst/>
            <a:ahLst/>
            <a:cxnLst/>
            <a:rect l="l" t="t" r="r" b="b"/>
            <a:pathLst>
              <a:path w="16383000" h="9525">
                <a:moveTo>
                  <a:pt x="16383000" y="9525"/>
                </a:moveTo>
                <a:lnTo>
                  <a:pt x="0" y="9525"/>
                </a:lnTo>
                <a:lnTo>
                  <a:pt x="0" y="0"/>
                </a:lnTo>
                <a:lnTo>
                  <a:pt x="16383000" y="0"/>
                </a:lnTo>
                <a:lnTo>
                  <a:pt x="16383000" y="9525"/>
                </a:lnTo>
                <a:close/>
              </a:path>
            </a:pathLst>
          </a:custGeom>
          <a:solidFill>
            <a:srgbClr val="4F4F50">
              <a:alpha val="247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rgbClr val="1414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423544"/>
            <a:ext cx="11849735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0" i="0">
                <a:solidFill>
                  <a:srgbClr val="1414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2167621"/>
            <a:ext cx="1234821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414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haranm/crai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1275" y="3420109"/>
            <a:ext cx="9855200" cy="2878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700" spc="-35" dirty="0">
                <a:solidFill>
                  <a:srgbClr val="FFFFFF"/>
                </a:solidFill>
                <a:latin typeface="Arial"/>
                <a:cs typeface="Arial"/>
              </a:rPr>
              <a:t>F-</a:t>
            </a:r>
            <a:r>
              <a:rPr sz="18700" spc="-1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700" spc="-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7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700" spc="-1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700" spc="6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1600" y="6839007"/>
            <a:ext cx="4241800" cy="21782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1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000" dirty="0">
              <a:latin typeface="Arial"/>
              <a:cs typeface="Arial"/>
            </a:endParaRPr>
          </a:p>
          <a:p>
            <a:pPr marL="12700" marR="5080">
              <a:lnSpc>
                <a:spcPct val="121900"/>
              </a:lnSpc>
            </a:pPr>
            <a:r>
              <a:rPr sz="3000" spc="50" dirty="0" err="1">
                <a:solidFill>
                  <a:srgbClr val="FFFFFF"/>
                </a:solidFill>
                <a:latin typeface="Arial"/>
                <a:cs typeface="Arial"/>
              </a:rPr>
              <a:t>Subham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Agrawal</a:t>
            </a:r>
            <a:endParaRPr lang="en-US" sz="30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219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Vamsi</a:t>
            </a:r>
            <a:r>
              <a:rPr sz="30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Krishna</a:t>
            </a:r>
            <a:r>
              <a:rPr sz="30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Pamidi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Tazeem</a:t>
            </a:r>
            <a:r>
              <a:rPr sz="3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Khan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661676"/>
            <a:ext cx="11557000" cy="135165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9000"/>
              </a:lnSpc>
              <a:spcBef>
                <a:spcPts val="1540"/>
              </a:spcBef>
            </a:pPr>
            <a:r>
              <a:rPr lang="en-US" spc="-35" dirty="0"/>
              <a:t>SELECTED POINTS</a:t>
            </a:r>
            <a:endParaRPr spc="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200" y="3467100"/>
            <a:ext cx="6086490" cy="41147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3467100"/>
            <a:ext cx="6276990" cy="411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58600" y="8364293"/>
            <a:ext cx="3950985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b="1" spc="6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800" b="1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800" b="1" spc="50" dirty="0">
                <a:solidFill>
                  <a:srgbClr val="141416"/>
                </a:solidFill>
                <a:latin typeface="Arial"/>
                <a:cs typeface="Arial"/>
              </a:rPr>
              <a:t> vs</a:t>
            </a:r>
            <a:r>
              <a:rPr sz="2800" b="1" spc="5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800" b="1" spc="7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0415" y="8440493"/>
            <a:ext cx="3268375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b="1" spc="70" dirty="0">
                <a:solidFill>
                  <a:srgbClr val="141416"/>
                </a:solidFill>
                <a:latin typeface="Arial"/>
                <a:cs typeface="Arial"/>
              </a:rPr>
              <a:t>2</a:t>
            </a:r>
            <a:r>
              <a:rPr sz="2800" b="1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141416"/>
                </a:solidFill>
                <a:latin typeface="Arial"/>
                <a:cs typeface="Arial"/>
              </a:rPr>
              <a:t>Runs</a:t>
            </a:r>
            <a:r>
              <a:rPr sz="2800" b="1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141416"/>
                </a:solidFill>
                <a:latin typeface="Arial"/>
                <a:cs typeface="Arial"/>
              </a:rPr>
              <a:t>of</a:t>
            </a:r>
            <a:r>
              <a:rPr sz="2800" b="1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800" b="1" spc="7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endParaRPr sz="2800" b="1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11023600" cy="13424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dirty="0"/>
              <a:t>TIME</a:t>
            </a:r>
            <a:r>
              <a:rPr lang="en-IN" spc="-430" dirty="0"/>
              <a:t> </a:t>
            </a:r>
            <a:r>
              <a:rPr lang="en-IN" spc="-675" dirty="0"/>
              <a:t>COMPARISONS</a:t>
            </a:r>
            <a:endParaRPr spc="340" dirty="0"/>
          </a:p>
        </p:txBody>
      </p:sp>
      <p:sp>
        <p:nvSpPr>
          <p:cNvPr id="4" name="object 4"/>
          <p:cNvSpPr txBox="1"/>
          <p:nvPr/>
        </p:nvSpPr>
        <p:spPr>
          <a:xfrm>
            <a:off x="1120775" y="2267972"/>
            <a:ext cx="91205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Pruning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141416"/>
                </a:solidFill>
                <a:latin typeface="Arial"/>
                <a:cs typeface="Arial"/>
              </a:rPr>
              <a:t>%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5AA60B-CEF7-DED4-39E8-33B60F6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62300"/>
            <a:ext cx="786010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8C29F0-F074-6926-5746-17589870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233636"/>
            <a:ext cx="7791964" cy="52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10871200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TIME</a:t>
            </a:r>
            <a:r>
              <a:rPr spc="-430" dirty="0"/>
              <a:t> </a:t>
            </a:r>
            <a:r>
              <a:rPr lang="en-US" spc="-675" dirty="0"/>
              <a:t>COMPARISONS</a:t>
            </a:r>
            <a:endParaRPr spc="340" dirty="0"/>
          </a:p>
        </p:txBody>
      </p:sp>
      <p:sp>
        <p:nvSpPr>
          <p:cNvPr id="4" name="object 4"/>
          <p:cNvSpPr txBox="1"/>
          <p:nvPr/>
        </p:nvSpPr>
        <p:spPr>
          <a:xfrm>
            <a:off x="1120775" y="2267966"/>
            <a:ext cx="91205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Pruning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141416"/>
                </a:solidFill>
                <a:latin typeface="Arial"/>
                <a:cs typeface="Arial"/>
              </a:rPr>
              <a:t>%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B18B8B-ED79-1E06-37EF-6B8C3F6C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8" y="3314699"/>
            <a:ext cx="7941767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8DC047-CAD9-7FC8-A953-A7807DB4B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314700"/>
            <a:ext cx="7924800" cy="53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10414000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TIME</a:t>
            </a:r>
            <a:r>
              <a:rPr spc="-430" dirty="0"/>
              <a:t> </a:t>
            </a:r>
            <a:r>
              <a:rPr lang="en-US" spc="-675" dirty="0"/>
              <a:t>COMPARISONS</a:t>
            </a:r>
            <a:endParaRPr spc="34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137" y="3238499"/>
            <a:ext cx="7315200" cy="5191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0775" y="2267966"/>
            <a:ext cx="91205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Pruning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141416"/>
                </a:solidFill>
                <a:latin typeface="Arial"/>
                <a:cs typeface="Arial"/>
              </a:rPr>
              <a:t>%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33A550E-78DE-3EF9-CCB9-F078C8388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18596"/>
            <a:ext cx="7775157" cy="535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7747000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340" dirty="0"/>
              <a:t>TOTAL TIME</a:t>
            </a:r>
            <a:endParaRPr spc="3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3086108"/>
            <a:ext cx="7620000" cy="45119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0775" y="2267966"/>
            <a:ext cx="91205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Pruning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141416"/>
                </a:solidFill>
                <a:latin typeface="Arial"/>
                <a:cs typeface="Arial"/>
              </a:rPr>
              <a:t>%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91EF6EA-874E-6B27-8FB6-46BE61660845}"/>
              </a:ext>
            </a:extLst>
          </p:cNvPr>
          <p:cNvSpPr txBox="1"/>
          <p:nvPr/>
        </p:nvSpPr>
        <p:spPr>
          <a:xfrm>
            <a:off x="8077201" y="7705724"/>
            <a:ext cx="2164080" cy="411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600" dirty="0">
                <a:latin typeface="Arial"/>
                <a:cs typeface="Arial"/>
              </a:rPr>
              <a:t>For 10 Epochs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0" dirty="0"/>
              <a:t>LOSS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3086100"/>
            <a:ext cx="7286625" cy="5105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99" y="3086100"/>
            <a:ext cx="7286625" cy="5105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0775" y="2267966"/>
            <a:ext cx="91205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Pruning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141416"/>
                </a:solidFill>
                <a:latin typeface="Arial"/>
                <a:cs typeface="Arial"/>
              </a:rPr>
              <a:t>%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661669"/>
            <a:ext cx="6193155" cy="134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A</a:t>
            </a:r>
            <a:r>
              <a:rPr spc="30" dirty="0"/>
              <a:t>C</a:t>
            </a:r>
            <a:r>
              <a:rPr spc="75" dirty="0"/>
              <a:t>CU</a:t>
            </a:r>
            <a:r>
              <a:rPr spc="85" dirty="0"/>
              <a:t>R</a:t>
            </a:r>
            <a:r>
              <a:rPr spc="-185" dirty="0"/>
              <a:t>A</a:t>
            </a:r>
            <a:r>
              <a:rPr spc="-310" dirty="0"/>
              <a:t>C</a:t>
            </a:r>
            <a:r>
              <a:rPr spc="335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3086100"/>
            <a:ext cx="7439025" cy="502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3086100"/>
            <a:ext cx="7010400" cy="502920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05FD19C2-8F9C-E0AB-A040-6AF8C853DD83}"/>
              </a:ext>
            </a:extLst>
          </p:cNvPr>
          <p:cNvSpPr txBox="1"/>
          <p:nvPr/>
        </p:nvSpPr>
        <p:spPr>
          <a:xfrm>
            <a:off x="1120775" y="2267966"/>
            <a:ext cx="91205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Pruning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141416"/>
                </a:solidFill>
                <a:latin typeface="Arial"/>
                <a:cs typeface="Arial"/>
              </a:rPr>
              <a:t>%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9804400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TIME</a:t>
            </a:r>
            <a:r>
              <a:rPr spc="-430" dirty="0"/>
              <a:t> </a:t>
            </a:r>
            <a:r>
              <a:rPr lang="en-US" spc="-675" dirty="0"/>
              <a:t>COMPARISON</a:t>
            </a:r>
            <a:endParaRPr spc="340" dirty="0"/>
          </a:p>
        </p:txBody>
      </p:sp>
      <p:sp>
        <p:nvSpPr>
          <p:cNvPr id="4" name="object 4"/>
          <p:cNvSpPr txBox="1"/>
          <p:nvPr/>
        </p:nvSpPr>
        <p:spPr>
          <a:xfrm>
            <a:off x="1120775" y="2267966"/>
            <a:ext cx="156679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141416"/>
                </a:solidFill>
                <a:latin typeface="Arial"/>
                <a:cs typeface="Arial"/>
              </a:rPr>
              <a:t>N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5" dirty="0">
                <a:solidFill>
                  <a:srgbClr val="141416"/>
                </a:solidFill>
                <a:latin typeface="Arial"/>
                <a:cs typeface="Arial"/>
              </a:rPr>
              <a:t>for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41416"/>
                </a:solidFill>
                <a:latin typeface="Arial"/>
                <a:cs typeface="Arial"/>
              </a:rPr>
              <a:t>Minibatches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5" dirty="0">
                <a:solidFill>
                  <a:srgbClr val="141416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Score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Calculations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CB2869-5EDC-0DBB-4064-11A70C1CE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467100"/>
            <a:ext cx="719586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AED4BB0-4F02-2EC7-4BA0-D20DD927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517918"/>
            <a:ext cx="7335566" cy="495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9804400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TIME</a:t>
            </a:r>
            <a:r>
              <a:rPr spc="-430" dirty="0"/>
              <a:t> </a:t>
            </a:r>
            <a:r>
              <a:rPr lang="en-US" spc="-675" dirty="0"/>
              <a:t>COMPARISON</a:t>
            </a:r>
            <a:endParaRPr spc="340" dirty="0"/>
          </a:p>
        </p:txBody>
      </p:sp>
      <p:sp>
        <p:nvSpPr>
          <p:cNvPr id="4" name="object 4"/>
          <p:cNvSpPr txBox="1"/>
          <p:nvPr/>
        </p:nvSpPr>
        <p:spPr>
          <a:xfrm>
            <a:off x="1120775" y="2267978"/>
            <a:ext cx="156679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141416"/>
                </a:solidFill>
                <a:latin typeface="Arial"/>
                <a:cs typeface="Arial"/>
              </a:rPr>
              <a:t>N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5" dirty="0">
                <a:solidFill>
                  <a:srgbClr val="141416"/>
                </a:solidFill>
                <a:latin typeface="Arial"/>
                <a:cs typeface="Arial"/>
              </a:rPr>
              <a:t>for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41416"/>
                </a:solidFill>
                <a:latin typeface="Arial"/>
                <a:cs typeface="Arial"/>
              </a:rPr>
              <a:t>Minibatches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5" dirty="0">
                <a:solidFill>
                  <a:srgbClr val="141416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Score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Calculations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2292CF7-EADC-E08D-BEA9-F013CD8E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57" y="3619500"/>
            <a:ext cx="727063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D71E44D-377E-0C71-6AD3-D5F6B53F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42815"/>
            <a:ext cx="7391400" cy="49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9652000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TIME</a:t>
            </a:r>
            <a:r>
              <a:rPr spc="-430" dirty="0"/>
              <a:t> </a:t>
            </a:r>
            <a:r>
              <a:rPr lang="en-US" spc="-675" dirty="0"/>
              <a:t>COMPARISON</a:t>
            </a:r>
            <a:endParaRPr spc="34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0" y="3429000"/>
            <a:ext cx="7391400" cy="4914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0775" y="2267978"/>
            <a:ext cx="156679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141416"/>
                </a:solidFill>
                <a:latin typeface="Arial"/>
                <a:cs typeface="Arial"/>
              </a:rPr>
              <a:t>N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5" dirty="0">
                <a:solidFill>
                  <a:srgbClr val="141416"/>
                </a:solidFill>
                <a:latin typeface="Arial"/>
                <a:cs typeface="Arial"/>
              </a:rPr>
              <a:t>for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41416"/>
                </a:solidFill>
                <a:latin typeface="Arial"/>
                <a:cs typeface="Arial"/>
              </a:rPr>
              <a:t>Minibatches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5" dirty="0">
                <a:solidFill>
                  <a:srgbClr val="141416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Score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Calculations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697F39-3DEC-5FD9-7FC7-D3AA250F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3467100"/>
            <a:ext cx="708516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638300"/>
            <a:ext cx="15598140" cy="5669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1221085" algn="ctr">
              <a:lnSpc>
                <a:spcPts val="22205"/>
              </a:lnSpc>
              <a:spcBef>
                <a:spcPts val="120"/>
              </a:spcBef>
            </a:pPr>
            <a:r>
              <a:rPr sz="18700" spc="4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700" spc="-1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700" spc="69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endParaRPr sz="18700" dirty="0">
              <a:latin typeface="Arial"/>
              <a:cs typeface="Arial"/>
            </a:endParaRPr>
          </a:p>
          <a:p>
            <a:pPr marL="2095500" algn="ctr">
              <a:lnSpc>
                <a:spcPts val="22205"/>
              </a:lnSpc>
            </a:pPr>
            <a:r>
              <a:rPr sz="18700" spc="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00" spc="4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700" spc="5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700" spc="1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700" spc="4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700" spc="5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700" spc="545" dirty="0">
                <a:solidFill>
                  <a:srgbClr val="FFFFFF"/>
                </a:solidFill>
                <a:latin typeface="Arial"/>
                <a:cs typeface="Arial"/>
              </a:rPr>
              <a:t>oun</a:t>
            </a:r>
            <a:r>
              <a:rPr sz="18700" spc="12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39800" y="661669"/>
            <a:ext cx="7670800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340" dirty="0"/>
              <a:t>TOTAL TIME</a:t>
            </a:r>
            <a:endParaRPr spc="340" dirty="0"/>
          </a:p>
        </p:txBody>
      </p:sp>
      <p:sp>
        <p:nvSpPr>
          <p:cNvPr id="3" name="object 3"/>
          <p:cNvSpPr txBox="1"/>
          <p:nvPr/>
        </p:nvSpPr>
        <p:spPr>
          <a:xfrm>
            <a:off x="1120775" y="2267978"/>
            <a:ext cx="156679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141416"/>
                </a:solidFill>
                <a:latin typeface="Arial"/>
                <a:cs typeface="Arial"/>
              </a:rPr>
              <a:t>N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5" dirty="0">
                <a:solidFill>
                  <a:srgbClr val="141416"/>
                </a:solidFill>
                <a:latin typeface="Arial"/>
                <a:cs typeface="Arial"/>
              </a:rPr>
              <a:t>for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41416"/>
                </a:solidFill>
                <a:latin typeface="Arial"/>
                <a:cs typeface="Arial"/>
              </a:rPr>
              <a:t>Minibatches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5" dirty="0">
                <a:solidFill>
                  <a:srgbClr val="141416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Score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Calculations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3552840"/>
            <a:ext cx="6505590" cy="4114796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64DF850-2CC5-5360-0294-4A8A0DA5C107}"/>
              </a:ext>
            </a:extLst>
          </p:cNvPr>
          <p:cNvSpPr txBox="1"/>
          <p:nvPr/>
        </p:nvSpPr>
        <p:spPr>
          <a:xfrm>
            <a:off x="8077201" y="7705724"/>
            <a:ext cx="2164080" cy="411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600" dirty="0">
                <a:latin typeface="Arial"/>
                <a:cs typeface="Arial"/>
              </a:rPr>
              <a:t>For 10 Epochs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14400" y="647700"/>
            <a:ext cx="6595745" cy="13424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34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775" y="2267978"/>
            <a:ext cx="156679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141416"/>
                </a:solidFill>
                <a:latin typeface="Arial"/>
                <a:cs typeface="Arial"/>
              </a:rPr>
              <a:t>N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5" dirty="0">
                <a:solidFill>
                  <a:srgbClr val="141416"/>
                </a:solidFill>
                <a:latin typeface="Arial"/>
                <a:cs typeface="Arial"/>
              </a:rPr>
              <a:t>for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41416"/>
                </a:solidFill>
                <a:latin typeface="Arial"/>
                <a:cs typeface="Arial"/>
              </a:rPr>
              <a:t>Minibatches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5" dirty="0">
                <a:solidFill>
                  <a:srgbClr val="141416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Score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Calculations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775" y="3629462"/>
            <a:ext cx="7337425" cy="48668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3600461"/>
            <a:ext cx="7239000" cy="4895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A</a:t>
            </a:r>
            <a:r>
              <a:rPr spc="30" dirty="0"/>
              <a:t>C</a:t>
            </a:r>
            <a:r>
              <a:rPr spc="75" dirty="0"/>
              <a:t>CU</a:t>
            </a:r>
            <a:r>
              <a:rPr spc="85" dirty="0"/>
              <a:t>R</a:t>
            </a:r>
            <a:r>
              <a:rPr spc="-185" dirty="0"/>
              <a:t>A</a:t>
            </a:r>
            <a:r>
              <a:rPr spc="-310" dirty="0"/>
              <a:t>C</a:t>
            </a:r>
            <a:r>
              <a:rPr spc="33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775" y="2267966"/>
            <a:ext cx="156679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Comparing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vs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26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Diﬀerent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141416"/>
                </a:solidFill>
                <a:latin typeface="Arial"/>
                <a:cs typeface="Arial"/>
              </a:rPr>
              <a:t>N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5" dirty="0">
                <a:solidFill>
                  <a:srgbClr val="141416"/>
                </a:solidFill>
                <a:latin typeface="Arial"/>
                <a:cs typeface="Arial"/>
              </a:rPr>
              <a:t>for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41416"/>
                </a:solidFill>
                <a:latin typeface="Arial"/>
                <a:cs typeface="Arial"/>
              </a:rPr>
              <a:t>Minibatches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5" dirty="0">
                <a:solidFill>
                  <a:srgbClr val="141416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Score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Calculations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3600450"/>
            <a:ext cx="7410450" cy="5124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3600450"/>
            <a:ext cx="7410450" cy="512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790700"/>
            <a:ext cx="15575915" cy="5669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1198860" algn="ctr">
              <a:lnSpc>
                <a:spcPts val="22210"/>
              </a:lnSpc>
              <a:spcBef>
                <a:spcPts val="120"/>
              </a:spcBef>
            </a:pPr>
            <a:r>
              <a:rPr sz="18700" spc="4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700" spc="-1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700" spc="69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endParaRPr sz="18700" dirty="0">
              <a:latin typeface="Arial"/>
              <a:cs typeface="Arial"/>
            </a:endParaRPr>
          </a:p>
          <a:p>
            <a:pPr marL="2095500" algn="ctr">
              <a:lnSpc>
                <a:spcPts val="22205"/>
              </a:lnSpc>
            </a:pPr>
            <a:r>
              <a:rPr sz="18700" spc="-25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700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700" spc="3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700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700" spc="3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700" spc="96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700" spc="-1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700" spc="-22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700" spc="4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700" spc="4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700" spc="11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29" y="-26670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500" y="0"/>
            <a:ext cx="17335515" cy="10287000"/>
            <a:chOff x="952500" y="0"/>
            <a:chExt cx="17335515" cy="10287000"/>
          </a:xfrm>
        </p:grpSpPr>
        <p:sp>
          <p:nvSpPr>
            <p:cNvPr id="4" name="object 4"/>
            <p:cNvSpPr/>
            <p:nvPr/>
          </p:nvSpPr>
          <p:spPr>
            <a:xfrm>
              <a:off x="952500" y="8886824"/>
              <a:ext cx="11764010" cy="9525"/>
            </a:xfrm>
            <a:custGeom>
              <a:avLst/>
              <a:gdLst/>
              <a:ahLst/>
              <a:cxnLst/>
              <a:rect l="l" t="t" r="r" b="b"/>
              <a:pathLst>
                <a:path w="11764010" h="9525">
                  <a:moveTo>
                    <a:pt x="0" y="9525"/>
                  </a:moveTo>
                  <a:lnTo>
                    <a:pt x="11763390" y="9525"/>
                  </a:lnTo>
                  <a:lnTo>
                    <a:pt x="1176339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4F4F5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5890" y="0"/>
              <a:ext cx="5572125" cy="10287000"/>
            </a:xfrm>
            <a:custGeom>
              <a:avLst/>
              <a:gdLst/>
              <a:ahLst/>
              <a:cxnLst/>
              <a:rect l="l" t="t" r="r" b="b"/>
              <a:pathLst>
                <a:path w="5572125" h="10287000">
                  <a:moveTo>
                    <a:pt x="0" y="10287000"/>
                  </a:moveTo>
                  <a:lnTo>
                    <a:pt x="0" y="0"/>
                  </a:lnTo>
                  <a:lnTo>
                    <a:pt x="5572109" y="0"/>
                  </a:lnTo>
                  <a:lnTo>
                    <a:pt x="5572109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1414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3878" y="2177843"/>
            <a:ext cx="11764010" cy="20954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000" spc="60" dirty="0">
                <a:solidFill>
                  <a:srgbClr val="141416"/>
                </a:solidFill>
                <a:latin typeface="Arial"/>
                <a:cs typeface="Arial"/>
              </a:rPr>
              <a:t>Running </a:t>
            </a:r>
            <a:r>
              <a:rPr sz="3000" spc="50" dirty="0">
                <a:solidFill>
                  <a:srgbClr val="141416"/>
                </a:solidFill>
                <a:latin typeface="Arial"/>
                <a:cs typeface="Arial"/>
              </a:rPr>
              <a:t>multiple</a:t>
            </a:r>
            <a:r>
              <a:rPr sz="3000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141416"/>
                </a:solidFill>
                <a:latin typeface="Arial"/>
                <a:cs typeface="Arial"/>
              </a:rPr>
              <a:t>runs</a:t>
            </a:r>
            <a:r>
              <a:rPr lang="en-US" sz="3000" spc="60" dirty="0">
                <a:solidFill>
                  <a:srgbClr val="141416"/>
                </a:solidFill>
                <a:latin typeface="Arial"/>
                <a:cs typeface="Arial"/>
              </a:rPr>
              <a:t> to get statistically significant results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lang="en-US" sz="3000" spc="60" dirty="0">
                <a:solidFill>
                  <a:srgbClr val="141416"/>
                </a:solidFill>
                <a:latin typeface="Arial"/>
                <a:cs typeface="Arial"/>
              </a:rPr>
              <a:t>Experimenting</a:t>
            </a:r>
            <a:r>
              <a:rPr sz="3000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3000" spc="65" dirty="0">
                <a:solidFill>
                  <a:srgbClr val="141416"/>
                </a:solidFill>
                <a:latin typeface="Arial"/>
                <a:cs typeface="Arial"/>
              </a:rPr>
              <a:t>F-</a:t>
            </a:r>
            <a:r>
              <a:rPr sz="3000" spc="80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300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141416"/>
                </a:solidFill>
                <a:latin typeface="Arial"/>
                <a:cs typeface="Arial"/>
              </a:rPr>
              <a:t>on</a:t>
            </a:r>
            <a:r>
              <a:rPr sz="300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141416"/>
                </a:solidFill>
                <a:latin typeface="Arial"/>
                <a:cs typeface="Arial"/>
              </a:rPr>
              <a:t>Larger</a:t>
            </a:r>
            <a:r>
              <a:rPr sz="300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141416"/>
                </a:solidFill>
                <a:latin typeface="Arial"/>
                <a:cs typeface="Arial"/>
              </a:rPr>
              <a:t>Datasets</a:t>
            </a:r>
            <a:r>
              <a:rPr lang="en-US" sz="3000" spc="35" dirty="0">
                <a:solidFill>
                  <a:srgbClr val="141416"/>
                </a:solidFill>
                <a:latin typeface="Arial"/>
                <a:cs typeface="Arial"/>
              </a:rPr>
              <a:t> and Deep Networks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275" y="5106773"/>
            <a:ext cx="10559826" cy="4796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3000" spc="65" dirty="0">
                <a:solidFill>
                  <a:srgbClr val="141416"/>
                </a:solidFill>
                <a:latin typeface="Arial"/>
                <a:cs typeface="Arial"/>
              </a:rPr>
              <a:t>Reducing the CRAIG subset size with epochs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658" y="6327225"/>
            <a:ext cx="6256605" cy="4796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3000" dirty="0">
                <a:latin typeface="Arial"/>
                <a:cs typeface="Arial"/>
              </a:rPr>
              <a:t>Dynamic Pruning methodology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6200" y="0"/>
            <a:ext cx="12792710" cy="10287000"/>
            <a:chOff x="-76200" y="0"/>
            <a:chExt cx="12792710" cy="10287000"/>
          </a:xfrm>
        </p:grpSpPr>
        <p:sp>
          <p:nvSpPr>
            <p:cNvPr id="4" name="object 4"/>
            <p:cNvSpPr/>
            <p:nvPr/>
          </p:nvSpPr>
          <p:spPr>
            <a:xfrm>
              <a:off x="952500" y="8886824"/>
              <a:ext cx="11764010" cy="9525"/>
            </a:xfrm>
            <a:custGeom>
              <a:avLst/>
              <a:gdLst/>
              <a:ahLst/>
              <a:cxnLst/>
              <a:rect l="l" t="t" r="r" b="b"/>
              <a:pathLst>
                <a:path w="11764010" h="9525">
                  <a:moveTo>
                    <a:pt x="0" y="9525"/>
                  </a:moveTo>
                  <a:lnTo>
                    <a:pt x="11763390" y="9525"/>
                  </a:lnTo>
                  <a:lnTo>
                    <a:pt x="1176339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4F4F50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76200" y="0"/>
              <a:ext cx="5572125" cy="10287000"/>
            </a:xfrm>
            <a:custGeom>
              <a:avLst/>
              <a:gdLst/>
              <a:ahLst/>
              <a:cxnLst/>
              <a:rect l="l" t="t" r="r" b="b"/>
              <a:pathLst>
                <a:path w="5572125" h="10287000">
                  <a:moveTo>
                    <a:pt x="0" y="10287000"/>
                  </a:moveTo>
                  <a:lnTo>
                    <a:pt x="0" y="0"/>
                  </a:lnTo>
                  <a:lnTo>
                    <a:pt x="5572109" y="0"/>
                  </a:lnTo>
                  <a:lnTo>
                    <a:pt x="5572109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14141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48400" y="1924151"/>
            <a:ext cx="10058400" cy="57429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140"/>
              </a:spcBef>
              <a:buAutoNum type="arabicParenR"/>
            </a:pPr>
            <a:r>
              <a:rPr lang="en-IN" sz="2800" dirty="0" err="1"/>
              <a:t>Baharan</a:t>
            </a:r>
            <a:r>
              <a:rPr lang="en-IN" sz="2800" dirty="0"/>
              <a:t> </a:t>
            </a:r>
            <a:r>
              <a:rPr lang="en-IN" sz="2800" dirty="0" err="1"/>
              <a:t>Mirzasoleiman</a:t>
            </a:r>
            <a:r>
              <a:rPr lang="en-IN" sz="2800" dirty="0"/>
              <a:t>, Jeff </a:t>
            </a:r>
            <a:r>
              <a:rPr lang="en-IN" sz="2800" dirty="0" err="1"/>
              <a:t>Bilmes</a:t>
            </a:r>
            <a:r>
              <a:rPr lang="en-IN" sz="2800" dirty="0"/>
              <a:t>, and Jure </a:t>
            </a:r>
            <a:r>
              <a:rPr lang="en-IN" sz="2800" dirty="0" err="1"/>
              <a:t>Leskovec</a:t>
            </a:r>
            <a:r>
              <a:rPr lang="en-IN" sz="2800" dirty="0"/>
              <a:t>. Coresets for data-efficient training of machine learning models. </a:t>
            </a:r>
            <a:r>
              <a:rPr lang="en-IN" sz="2800" dirty="0" err="1"/>
              <a:t>arXiv</a:t>
            </a:r>
            <a:r>
              <a:rPr lang="en-IN" sz="2800" dirty="0"/>
              <a:t> preprint arXiv:1906.01827, 2019</a:t>
            </a:r>
          </a:p>
          <a:p>
            <a:pPr marL="527050" indent="-514350">
              <a:lnSpc>
                <a:spcPct val="150000"/>
              </a:lnSpc>
              <a:spcBef>
                <a:spcPts val="140"/>
              </a:spcBef>
              <a:buAutoNum type="arabicParenR"/>
            </a:pPr>
            <a:r>
              <a:rPr lang="en-IN" sz="2800" dirty="0" err="1"/>
              <a:t>Toneva</a:t>
            </a:r>
            <a:r>
              <a:rPr lang="en-IN" sz="2800" dirty="0"/>
              <a:t>, M., </a:t>
            </a:r>
            <a:r>
              <a:rPr lang="en-IN" sz="2800" dirty="0" err="1"/>
              <a:t>Sordoni</a:t>
            </a:r>
            <a:r>
              <a:rPr lang="en-IN" sz="2800" dirty="0"/>
              <a:t>, A., des Combes, R.T., </a:t>
            </a:r>
            <a:r>
              <a:rPr lang="en-IN" sz="2800" dirty="0" err="1"/>
              <a:t>Trischler</a:t>
            </a:r>
            <a:r>
              <a:rPr lang="en-IN" sz="2800" dirty="0"/>
              <a:t>, A., </a:t>
            </a:r>
            <a:r>
              <a:rPr lang="en-IN" sz="2800" dirty="0" err="1"/>
              <a:t>Bengio</a:t>
            </a:r>
            <a:r>
              <a:rPr lang="en-IN" sz="2800" dirty="0"/>
              <a:t>, Y., Gordon, G.J. An empirical study of example forgetting during deep neural network learning. In ICLR, 2019.</a:t>
            </a:r>
          </a:p>
          <a:p>
            <a:pPr marL="527050" indent="-514350">
              <a:lnSpc>
                <a:spcPct val="150000"/>
              </a:lnSpc>
              <a:spcBef>
                <a:spcPts val="140"/>
              </a:spcBef>
              <a:buFontTx/>
              <a:buAutoNum type="arabicParenR"/>
            </a:pPr>
            <a:r>
              <a:rPr lang="en-IN" sz="2800" dirty="0">
                <a:latin typeface="Arial"/>
                <a:cs typeface="Arial"/>
                <a:hlinkClick r:id="rId3"/>
              </a:rPr>
              <a:t>https://github.com/baharanm/craig</a:t>
            </a:r>
            <a:endParaRPr lang="en-IN" sz="2800" dirty="0"/>
          </a:p>
          <a:p>
            <a:pPr marL="527050" indent="-514350">
              <a:lnSpc>
                <a:spcPct val="150000"/>
              </a:lnSpc>
              <a:spcBef>
                <a:spcPts val="140"/>
              </a:spcBef>
              <a:buAutoNum type="arabicParenR"/>
            </a:pPr>
            <a:r>
              <a:rPr lang="en-IN" sz="2550" dirty="0">
                <a:latin typeface="Arial"/>
                <a:cs typeface="Arial"/>
              </a:rPr>
              <a:t>https://github.com/mtoneva/example_forgetting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0C7F3A3-C037-5E71-1EE7-6C81C20CD014}"/>
              </a:ext>
            </a:extLst>
          </p:cNvPr>
          <p:cNvSpPr txBox="1">
            <a:spLocks/>
          </p:cNvSpPr>
          <p:nvPr/>
        </p:nvSpPr>
        <p:spPr>
          <a:xfrm>
            <a:off x="6131001" y="290739"/>
            <a:ext cx="6595745" cy="134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IN" sz="8650" spc="434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33413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800" y="695340"/>
            <a:ext cx="4238640" cy="41147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85" dirty="0"/>
              <a:t>CRAIG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9675" y="5438790"/>
            <a:ext cx="4724399" cy="41147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9800" y="2034336"/>
            <a:ext cx="11816080" cy="461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1910">
              <a:lnSpc>
                <a:spcPct val="120200"/>
              </a:lnSpc>
              <a:spcBef>
                <a:spcPts val="100"/>
              </a:spcBef>
            </a:pPr>
            <a:r>
              <a:rPr sz="2600" spc="90" dirty="0">
                <a:solidFill>
                  <a:srgbClr val="141416"/>
                </a:solidFill>
                <a:latin typeface="Arial"/>
                <a:cs typeface="Arial"/>
              </a:rPr>
              <a:t>The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aim</a:t>
            </a:r>
            <a:r>
              <a:rPr sz="260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is</a:t>
            </a:r>
            <a:r>
              <a:rPr sz="260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7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select</a:t>
            </a:r>
            <a:r>
              <a:rPr sz="260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41416"/>
                </a:solidFill>
                <a:latin typeface="Arial"/>
                <a:cs typeface="Arial"/>
              </a:rPr>
              <a:t>a</a:t>
            </a:r>
            <a:r>
              <a:rPr sz="260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141416"/>
                </a:solidFill>
                <a:latin typeface="Arial"/>
                <a:cs typeface="Arial"/>
              </a:rPr>
              <a:t>weighted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5" dirty="0">
                <a:solidFill>
                  <a:srgbClr val="141416"/>
                </a:solidFill>
                <a:latin typeface="Arial"/>
                <a:cs typeface="Arial"/>
              </a:rPr>
              <a:t>subset</a:t>
            </a:r>
            <a:r>
              <a:rPr sz="260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that</a:t>
            </a:r>
            <a:r>
              <a:rPr sz="260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0" dirty="0">
                <a:solidFill>
                  <a:srgbClr val="141416"/>
                </a:solidFill>
                <a:latin typeface="Arial"/>
                <a:cs typeface="Arial"/>
              </a:rPr>
              <a:t>closely</a:t>
            </a:r>
            <a:r>
              <a:rPr sz="2600" spc="3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141416"/>
                </a:solidFill>
                <a:latin typeface="Arial"/>
                <a:cs typeface="Arial"/>
              </a:rPr>
              <a:t>estimates</a:t>
            </a:r>
            <a:r>
              <a:rPr sz="260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141416"/>
                </a:solidFill>
                <a:latin typeface="Arial"/>
                <a:cs typeface="Arial"/>
              </a:rPr>
              <a:t>the </a:t>
            </a:r>
            <a:r>
              <a:rPr sz="2600" spc="175" dirty="0">
                <a:solidFill>
                  <a:srgbClr val="141416"/>
                </a:solidFill>
                <a:latin typeface="Arial"/>
                <a:cs typeface="Arial"/>
              </a:rPr>
              <a:t>full</a:t>
            </a:r>
            <a:r>
              <a:rPr sz="2600" spc="3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141416"/>
                </a:solidFill>
                <a:latin typeface="Arial"/>
                <a:cs typeface="Arial"/>
              </a:rPr>
              <a:t>gradient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It</a:t>
            </a:r>
            <a:r>
              <a:rPr sz="2550" spc="7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uses</a:t>
            </a:r>
            <a:r>
              <a:rPr sz="2550" spc="7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141416"/>
                </a:solidFill>
                <a:latin typeface="Arial"/>
                <a:cs typeface="Arial"/>
              </a:rPr>
              <a:t>Greedy</a:t>
            </a:r>
            <a:r>
              <a:rPr sz="2600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141416"/>
                </a:solidFill>
                <a:latin typeface="Arial"/>
                <a:cs typeface="Arial"/>
              </a:rPr>
              <a:t>Algorithm</a:t>
            </a:r>
            <a:r>
              <a:rPr sz="260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ﬁnd</a:t>
            </a:r>
            <a:r>
              <a:rPr sz="2550" spc="7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the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set</a:t>
            </a:r>
            <a:r>
              <a:rPr sz="2550" spc="7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of</a:t>
            </a:r>
            <a:r>
              <a:rPr sz="2550" spc="7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exemplars</a:t>
            </a:r>
            <a:r>
              <a:rPr lang="en-US" sz="2050" i="1" spc="420" dirty="0">
                <a:solidFill>
                  <a:srgbClr val="141416"/>
                </a:solidFill>
                <a:latin typeface="Arial"/>
                <a:cs typeface="Arial"/>
              </a:rPr>
              <a:t> S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from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41416"/>
                </a:solidFill>
                <a:latin typeface="Arial"/>
                <a:cs typeface="Arial"/>
              </a:rPr>
              <a:t>Dataset.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121500"/>
              </a:lnSpc>
              <a:spcBef>
                <a:spcPts val="1914"/>
              </a:spcBef>
            </a:pP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The</a:t>
            </a:r>
            <a:r>
              <a:rPr sz="2550" spc="10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65" dirty="0">
                <a:solidFill>
                  <a:srgbClr val="141416"/>
                </a:solidFill>
                <a:latin typeface="Arial"/>
                <a:cs typeface="Arial"/>
              </a:rPr>
              <a:t>limitation</a:t>
            </a:r>
            <a:r>
              <a:rPr sz="2600" spc="10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of</a:t>
            </a:r>
            <a:r>
              <a:rPr sz="2550" spc="12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this</a:t>
            </a:r>
            <a:r>
              <a:rPr sz="2550" spc="114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approach</a:t>
            </a:r>
            <a:r>
              <a:rPr sz="2550" spc="12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is</a:t>
            </a:r>
            <a:r>
              <a:rPr sz="2550" spc="114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that</a:t>
            </a:r>
            <a:r>
              <a:rPr sz="2550" spc="12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141416"/>
                </a:solidFill>
                <a:latin typeface="Arial"/>
                <a:cs typeface="Arial"/>
              </a:rPr>
              <a:t>when</a:t>
            </a:r>
            <a:r>
              <a:rPr sz="2550" spc="114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the</a:t>
            </a:r>
            <a:r>
              <a:rPr sz="2550" spc="12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Dataset</a:t>
            </a:r>
            <a:r>
              <a:rPr sz="2550" spc="114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gets</a:t>
            </a:r>
            <a:r>
              <a:rPr sz="2550" spc="12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extremely</a:t>
            </a:r>
            <a:r>
              <a:rPr sz="2550" spc="12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41416"/>
                </a:solidFill>
                <a:latin typeface="Arial"/>
                <a:cs typeface="Arial"/>
              </a:rPr>
              <a:t>large,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the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time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calculate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the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b="1" spc="155" dirty="0">
                <a:solidFill>
                  <a:srgbClr val="141416"/>
                </a:solidFill>
                <a:latin typeface="Arial"/>
                <a:cs typeface="Arial"/>
              </a:rPr>
              <a:t>Similarity</a:t>
            </a:r>
            <a:r>
              <a:rPr sz="2600" b="1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b="1" spc="130" dirty="0">
                <a:solidFill>
                  <a:srgbClr val="141416"/>
                </a:solidFill>
                <a:latin typeface="Arial"/>
                <a:cs typeface="Arial"/>
              </a:rPr>
              <a:t>Matrix</a:t>
            </a:r>
            <a:r>
              <a:rPr sz="2600" b="1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will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increase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signiﬁcantly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due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141416"/>
                </a:solidFill>
                <a:latin typeface="Arial"/>
                <a:cs typeface="Arial"/>
              </a:rPr>
              <a:t>the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calculation</a:t>
            </a:r>
            <a:r>
              <a:rPr sz="2550" spc="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time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being</a:t>
            </a:r>
            <a:r>
              <a:rPr sz="2550" spc="9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b="1" spc="60" dirty="0">
                <a:solidFill>
                  <a:srgbClr val="141416"/>
                </a:solidFill>
                <a:latin typeface="Arial"/>
                <a:cs typeface="Arial"/>
              </a:rPr>
              <a:t>O(N²)</a:t>
            </a:r>
            <a:r>
              <a:rPr sz="2550" b="1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and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141416"/>
                </a:solidFill>
                <a:latin typeface="Arial"/>
                <a:cs typeface="Arial"/>
              </a:rPr>
              <a:t>Space</a:t>
            </a:r>
            <a:r>
              <a:rPr sz="2600" spc="7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required</a:t>
            </a:r>
            <a:r>
              <a:rPr sz="2550" spc="9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store</a:t>
            </a:r>
            <a:r>
              <a:rPr sz="2550" spc="9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this</a:t>
            </a:r>
            <a:r>
              <a:rPr sz="2550" spc="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information</a:t>
            </a:r>
            <a:r>
              <a:rPr sz="2550" spc="9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141416"/>
                </a:solidFill>
                <a:latin typeface="Arial"/>
                <a:cs typeface="Arial"/>
              </a:rPr>
              <a:t>will 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be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huge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as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141416"/>
                </a:solidFill>
                <a:latin typeface="Arial"/>
                <a:cs typeface="Arial"/>
              </a:rPr>
              <a:t>well.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599" y="7496183"/>
            <a:ext cx="12573000" cy="953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US" sz="2550" spc="50" dirty="0">
                <a:solidFill>
                  <a:srgbClr val="141416"/>
                </a:solidFill>
                <a:latin typeface="Arial"/>
                <a:cs typeface="Arial"/>
              </a:rPr>
              <a:t>Floats in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similarity</a:t>
            </a:r>
            <a:r>
              <a:rPr sz="2550" spc="10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matrix</a:t>
            </a:r>
            <a:r>
              <a:rPr sz="2550" spc="10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of</a:t>
            </a:r>
            <a:r>
              <a:rPr sz="2550" spc="10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10,000</a:t>
            </a:r>
            <a:r>
              <a:rPr sz="2550" spc="10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Data</a:t>
            </a:r>
            <a:r>
              <a:rPr sz="2550" spc="10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points</a:t>
            </a:r>
            <a:r>
              <a:rPr sz="2550" spc="10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lang="en-IN" sz="2550" spc="100" dirty="0">
                <a:solidFill>
                  <a:srgbClr val="141416"/>
                </a:solidFill>
                <a:latin typeface="Arial"/>
                <a:cs typeface="Arial"/>
              </a:rPr>
              <a:t>- </a:t>
            </a:r>
            <a:r>
              <a:rPr lang="en-IN" sz="2550" b="1" spc="100" dirty="0">
                <a:solidFill>
                  <a:srgbClr val="141416"/>
                </a:solidFill>
                <a:latin typeface="Arial"/>
                <a:cs typeface="Arial"/>
              </a:rPr>
              <a:t>0.1 Billion</a:t>
            </a:r>
            <a:r>
              <a:rPr sz="2550" b="1" spc="10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endParaRPr lang="en-US" sz="2550" b="1" spc="105" dirty="0">
              <a:solidFill>
                <a:srgbClr val="141416"/>
              </a:solidFill>
              <a:latin typeface="Arial"/>
              <a:cs typeface="Arial"/>
            </a:endParaRPr>
          </a:p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lang="en-US" sz="2550" spc="50" dirty="0">
                <a:solidFill>
                  <a:srgbClr val="141416"/>
                </a:solidFill>
                <a:latin typeface="Arial"/>
                <a:cs typeface="Arial"/>
              </a:rPr>
              <a:t>Floats in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similarity</a:t>
            </a:r>
            <a:r>
              <a:rPr sz="2550" spc="9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matrix</a:t>
            </a:r>
            <a:r>
              <a:rPr sz="2550" spc="9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of</a:t>
            </a:r>
            <a:r>
              <a:rPr sz="2550" spc="10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1,00</a:t>
            </a:r>
            <a:r>
              <a:rPr lang="en-US" sz="2550" spc="60" dirty="0">
                <a:solidFill>
                  <a:srgbClr val="141416"/>
                </a:solidFill>
                <a:latin typeface="Arial"/>
                <a:cs typeface="Arial"/>
              </a:rPr>
              <a:t>0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,000</a:t>
            </a:r>
            <a:r>
              <a:rPr sz="2550" spc="9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Data</a:t>
            </a:r>
            <a:r>
              <a:rPr sz="2550" spc="9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points</a:t>
            </a:r>
            <a:r>
              <a:rPr sz="2550" spc="9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lang="en-IN" sz="2550" spc="95" dirty="0">
                <a:solidFill>
                  <a:srgbClr val="141416"/>
                </a:solidFill>
                <a:latin typeface="Arial"/>
                <a:cs typeface="Arial"/>
              </a:rPr>
              <a:t>-</a:t>
            </a:r>
            <a:r>
              <a:rPr sz="2550" spc="10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lang="en-US" sz="2600" b="1" spc="100" dirty="0">
                <a:solidFill>
                  <a:srgbClr val="141416"/>
                </a:solidFill>
                <a:latin typeface="Arial"/>
                <a:cs typeface="Arial"/>
              </a:rPr>
              <a:t>1000 Billion</a:t>
            </a:r>
            <a:endParaRPr sz="2600" b="1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485900"/>
            <a:ext cx="12975590" cy="5669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8598535" algn="ctr">
              <a:lnSpc>
                <a:spcPts val="22210"/>
              </a:lnSpc>
              <a:spcBef>
                <a:spcPts val="120"/>
              </a:spcBef>
            </a:pPr>
            <a:r>
              <a:rPr sz="18700" spc="4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700" spc="-1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700" spc="69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endParaRPr sz="18700" dirty="0">
              <a:latin typeface="Arial"/>
              <a:cs typeface="Arial"/>
            </a:endParaRPr>
          </a:p>
          <a:p>
            <a:pPr marL="2095500" algn="ctr">
              <a:lnSpc>
                <a:spcPts val="22205"/>
              </a:lnSpc>
            </a:pPr>
            <a:r>
              <a:rPr sz="18700" spc="5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700" spc="53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8700" spc="5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700" spc="5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700" spc="4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700" spc="4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700" spc="12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FORGETTING</a:t>
            </a:r>
            <a:r>
              <a:rPr spc="-570" dirty="0"/>
              <a:t> </a:t>
            </a:r>
            <a:r>
              <a:rPr spc="-10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47750" y="6315291"/>
            <a:ext cx="1638300" cy="1666875"/>
          </a:xfrm>
          <a:custGeom>
            <a:avLst/>
            <a:gdLst/>
            <a:ahLst/>
            <a:cxnLst/>
            <a:rect l="l" t="t" r="r" b="b"/>
            <a:pathLst>
              <a:path w="1638300" h="1666875">
                <a:moveTo>
                  <a:pt x="0" y="0"/>
                </a:moveTo>
                <a:lnTo>
                  <a:pt x="1638300" y="0"/>
                </a:lnTo>
                <a:lnTo>
                  <a:pt x="1638300" y="1666875"/>
                </a:lnTo>
                <a:lnTo>
                  <a:pt x="0" y="1666875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1414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140" y="6324801"/>
            <a:ext cx="1638300" cy="1666875"/>
          </a:xfrm>
          <a:custGeom>
            <a:avLst/>
            <a:gdLst/>
            <a:ahLst/>
            <a:cxnLst/>
            <a:rect l="l" t="t" r="r" b="b"/>
            <a:pathLst>
              <a:path w="1638300" h="1666875">
                <a:moveTo>
                  <a:pt x="0" y="0"/>
                </a:moveTo>
                <a:lnTo>
                  <a:pt x="1638300" y="0"/>
                </a:lnTo>
                <a:lnTo>
                  <a:pt x="1638300" y="1666875"/>
                </a:lnTo>
                <a:lnTo>
                  <a:pt x="0" y="1666875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1414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4640" y="6324801"/>
            <a:ext cx="1638300" cy="1666875"/>
          </a:xfrm>
          <a:custGeom>
            <a:avLst/>
            <a:gdLst/>
            <a:ahLst/>
            <a:cxnLst/>
            <a:rect l="l" t="t" r="r" b="b"/>
            <a:pathLst>
              <a:path w="1638300" h="1666875">
                <a:moveTo>
                  <a:pt x="0" y="0"/>
                </a:moveTo>
                <a:lnTo>
                  <a:pt x="1638300" y="0"/>
                </a:lnTo>
                <a:lnTo>
                  <a:pt x="1638300" y="1666875"/>
                </a:lnTo>
                <a:lnTo>
                  <a:pt x="0" y="1666875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1414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4990" y="6315291"/>
            <a:ext cx="1638300" cy="1666875"/>
          </a:xfrm>
          <a:custGeom>
            <a:avLst/>
            <a:gdLst/>
            <a:ahLst/>
            <a:cxnLst/>
            <a:rect l="l" t="t" r="r" b="b"/>
            <a:pathLst>
              <a:path w="1638300" h="1666875">
                <a:moveTo>
                  <a:pt x="0" y="0"/>
                </a:moveTo>
                <a:lnTo>
                  <a:pt x="1638300" y="0"/>
                </a:lnTo>
                <a:lnTo>
                  <a:pt x="1638300" y="1666875"/>
                </a:lnTo>
                <a:lnTo>
                  <a:pt x="0" y="1666875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1414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06290" y="6305751"/>
            <a:ext cx="1638300" cy="1666875"/>
          </a:xfrm>
          <a:custGeom>
            <a:avLst/>
            <a:gdLst/>
            <a:ahLst/>
            <a:cxnLst/>
            <a:rect l="l" t="t" r="r" b="b"/>
            <a:pathLst>
              <a:path w="1638300" h="1666875">
                <a:moveTo>
                  <a:pt x="0" y="0"/>
                </a:moveTo>
                <a:lnTo>
                  <a:pt x="1638300" y="0"/>
                </a:lnTo>
                <a:lnTo>
                  <a:pt x="1638300" y="1666875"/>
                </a:lnTo>
                <a:lnTo>
                  <a:pt x="0" y="1666875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1414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939800" y="2322462"/>
            <a:ext cx="15290800" cy="56141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628265">
              <a:lnSpc>
                <a:spcPct val="122500"/>
              </a:lnSpc>
              <a:spcBef>
                <a:spcPts val="90"/>
              </a:spcBef>
            </a:pPr>
            <a:r>
              <a:rPr spc="50" dirty="0"/>
              <a:t>Forgetting</a:t>
            </a:r>
            <a:r>
              <a:rPr spc="90" dirty="0"/>
              <a:t> </a:t>
            </a:r>
            <a:r>
              <a:rPr dirty="0"/>
              <a:t>event</a:t>
            </a:r>
            <a:r>
              <a:rPr spc="100" dirty="0"/>
              <a:t> </a:t>
            </a:r>
            <a:r>
              <a:rPr dirty="0"/>
              <a:t>is</a:t>
            </a:r>
            <a:r>
              <a:rPr spc="105" dirty="0"/>
              <a:t> </a:t>
            </a:r>
            <a:r>
              <a:rPr spc="75" dirty="0"/>
              <a:t>when</a:t>
            </a:r>
            <a:r>
              <a:rPr spc="100" dirty="0"/>
              <a:t> </a:t>
            </a:r>
            <a:r>
              <a:rPr spc="70" dirty="0"/>
              <a:t>a</a:t>
            </a:r>
            <a:r>
              <a:rPr spc="100" dirty="0"/>
              <a:t> </a:t>
            </a:r>
            <a:r>
              <a:rPr dirty="0"/>
              <a:t>data</a:t>
            </a:r>
            <a:r>
              <a:rPr spc="100" dirty="0"/>
              <a:t> </a:t>
            </a:r>
            <a:r>
              <a:rPr spc="55" dirty="0"/>
              <a:t>point</a:t>
            </a:r>
            <a:r>
              <a:rPr spc="100" dirty="0"/>
              <a:t> </a:t>
            </a:r>
            <a:r>
              <a:rPr dirty="0"/>
              <a:t>is</a:t>
            </a:r>
            <a:r>
              <a:rPr spc="100" dirty="0"/>
              <a:t> </a:t>
            </a:r>
            <a:r>
              <a:rPr spc="60" dirty="0"/>
              <a:t>misclassiﬁed</a:t>
            </a:r>
            <a:r>
              <a:rPr spc="100" dirty="0"/>
              <a:t> </a:t>
            </a:r>
            <a:r>
              <a:rPr spc="55" dirty="0"/>
              <a:t>after</a:t>
            </a:r>
            <a:r>
              <a:rPr spc="105" dirty="0"/>
              <a:t> </a:t>
            </a:r>
            <a:r>
              <a:rPr spc="50" dirty="0"/>
              <a:t>begin correctly</a:t>
            </a:r>
            <a:r>
              <a:rPr spc="65" dirty="0"/>
              <a:t> </a:t>
            </a:r>
            <a:r>
              <a:rPr spc="45" dirty="0"/>
              <a:t>classiﬁed</a:t>
            </a:r>
            <a:r>
              <a:rPr lang="en-US" spc="45" dirty="0"/>
              <a:t>.</a:t>
            </a:r>
          </a:p>
          <a:p>
            <a:pPr marL="12700" marR="2628265">
              <a:lnSpc>
                <a:spcPct val="122500"/>
              </a:lnSpc>
              <a:spcBef>
                <a:spcPts val="90"/>
              </a:spcBef>
            </a:pPr>
            <a:endParaRPr lang="en-US" spc="45" dirty="0"/>
          </a:p>
          <a:p>
            <a:pPr marL="12700" marR="2628265">
              <a:lnSpc>
                <a:spcPct val="122500"/>
              </a:lnSpc>
              <a:spcBef>
                <a:spcPts val="90"/>
              </a:spcBef>
            </a:pPr>
            <a:endParaRPr lang="en-US" spc="45" dirty="0"/>
          </a:p>
          <a:p>
            <a:pPr marL="12700" marR="2628265">
              <a:lnSpc>
                <a:spcPct val="122500"/>
              </a:lnSpc>
              <a:spcBef>
                <a:spcPts val="90"/>
              </a:spcBef>
            </a:pPr>
            <a:endParaRPr lang="en-US" spc="45" dirty="0"/>
          </a:p>
          <a:p>
            <a:pPr marL="12700" marR="2628265">
              <a:lnSpc>
                <a:spcPct val="122500"/>
              </a:lnSpc>
              <a:spcBef>
                <a:spcPts val="90"/>
              </a:spcBef>
            </a:pPr>
            <a:endParaRPr lang="en-US" spc="45" dirty="0"/>
          </a:p>
          <a:p>
            <a:pPr marL="12700" marR="2628265">
              <a:lnSpc>
                <a:spcPct val="122500"/>
              </a:lnSpc>
              <a:spcBef>
                <a:spcPts val="90"/>
              </a:spcBef>
            </a:pPr>
            <a:endParaRPr lang="en-US" spc="45" dirty="0"/>
          </a:p>
          <a:p>
            <a:pPr marL="12700" marR="2628265">
              <a:lnSpc>
                <a:spcPct val="122500"/>
              </a:lnSpc>
              <a:spcBef>
                <a:spcPts val="90"/>
              </a:spcBef>
            </a:pPr>
            <a:endParaRPr spc="45" dirty="0"/>
          </a:p>
          <a:p>
            <a:pPr>
              <a:lnSpc>
                <a:spcPct val="100000"/>
              </a:lnSpc>
            </a:pPr>
            <a:endParaRPr sz="260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/>
          </a:p>
          <a:p>
            <a:pPr marL="641350">
              <a:lnSpc>
                <a:spcPct val="100000"/>
              </a:lnSpc>
              <a:spcBef>
                <a:spcPts val="5"/>
              </a:spcBef>
              <a:tabLst>
                <a:tab pos="3260090" algn="l"/>
                <a:tab pos="6117590" algn="l"/>
                <a:tab pos="8927465" algn="l"/>
                <a:tab pos="11699240" algn="l"/>
              </a:tabLst>
            </a:pPr>
            <a:r>
              <a:rPr sz="8650" spc="140" dirty="0"/>
              <a:t>1</a:t>
            </a:r>
            <a:r>
              <a:rPr sz="8650" dirty="0"/>
              <a:t>	</a:t>
            </a:r>
            <a:r>
              <a:rPr sz="8650" spc="130" dirty="0"/>
              <a:t>1</a:t>
            </a:r>
            <a:r>
              <a:rPr sz="8650" dirty="0"/>
              <a:t>	</a:t>
            </a:r>
            <a:r>
              <a:rPr sz="8650" spc="140" dirty="0"/>
              <a:t>1</a:t>
            </a:r>
            <a:r>
              <a:rPr sz="8650" dirty="0"/>
              <a:t>	</a:t>
            </a:r>
            <a:r>
              <a:rPr sz="8650" spc="140" dirty="0"/>
              <a:t>0</a:t>
            </a:r>
            <a:r>
              <a:rPr sz="8650" dirty="0"/>
              <a:t>	</a:t>
            </a:r>
            <a:r>
              <a:rPr lang="en-US" sz="8650" spc="140" dirty="0"/>
              <a:t>0</a:t>
            </a:r>
            <a:endParaRPr sz="8650" dirty="0"/>
          </a:p>
        </p:txBody>
      </p:sp>
      <p:grpSp>
        <p:nvGrpSpPr>
          <p:cNvPr id="19" name="object 19"/>
          <p:cNvGrpSpPr/>
          <p:nvPr/>
        </p:nvGrpSpPr>
        <p:grpSpPr>
          <a:xfrm>
            <a:off x="13925550" y="7086801"/>
            <a:ext cx="800130" cy="190499"/>
            <a:chOff x="13925550" y="4648200"/>
            <a:chExt cx="1132840" cy="228600"/>
          </a:xfrm>
        </p:grpSpPr>
        <p:sp>
          <p:nvSpPr>
            <p:cNvPr id="20" name="object 20"/>
            <p:cNvSpPr/>
            <p:nvPr/>
          </p:nvSpPr>
          <p:spPr>
            <a:xfrm>
              <a:off x="13925550" y="4762500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09">
                  <a:moveTo>
                    <a:pt x="94308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4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67503" y="4648200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0" y="228600"/>
                  </a:moveTo>
                  <a:lnTo>
                    <a:pt x="0" y="0"/>
                  </a:lnTo>
                  <a:lnTo>
                    <a:pt x="190500" y="114299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1414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084287" y="6742284"/>
            <a:ext cx="2781300" cy="793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b="1" spc="150" dirty="0">
                <a:solidFill>
                  <a:srgbClr val="141416"/>
                </a:solidFill>
                <a:latin typeface="Arial"/>
                <a:cs typeface="Arial"/>
              </a:rPr>
              <a:t>Prediction</a:t>
            </a:r>
            <a:endParaRPr lang="en-US" sz="2500" b="1" spc="150" dirty="0">
              <a:solidFill>
                <a:srgbClr val="14141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500" b="1" spc="150" dirty="0">
                <a:solidFill>
                  <a:srgbClr val="141416"/>
                </a:solidFill>
                <a:latin typeface="Arial"/>
                <a:cs typeface="Arial"/>
              </a:rPr>
              <a:t>Accuracy</a:t>
            </a:r>
            <a:endParaRPr sz="2500" b="1" dirty="0"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236F2-C19A-24BF-E37D-124BC1F10CB1}"/>
              </a:ext>
            </a:extLst>
          </p:cNvPr>
          <p:cNvSpPr txBox="1"/>
          <p:nvPr/>
        </p:nvSpPr>
        <p:spPr>
          <a:xfrm>
            <a:off x="4602708" y="7422456"/>
            <a:ext cx="9205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141416"/>
                </a:solidFill>
                <a:latin typeface="Arial"/>
                <a:cs typeface="Arial"/>
              </a:rPr>
              <a:t>-</a:t>
            </a:r>
            <a:endParaRPr lang="en-IN" dirty="0"/>
          </a:p>
        </p:txBody>
      </p:sp>
      <p:sp>
        <p:nvSpPr>
          <p:cNvPr id="52" name="Arrow: Circular 51">
            <a:extLst>
              <a:ext uri="{FF2B5EF4-FFF2-40B4-BE49-F238E27FC236}">
                <a16:creationId xmlns:a16="http://schemas.microsoft.com/office/drawing/2014/main" id="{3A5C9911-1A0A-ABCA-6512-A67615513DD3}"/>
              </a:ext>
            </a:extLst>
          </p:cNvPr>
          <p:cNvSpPr/>
          <p:nvPr/>
        </p:nvSpPr>
        <p:spPr>
          <a:xfrm>
            <a:off x="7324742" y="4637022"/>
            <a:ext cx="2800320" cy="26315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799142"/>
              <a:gd name="adj5" fmla="val 1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2DD48-2188-5055-8C56-15DF4865EC82}"/>
              </a:ext>
            </a:extLst>
          </p:cNvPr>
          <p:cNvSpPr txBox="1"/>
          <p:nvPr/>
        </p:nvSpPr>
        <p:spPr>
          <a:xfrm>
            <a:off x="6705600" y="3772724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Forgetting Event</a:t>
            </a:r>
            <a:endParaRPr lang="en-IN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/>
              <a:t>DATA PRUNING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939800" y="2601683"/>
            <a:ext cx="1134999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We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calculate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scores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after </a:t>
            </a:r>
            <a:r>
              <a:rPr sz="2550" spc="90" dirty="0">
                <a:solidFill>
                  <a:srgbClr val="141416"/>
                </a:solidFill>
                <a:latin typeface="Arial"/>
                <a:cs typeface="Arial"/>
              </a:rPr>
              <a:t>N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number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of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Minibatches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for</a:t>
            </a: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Speedup</a:t>
            </a:r>
            <a:endParaRPr sz="2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857" y="5250337"/>
            <a:ext cx="4824095" cy="22396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Scores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being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41416"/>
                </a:solidFill>
                <a:latin typeface="Arial"/>
                <a:cs typeface="Arial"/>
              </a:rPr>
              <a:t>stored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Arial"/>
              <a:cs typeface="Arial"/>
            </a:endParaRPr>
          </a:p>
          <a:p>
            <a:pPr marL="12700" marR="5080">
              <a:lnSpc>
                <a:spcPct val="122500"/>
              </a:lnSpc>
            </a:pPr>
            <a:r>
              <a:rPr sz="2550" spc="55" dirty="0">
                <a:solidFill>
                  <a:srgbClr val="141416"/>
                </a:solidFill>
                <a:latin typeface="Arial"/>
                <a:cs typeface="Arial"/>
              </a:rPr>
              <a:t>Indices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be </a:t>
            </a:r>
            <a:r>
              <a:rPr sz="2550" spc="60" dirty="0">
                <a:solidFill>
                  <a:srgbClr val="141416"/>
                </a:solidFill>
                <a:latin typeface="Arial"/>
                <a:cs typeface="Arial"/>
              </a:rPr>
              <a:t>dropped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141416"/>
                </a:solidFill>
                <a:latin typeface="Arial"/>
                <a:cs typeface="Arial"/>
              </a:rPr>
              <a:t>based 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on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Learnt</a:t>
            </a:r>
            <a:r>
              <a:rPr sz="2550" spc="4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141416"/>
                </a:solidFill>
                <a:latin typeface="Arial"/>
                <a:cs typeface="Arial"/>
              </a:rPr>
              <a:t>and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50" dirty="0">
                <a:solidFill>
                  <a:srgbClr val="141416"/>
                </a:solidFill>
                <a:latin typeface="Arial"/>
                <a:cs typeface="Arial"/>
              </a:rPr>
              <a:t>Forgetting</a:t>
            </a:r>
            <a:r>
              <a:rPr sz="2550" spc="4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141416"/>
                </a:solidFill>
                <a:latin typeface="Arial"/>
                <a:cs typeface="Arial"/>
              </a:rPr>
              <a:t>Events</a:t>
            </a:r>
            <a:endParaRPr sz="2550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A29E2D-E30B-C8BE-BEC6-749F1BEC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95" y="3654188"/>
            <a:ext cx="12080953" cy="543194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EA1F9ED-4BEF-698F-5963-78795D9F784C}"/>
              </a:ext>
            </a:extLst>
          </p:cNvPr>
          <p:cNvSpPr/>
          <p:nvPr/>
        </p:nvSpPr>
        <p:spPr>
          <a:xfrm>
            <a:off x="7004712" y="4125188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F00C22-8B80-1A71-D4B2-CA62FE34269B}"/>
              </a:ext>
            </a:extLst>
          </p:cNvPr>
          <p:cNvCxnSpPr>
            <a:cxnSpLocks/>
          </p:cNvCxnSpPr>
          <p:nvPr/>
        </p:nvCxnSpPr>
        <p:spPr>
          <a:xfrm>
            <a:off x="7848600" y="3022053"/>
            <a:ext cx="0" cy="5974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D5DAA9-4EDB-AC95-1F7A-9B85AEBCA9D7}"/>
              </a:ext>
            </a:extLst>
          </p:cNvPr>
          <p:cNvCxnSpPr>
            <a:cxnSpLocks/>
          </p:cNvCxnSpPr>
          <p:nvPr/>
        </p:nvCxnSpPr>
        <p:spPr>
          <a:xfrm>
            <a:off x="5461952" y="5524500"/>
            <a:ext cx="15427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9FC3CD-4110-7297-7D98-F2CCE266385C}"/>
              </a:ext>
            </a:extLst>
          </p:cNvPr>
          <p:cNvCxnSpPr>
            <a:cxnSpLocks/>
          </p:cNvCxnSpPr>
          <p:nvPr/>
        </p:nvCxnSpPr>
        <p:spPr>
          <a:xfrm>
            <a:off x="5072035" y="7277100"/>
            <a:ext cx="15427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78590" y="3532520"/>
            <a:ext cx="9413240" cy="31896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060"/>
              </a:spcBef>
            </a:pPr>
            <a:r>
              <a:rPr sz="5750" dirty="0">
                <a:solidFill>
                  <a:srgbClr val="141416"/>
                </a:solidFill>
                <a:latin typeface="Arial"/>
                <a:cs typeface="Arial"/>
              </a:rPr>
              <a:t>We</a:t>
            </a:r>
            <a:r>
              <a:rPr sz="5750" spc="-2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235" dirty="0">
                <a:solidFill>
                  <a:srgbClr val="141416"/>
                </a:solidFill>
                <a:latin typeface="Arial"/>
                <a:cs typeface="Arial"/>
              </a:rPr>
              <a:t>send</a:t>
            </a:r>
            <a:r>
              <a:rPr sz="5750" spc="-2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165" dirty="0">
                <a:solidFill>
                  <a:srgbClr val="141416"/>
                </a:solidFill>
                <a:latin typeface="Arial"/>
                <a:cs typeface="Arial"/>
              </a:rPr>
              <a:t>these</a:t>
            </a:r>
            <a:r>
              <a:rPr sz="5750" spc="-27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185" dirty="0">
                <a:solidFill>
                  <a:srgbClr val="141416"/>
                </a:solidFill>
                <a:latin typeface="Arial"/>
                <a:cs typeface="Arial"/>
              </a:rPr>
              <a:t>Pruned</a:t>
            </a:r>
            <a:r>
              <a:rPr sz="5750" spc="-2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125" dirty="0">
                <a:solidFill>
                  <a:srgbClr val="141416"/>
                </a:solidFill>
                <a:latin typeface="Arial"/>
                <a:cs typeface="Arial"/>
              </a:rPr>
              <a:t>data </a:t>
            </a:r>
            <a:r>
              <a:rPr sz="5750" spc="195" dirty="0">
                <a:solidFill>
                  <a:srgbClr val="141416"/>
                </a:solidFill>
                <a:latin typeface="Arial"/>
                <a:cs typeface="Arial"/>
              </a:rPr>
              <a:t>as</a:t>
            </a:r>
            <a:r>
              <a:rPr sz="5750" spc="-2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195" dirty="0">
                <a:solidFill>
                  <a:srgbClr val="141416"/>
                </a:solidFill>
                <a:latin typeface="Arial"/>
                <a:cs typeface="Arial"/>
              </a:rPr>
              <a:t>an</a:t>
            </a:r>
            <a:r>
              <a:rPr sz="5750" spc="-2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280" dirty="0">
                <a:solidFill>
                  <a:srgbClr val="141416"/>
                </a:solidFill>
                <a:latin typeface="Arial"/>
                <a:cs typeface="Arial"/>
              </a:rPr>
              <a:t>input</a:t>
            </a:r>
            <a:r>
              <a:rPr sz="5750" spc="-2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30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5750" spc="-2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200" dirty="0">
                <a:solidFill>
                  <a:srgbClr val="141416"/>
                </a:solidFill>
                <a:latin typeface="Arial"/>
                <a:cs typeface="Arial"/>
              </a:rPr>
              <a:t>the</a:t>
            </a:r>
            <a:r>
              <a:rPr sz="5750" spc="-285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55" dirty="0">
                <a:solidFill>
                  <a:srgbClr val="141416"/>
                </a:solidFill>
                <a:latin typeface="Arial"/>
                <a:cs typeface="Arial"/>
              </a:rPr>
              <a:t>CRAIG</a:t>
            </a:r>
            <a:r>
              <a:rPr sz="5750" spc="-2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300" dirty="0">
                <a:solidFill>
                  <a:srgbClr val="141416"/>
                </a:solidFill>
                <a:latin typeface="Arial"/>
                <a:cs typeface="Arial"/>
              </a:rPr>
              <a:t>to</a:t>
            </a:r>
            <a:r>
              <a:rPr sz="5750" spc="-2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275" dirty="0">
                <a:solidFill>
                  <a:srgbClr val="141416"/>
                </a:solidFill>
                <a:latin typeface="Arial"/>
                <a:cs typeface="Arial"/>
              </a:rPr>
              <a:t>find</a:t>
            </a:r>
            <a:r>
              <a:rPr sz="5750" spc="-28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75" dirty="0">
                <a:solidFill>
                  <a:srgbClr val="141416"/>
                </a:solidFill>
                <a:latin typeface="Arial"/>
                <a:cs typeface="Arial"/>
              </a:rPr>
              <a:t>a </a:t>
            </a:r>
            <a:r>
              <a:rPr sz="5750" spc="125" dirty="0">
                <a:solidFill>
                  <a:srgbClr val="141416"/>
                </a:solidFill>
                <a:latin typeface="Arial"/>
                <a:cs typeface="Arial"/>
              </a:rPr>
              <a:t>Representative</a:t>
            </a:r>
            <a:r>
              <a:rPr sz="5750" spc="-270" dirty="0">
                <a:solidFill>
                  <a:srgbClr val="141416"/>
                </a:solidFill>
                <a:latin typeface="Arial"/>
                <a:cs typeface="Arial"/>
              </a:rPr>
              <a:t> </a:t>
            </a:r>
            <a:r>
              <a:rPr sz="5750" spc="225" dirty="0">
                <a:solidFill>
                  <a:srgbClr val="141416"/>
                </a:solidFill>
                <a:latin typeface="Arial"/>
                <a:cs typeface="Arial"/>
              </a:rPr>
              <a:t>subset</a:t>
            </a:r>
            <a:endParaRPr sz="57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457825" cy="10287000"/>
          </a:xfrm>
          <a:custGeom>
            <a:avLst/>
            <a:gdLst/>
            <a:ahLst/>
            <a:cxnLst/>
            <a:rect l="l" t="t" r="r" b="b"/>
            <a:pathLst>
              <a:path w="5457825" h="10287000">
                <a:moveTo>
                  <a:pt x="0" y="0"/>
                </a:moveTo>
                <a:lnTo>
                  <a:pt x="5457825" y="0"/>
                </a:lnTo>
                <a:lnTo>
                  <a:pt x="54578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1414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0D493D-8262-F29E-68FD-D6453944A942}"/>
              </a:ext>
            </a:extLst>
          </p:cNvPr>
          <p:cNvSpPr txBox="1"/>
          <p:nvPr/>
        </p:nvSpPr>
        <p:spPr>
          <a:xfrm>
            <a:off x="6378590" y="6722125"/>
            <a:ext cx="9775810" cy="171104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060"/>
              </a:spcBef>
            </a:pPr>
            <a:r>
              <a:rPr lang="en-US" sz="3000" dirty="0">
                <a:latin typeface="Arial"/>
                <a:cs typeface="Arial"/>
              </a:rPr>
              <a:t>NOTE - Subset size is same as CRAIG in the approach.</a:t>
            </a:r>
          </a:p>
          <a:p>
            <a:pPr marL="12700" marR="5080" algn="ctr">
              <a:lnSpc>
                <a:spcPts val="6000"/>
              </a:lnSpc>
              <a:spcBef>
                <a:spcPts val="1060"/>
              </a:spcBef>
            </a:pPr>
            <a:r>
              <a:rPr lang="en-US" sz="3000" dirty="0">
                <a:latin typeface="Arial"/>
                <a:cs typeface="Arial"/>
              </a:rPr>
              <a:t>(40% of the training data)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9DE567-93E1-40A2-1101-230F3C1C8DCE}"/>
              </a:ext>
            </a:extLst>
          </p:cNvPr>
          <p:cNvSpPr/>
          <p:nvPr/>
        </p:nvSpPr>
        <p:spPr>
          <a:xfrm>
            <a:off x="533710" y="3162300"/>
            <a:ext cx="4114800" cy="419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A7DC12-9FD8-8AA9-B1BB-F129E25480E7}"/>
              </a:ext>
            </a:extLst>
          </p:cNvPr>
          <p:cNvSpPr/>
          <p:nvPr/>
        </p:nvSpPr>
        <p:spPr>
          <a:xfrm>
            <a:off x="838200" y="3532520"/>
            <a:ext cx="3657600" cy="372076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6A366-AACF-AB0F-C295-208259689C8D}"/>
              </a:ext>
            </a:extLst>
          </p:cNvPr>
          <p:cNvSpPr/>
          <p:nvPr/>
        </p:nvSpPr>
        <p:spPr>
          <a:xfrm>
            <a:off x="1743579" y="4334378"/>
            <a:ext cx="2514600" cy="222784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Subset from CRAIG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CC39A0-85BF-3B9A-52F4-EC708E208D89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1117999" y="6615691"/>
            <a:ext cx="1749002" cy="1582368"/>
          </a:xfrm>
          <a:prstGeom prst="bentConnector3">
            <a:avLst>
              <a:gd name="adj1" fmla="val 67167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81F145-584E-0B87-BEE0-5B68A47A98AA}"/>
              </a:ext>
            </a:extLst>
          </p:cNvPr>
          <p:cNvSpPr/>
          <p:nvPr/>
        </p:nvSpPr>
        <p:spPr>
          <a:xfrm>
            <a:off x="1945484" y="8281376"/>
            <a:ext cx="1676400" cy="977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Pruned Points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1485900"/>
            <a:ext cx="10487025" cy="5669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109335" algn="ctr">
              <a:lnSpc>
                <a:spcPts val="22210"/>
              </a:lnSpc>
              <a:spcBef>
                <a:spcPts val="120"/>
              </a:spcBef>
            </a:pPr>
            <a:r>
              <a:rPr sz="18700" spc="4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700" spc="-1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700" spc="69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endParaRPr sz="18700" dirty="0">
              <a:latin typeface="Arial"/>
              <a:cs typeface="Arial"/>
            </a:endParaRPr>
          </a:p>
          <a:p>
            <a:pPr marL="2095500" algn="ctr">
              <a:lnSpc>
                <a:spcPts val="22205"/>
              </a:lnSpc>
            </a:pPr>
            <a:r>
              <a:rPr sz="18700" spc="2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700" spc="33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700" spc="3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700" spc="40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700" spc="3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700" spc="10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7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9A9C-64F3-5C40-17FC-2E09C10E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6669-A7E8-ABAA-BF7F-F57D1F9DA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1177245"/>
          </a:xfrm>
        </p:spPr>
        <p:txBody>
          <a:bodyPr/>
          <a:lstStyle/>
          <a:p>
            <a:r>
              <a:rPr lang="en-US" dirty="0"/>
              <a:t>The Data we have used in our experiments is MNIST with 60,000 images, each of size - 28*28 and 10 classes.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606E4-4A7E-2216-70DB-FBCD6F34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24300"/>
            <a:ext cx="7536833" cy="4671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30896-C14A-66C4-DDF5-734D6CAAF194}"/>
              </a:ext>
            </a:extLst>
          </p:cNvPr>
          <p:cNvSpPr txBox="1"/>
          <p:nvPr/>
        </p:nvSpPr>
        <p:spPr>
          <a:xfrm>
            <a:off x="11734800" y="41529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- 28*28 = 784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44855-F9F0-8898-5B23-F94018F2A83F}"/>
              </a:ext>
            </a:extLst>
          </p:cNvPr>
          <p:cNvSpPr txBox="1"/>
          <p:nvPr/>
        </p:nvSpPr>
        <p:spPr>
          <a:xfrm>
            <a:off x="11880233" y="607536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 - 100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EF07D-6DA7-397F-9F35-18B7BA36BF34}"/>
              </a:ext>
            </a:extLst>
          </p:cNvPr>
          <p:cNvSpPr txBox="1"/>
          <p:nvPr/>
        </p:nvSpPr>
        <p:spPr>
          <a:xfrm>
            <a:off x="11880233" y="781316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 - 10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584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540</Words>
  <Application>Microsoft Office PowerPoint</Application>
  <PresentationFormat>Custom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CRAIG</vt:lpstr>
      <vt:lpstr>PowerPoint Presentation</vt:lpstr>
      <vt:lpstr>FORGETTING EVENTS</vt:lpstr>
      <vt:lpstr>DATA PRUNING</vt:lpstr>
      <vt:lpstr>PowerPoint Presentation</vt:lpstr>
      <vt:lpstr>PowerPoint Presentation</vt:lpstr>
      <vt:lpstr>DATA AND MODEL</vt:lpstr>
      <vt:lpstr>SELECTED POINTS</vt:lpstr>
      <vt:lpstr>TIME COMPARISONS</vt:lpstr>
      <vt:lpstr>TIME COMPARISONS</vt:lpstr>
      <vt:lpstr>TIME COMPARISONS</vt:lpstr>
      <vt:lpstr>TOTAL TIME</vt:lpstr>
      <vt:lpstr>LOSS</vt:lpstr>
      <vt:lpstr>ACCURACY</vt:lpstr>
      <vt:lpstr>TIME COMPARISON</vt:lpstr>
      <vt:lpstr>TIME COMPARISON</vt:lpstr>
      <vt:lpstr>TIME COMPARISON</vt:lpstr>
      <vt:lpstr>TOTAL TIME</vt:lpstr>
      <vt:lpstr>Loss</vt:lpstr>
      <vt:lpstr>ACCURACY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Tazeem Khan</cp:lastModifiedBy>
  <cp:revision>4</cp:revision>
  <dcterms:created xsi:type="dcterms:W3CDTF">2022-11-29T02:51:58Z</dcterms:created>
  <dcterms:modified xsi:type="dcterms:W3CDTF">2022-11-29T18:30:48Z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2022-11-29T00:00:00Z</vt:filetime>
  </property>
  <property fmtid="{D5CDD505-2E9C-101B-9397-08002B2CF9AE}" pid="5" name="Producer">
    <vt:lpwstr>3-Heights™ PDF Optimization API 6.17.0.2 (http://www.pdf-tools.com)</vt:lpwstr>
  </property>
</Properties>
</file>