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2"/>
  </p:notesMasterIdLst>
  <p:sldIdLst>
    <p:sldId id="256" r:id="rId2"/>
    <p:sldId id="273" r:id="rId3"/>
    <p:sldId id="257" r:id="rId4"/>
    <p:sldId id="258" r:id="rId5"/>
    <p:sldId id="294" r:id="rId6"/>
    <p:sldId id="295" r:id="rId7"/>
    <p:sldId id="296" r:id="rId8"/>
    <p:sldId id="300" r:id="rId9"/>
    <p:sldId id="302" r:id="rId10"/>
    <p:sldId id="298" r:id="rId11"/>
    <p:sldId id="299" r:id="rId12"/>
    <p:sldId id="305" r:id="rId13"/>
    <p:sldId id="306" r:id="rId14"/>
    <p:sldId id="307" r:id="rId15"/>
    <p:sldId id="301" r:id="rId16"/>
    <p:sldId id="304" r:id="rId17"/>
    <p:sldId id="308" r:id="rId18"/>
    <p:sldId id="309" r:id="rId19"/>
    <p:sldId id="310" r:id="rId20"/>
    <p:sldId id="274" r:id="rId21"/>
  </p:sldIdLst>
  <p:sldSz cx="9144000" cy="5143500" type="screen16x9"/>
  <p:notesSz cx="6858000" cy="9144000"/>
  <p:embeddedFontLst>
    <p:embeddedFont>
      <p:font typeface="Bree Serif" panose="020B0604020202020204" charset="0"/>
      <p:regular r:id="rId23"/>
    </p:embeddedFont>
    <p:embeddedFont>
      <p:font typeface="Calibri" panose="020F0502020204030204" pitchFamily="34" charset="0"/>
      <p:regular r:id="rId24"/>
      <p:bold r:id="rId25"/>
      <p:italic r:id="rId26"/>
      <p:boldItalic r:id="rId27"/>
    </p:embeddedFont>
    <p:embeddedFont>
      <p:font typeface="Impact" panose="020B0806030902050204" pitchFamily="34" charset="0"/>
      <p:regular r:id="rId28"/>
    </p:embeddedFont>
    <p:embeddedFont>
      <p:font typeface="Roboto Black" panose="020B0604020202020204" charset="0"/>
      <p:bold r:id="rId29"/>
      <p:boldItalic r:id="rId30"/>
    </p:embeddedFont>
    <p:embeddedFont>
      <p:font typeface="Roboto Light" panose="020B0604020202020204" charset="0"/>
      <p:regular r:id="rId31"/>
      <p:bold r:id="rId32"/>
      <p:italic r:id="rId33"/>
      <p:boldItalic r:id="rId34"/>
    </p:embeddedFont>
    <p:embeddedFont>
      <p:font typeface="Roboto Mono Thin" panose="020B0604020202020204" charset="0"/>
      <p:regular r:id="rId35"/>
      <p:bold r:id="rId36"/>
      <p:italic r:id="rId37"/>
      <p:boldItalic r:id="rId38"/>
    </p:embeddedFont>
    <p:embeddedFont>
      <p:font typeface="Roboto Thin"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9508F1-9B37-4969-974E-010DD57D4002}">
  <a:tblStyle styleId="{339508F1-9B37-4969-974E-010DD57D40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6" r:id="rId4"/>
    <p:sldLayoutId id="2147483660"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063868" y="2852325"/>
            <a:ext cx="3129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accent1"/>
                </a:solidFill>
              </a:rPr>
              <a:t>Online </a:t>
            </a:r>
            <a:r>
              <a:rPr lang="en-US" dirty="0">
                <a:solidFill>
                  <a:schemeClr val="accent1"/>
                </a:solidFill>
              </a:rPr>
              <a:t>V</a:t>
            </a:r>
            <a:r>
              <a:rPr lang="es" dirty="0">
                <a:solidFill>
                  <a:schemeClr val="accent1"/>
                </a:solidFill>
              </a:rPr>
              <a:t>oting System Using Face Recogn</a:t>
            </a:r>
            <a:r>
              <a:rPr lang="en-US" dirty="0" err="1">
                <a:solidFill>
                  <a:schemeClr val="accent1"/>
                </a:solidFill>
              </a:rPr>
              <a:t>ition</a:t>
            </a:r>
            <a:endParaRPr dirty="0">
              <a:solidFill>
                <a:schemeClr val="accent1"/>
              </a:solidFill>
            </a:endParaRPr>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5576" y="903220"/>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A0A0926B-56AD-4440-A722-0ED9106C7E9A}"/>
              </a:ext>
            </a:extLst>
          </p:cNvPr>
          <p:cNvSpPr>
            <a:spLocks noGrp="1"/>
          </p:cNvSpPr>
          <p:nvPr>
            <p:ph type="subTitle" idx="1"/>
          </p:nvPr>
        </p:nvSpPr>
        <p:spPr>
          <a:xfrm>
            <a:off x="5111253" y="4047054"/>
            <a:ext cx="3129600" cy="606600"/>
          </a:xfrm>
        </p:spPr>
        <p:txBody>
          <a:bodyPr/>
          <a:lstStyle/>
          <a:p>
            <a:pPr algn="ctr"/>
            <a:r>
              <a:rPr lang="en-US" sz="1400" b="1" dirty="0">
                <a:latin typeface="Roboto Black" panose="020B0604020202020204" charset="0"/>
                <a:ea typeface="Roboto Black" panose="020B0604020202020204" charset="0"/>
              </a:rPr>
              <a:t>Project </a:t>
            </a:r>
            <a:r>
              <a:rPr lang="en-US" sz="1400" b="1" dirty="0" err="1">
                <a:latin typeface="Roboto Black" panose="020B0604020202020204" charset="0"/>
                <a:ea typeface="Roboto Black" panose="020B0604020202020204" charset="0"/>
              </a:rPr>
              <a:t>Adavisor</a:t>
            </a:r>
            <a:r>
              <a:rPr lang="en-US" sz="1400" b="1" dirty="0">
                <a:latin typeface="Roboto Black" panose="020B0604020202020204" charset="0"/>
                <a:ea typeface="Roboto Black" panose="020B0604020202020204" charset="0"/>
              </a:rPr>
              <a:t>: </a:t>
            </a:r>
            <a:r>
              <a:rPr lang="en-US" sz="1400" b="1" dirty="0" err="1">
                <a:latin typeface="Roboto Black" panose="020B0604020202020204" charset="0"/>
                <a:ea typeface="Roboto Black" panose="020B0604020202020204" charset="0"/>
              </a:rPr>
              <a:t>Dr.Kashif</a:t>
            </a:r>
            <a:r>
              <a:rPr lang="en-US" sz="1400" b="1" dirty="0">
                <a:latin typeface="Roboto Black" panose="020B0604020202020204" charset="0"/>
                <a:ea typeface="Roboto Black" panose="020B0604020202020204" charset="0"/>
              </a:rPr>
              <a:t> </a:t>
            </a:r>
            <a:r>
              <a:rPr lang="en-US" sz="1400" b="1" dirty="0" err="1">
                <a:latin typeface="Roboto Black" panose="020B0604020202020204" charset="0"/>
                <a:ea typeface="Roboto Black" panose="020B0604020202020204" charset="0"/>
              </a:rPr>
              <a:t>Ishaq</a:t>
            </a:r>
            <a:endParaRPr lang="en-US" sz="1400" b="1" dirty="0">
              <a:latin typeface="Roboto Black" panose="020B0604020202020204" charset="0"/>
              <a:ea typeface="Roboto Black"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EDE6-638E-47ED-96DC-861E817EC376}"/>
              </a:ext>
            </a:extLst>
          </p:cNvPr>
          <p:cNvSpPr>
            <a:spLocks noGrp="1"/>
          </p:cNvSpPr>
          <p:nvPr>
            <p:ph type="ctrTitle"/>
          </p:nvPr>
        </p:nvSpPr>
        <p:spPr>
          <a:xfrm>
            <a:off x="364562" y="358756"/>
            <a:ext cx="4207437" cy="606600"/>
          </a:xfrm>
        </p:spPr>
        <p:txBody>
          <a:bodyPr/>
          <a:lstStyle/>
          <a:p>
            <a:r>
              <a:rPr lang="en-US" dirty="0"/>
              <a:t>Working of  Project</a:t>
            </a:r>
          </a:p>
        </p:txBody>
      </p:sp>
      <p:sp>
        <p:nvSpPr>
          <p:cNvPr id="3" name="Subtitle 2">
            <a:extLst>
              <a:ext uri="{FF2B5EF4-FFF2-40B4-BE49-F238E27FC236}">
                <a16:creationId xmlns:a16="http://schemas.microsoft.com/office/drawing/2014/main" id="{C63240E2-4E80-4D72-B39B-86FE80598D17}"/>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FE72404-FBCA-4C96-91E3-99FA9250F5BC}"/>
              </a:ext>
            </a:extLst>
          </p:cNvPr>
          <p:cNvPicPr>
            <a:picLocks noChangeAspect="1"/>
          </p:cNvPicPr>
          <p:nvPr/>
        </p:nvPicPr>
        <p:blipFill>
          <a:blip r:embed="rId2"/>
          <a:stretch>
            <a:fillRect/>
          </a:stretch>
        </p:blipFill>
        <p:spPr>
          <a:xfrm>
            <a:off x="6200775" y="221456"/>
            <a:ext cx="2578663" cy="4743450"/>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a:extLst>
              <a:ext uri="{FF2B5EF4-FFF2-40B4-BE49-F238E27FC236}">
                <a16:creationId xmlns:a16="http://schemas.microsoft.com/office/drawing/2014/main" id="{1E106617-587F-43B0-BE9D-6027C6AFDD34}"/>
              </a:ext>
            </a:extLst>
          </p:cNvPr>
          <p:cNvPicPr>
            <a:picLocks noChangeAspect="1"/>
          </p:cNvPicPr>
          <p:nvPr/>
        </p:nvPicPr>
        <p:blipFill>
          <a:blip r:embed="rId3"/>
          <a:stretch>
            <a:fillRect/>
          </a:stretch>
        </p:blipFill>
        <p:spPr>
          <a:xfrm>
            <a:off x="280182" y="1078921"/>
            <a:ext cx="5383235" cy="3828620"/>
          </a:xfrm>
          <a:prstGeom prst="rect">
            <a:avLst/>
          </a:prstGeom>
        </p:spPr>
      </p:pic>
    </p:spTree>
    <p:extLst>
      <p:ext uri="{BB962C8B-B14F-4D97-AF65-F5344CB8AC3E}">
        <p14:creationId xmlns:p14="http://schemas.microsoft.com/office/powerpoint/2010/main" val="357930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3599-7109-429A-B9C4-54EC9884F45E}"/>
              </a:ext>
            </a:extLst>
          </p:cNvPr>
          <p:cNvSpPr>
            <a:spLocks noGrp="1"/>
          </p:cNvSpPr>
          <p:nvPr>
            <p:ph type="ctrTitle"/>
          </p:nvPr>
        </p:nvSpPr>
        <p:spPr>
          <a:xfrm>
            <a:off x="364331" y="323038"/>
            <a:ext cx="4273581" cy="606600"/>
          </a:xfrm>
        </p:spPr>
        <p:txBody>
          <a:bodyPr/>
          <a:lstStyle/>
          <a:p>
            <a:r>
              <a:rPr lang="en-US" dirty="0"/>
              <a:t>Scope of Project</a:t>
            </a:r>
          </a:p>
        </p:txBody>
      </p:sp>
      <p:sp>
        <p:nvSpPr>
          <p:cNvPr id="3" name="Subtitle 2">
            <a:extLst>
              <a:ext uri="{FF2B5EF4-FFF2-40B4-BE49-F238E27FC236}">
                <a16:creationId xmlns:a16="http://schemas.microsoft.com/office/drawing/2014/main" id="{30993AB8-BB72-40AB-9E0F-A3E0C777A706}"/>
              </a:ext>
            </a:extLst>
          </p:cNvPr>
          <p:cNvSpPr>
            <a:spLocks noGrp="1"/>
          </p:cNvSpPr>
          <p:nvPr>
            <p:ph type="subTitle" idx="1"/>
          </p:nvPr>
        </p:nvSpPr>
        <p:spPr>
          <a:xfrm>
            <a:off x="364331" y="1067594"/>
            <a:ext cx="3457500" cy="1420500"/>
          </a:xfrm>
        </p:spPr>
        <p:txBody>
          <a:bodyPr/>
          <a:lstStyle/>
          <a:p>
            <a:pPr>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System design and development</a:t>
            </a:r>
          </a:p>
          <a:p>
            <a:pPr marL="114300" indent="0"/>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Voter registration and authentication</a:t>
            </a:r>
          </a:p>
          <a:p>
            <a:pPr marL="114300" indent="0"/>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Ballot creation and voting</a:t>
            </a:r>
          </a:p>
          <a:p>
            <a:pPr>
              <a:buFont typeface="Wingdings" panose="05000000000000000000" pitchFamily="2" charset="2"/>
              <a:buChar char="q"/>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Security and privacy</a:t>
            </a:r>
          </a:p>
          <a:p>
            <a:pPr>
              <a:buFont typeface="Wingdings" panose="05000000000000000000" pitchFamily="2" charset="2"/>
              <a:buChar char="q"/>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Testing and evaluation</a:t>
            </a:r>
          </a:p>
          <a:p>
            <a:pPr>
              <a:buFont typeface="Wingdings" panose="05000000000000000000" pitchFamily="2" charset="2"/>
              <a:buChar char="q"/>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Legal and regulatory compliance</a:t>
            </a:r>
          </a:p>
        </p:txBody>
      </p:sp>
      <p:pic>
        <p:nvPicPr>
          <p:cNvPr id="4" name="Picture 3">
            <a:extLst>
              <a:ext uri="{FF2B5EF4-FFF2-40B4-BE49-F238E27FC236}">
                <a16:creationId xmlns:a16="http://schemas.microsoft.com/office/drawing/2014/main" id="{DE2B73A4-816E-4068-8004-BFACDCD9463F}"/>
              </a:ext>
            </a:extLst>
          </p:cNvPr>
          <p:cNvPicPr>
            <a:picLocks noChangeAspect="1"/>
          </p:cNvPicPr>
          <p:nvPr/>
        </p:nvPicPr>
        <p:blipFill>
          <a:blip r:embed="rId2"/>
          <a:stretch>
            <a:fillRect/>
          </a:stretch>
        </p:blipFill>
        <p:spPr>
          <a:xfrm>
            <a:off x="4572000" y="1664181"/>
            <a:ext cx="3712369" cy="203628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211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CBF008-ABE9-4ABC-B3B1-22A05467A371}"/>
              </a:ext>
            </a:extLst>
          </p:cNvPr>
          <p:cNvSpPr>
            <a:spLocks noGrp="1"/>
          </p:cNvSpPr>
          <p:nvPr>
            <p:ph type="subTitle" idx="1"/>
          </p:nvPr>
        </p:nvSpPr>
        <p:spPr>
          <a:xfrm>
            <a:off x="364331" y="1239044"/>
            <a:ext cx="5736432" cy="2425700"/>
          </a:xfrm>
        </p:spPr>
        <p:txBody>
          <a:bodyPr/>
          <a:lstStyle/>
          <a:p>
            <a:pPr>
              <a:buFont typeface="Wingdings" panose="05000000000000000000" pitchFamily="2" charset="2"/>
              <a:buChar char="q"/>
            </a:pPr>
            <a:r>
              <a:rPr lang="en-US" sz="1200" b="1" dirty="0"/>
              <a:t>Admin Requirement</a:t>
            </a:r>
            <a:r>
              <a:rPr lang="en-US" b="1" dirty="0"/>
              <a:t>: </a:t>
            </a:r>
          </a:p>
          <a:p>
            <a:pPr marL="114300" indent="0"/>
            <a:r>
              <a:rPr lang="en-US" dirty="0"/>
              <a:t>         (The admin can add create delete voting pool in the system).</a:t>
            </a:r>
          </a:p>
          <a:p>
            <a:pPr>
              <a:buFont typeface="Wingdings" panose="05000000000000000000" pitchFamily="2" charset="2"/>
              <a:buChar char="q"/>
            </a:pPr>
            <a:endParaRPr lang="en-US" dirty="0"/>
          </a:p>
          <a:p>
            <a:pPr>
              <a:buFont typeface="Wingdings" panose="05000000000000000000" pitchFamily="2" charset="2"/>
              <a:buChar char="q"/>
            </a:pPr>
            <a:r>
              <a:rPr lang="en-US" sz="1200" b="1" dirty="0"/>
              <a:t>End user Requirement</a:t>
            </a:r>
            <a:r>
              <a:rPr lang="en-US" sz="1200" dirty="0"/>
              <a:t>:</a:t>
            </a:r>
            <a:r>
              <a:rPr lang="en-US" dirty="0"/>
              <a:t> </a:t>
            </a:r>
          </a:p>
          <a:p>
            <a:pPr marL="114300" indent="0"/>
            <a:r>
              <a:rPr lang="en-US" dirty="0"/>
              <a:t>          (End user can register and cast vote and have the functionality for update their profile and give feedback against system.).</a:t>
            </a:r>
          </a:p>
          <a:p>
            <a:pPr>
              <a:buFont typeface="Wingdings" panose="05000000000000000000" pitchFamily="2" charset="2"/>
              <a:buChar char="q"/>
            </a:pPr>
            <a:endParaRPr lang="en-US" dirty="0"/>
          </a:p>
          <a:p>
            <a:pPr>
              <a:buFont typeface="Wingdings" panose="05000000000000000000" pitchFamily="2" charset="2"/>
              <a:buChar char="q"/>
            </a:pPr>
            <a:r>
              <a:rPr lang="en-US" sz="1200" b="1" dirty="0"/>
              <a:t>System Requirement:</a:t>
            </a:r>
          </a:p>
          <a:p>
            <a:pPr marL="114300" indent="0"/>
            <a:r>
              <a:rPr lang="en-US" sz="1200" b="1" dirty="0"/>
              <a:t>         </a:t>
            </a:r>
            <a:r>
              <a:rPr lang="en-US" dirty="0"/>
              <a:t>( Voting system provide functionality to generate result and search functionality        for admin to search specific pool and logout functionality provide to end user                                </a:t>
            </a:r>
          </a:p>
        </p:txBody>
      </p:sp>
      <p:sp>
        <p:nvSpPr>
          <p:cNvPr id="4" name="Title 1">
            <a:extLst>
              <a:ext uri="{FF2B5EF4-FFF2-40B4-BE49-F238E27FC236}">
                <a16:creationId xmlns:a16="http://schemas.microsoft.com/office/drawing/2014/main" id="{39922017-27FE-47FE-84D9-9D62888EBA00}"/>
              </a:ext>
            </a:extLst>
          </p:cNvPr>
          <p:cNvSpPr txBox="1">
            <a:spLocks/>
          </p:cNvSpPr>
          <p:nvPr/>
        </p:nvSpPr>
        <p:spPr>
          <a:xfrm>
            <a:off x="364331" y="323038"/>
            <a:ext cx="5836444"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dirty="0"/>
              <a:t>Functional Requirement </a:t>
            </a:r>
          </a:p>
        </p:txBody>
      </p:sp>
      <p:pic>
        <p:nvPicPr>
          <p:cNvPr id="6" name="Picture 5">
            <a:extLst>
              <a:ext uri="{FF2B5EF4-FFF2-40B4-BE49-F238E27FC236}">
                <a16:creationId xmlns:a16="http://schemas.microsoft.com/office/drawing/2014/main" id="{B7047B10-CABA-42AA-BF59-7C9CD3271F82}"/>
              </a:ext>
            </a:extLst>
          </p:cNvPr>
          <p:cNvPicPr>
            <a:picLocks noChangeAspect="1"/>
          </p:cNvPicPr>
          <p:nvPr/>
        </p:nvPicPr>
        <p:blipFill>
          <a:blip r:embed="rId2"/>
          <a:stretch>
            <a:fillRect/>
          </a:stretch>
        </p:blipFill>
        <p:spPr>
          <a:xfrm>
            <a:off x="6200775" y="200025"/>
            <a:ext cx="2550319" cy="4857750"/>
          </a:xfrm>
          <a:prstGeom prst="rect">
            <a:avLst/>
          </a:prstGeom>
          <a:ln>
            <a:noFill/>
          </a:ln>
          <a:effectLst>
            <a:softEdge rad="112500"/>
          </a:effectLst>
        </p:spPr>
      </p:pic>
    </p:spTree>
    <p:extLst>
      <p:ext uri="{BB962C8B-B14F-4D97-AF65-F5344CB8AC3E}">
        <p14:creationId xmlns:p14="http://schemas.microsoft.com/office/powerpoint/2010/main" val="708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B3BEA1-C6AE-48ED-8AD9-3F43459F3122}"/>
              </a:ext>
            </a:extLst>
          </p:cNvPr>
          <p:cNvSpPr txBox="1">
            <a:spLocks/>
          </p:cNvSpPr>
          <p:nvPr/>
        </p:nvSpPr>
        <p:spPr>
          <a:xfrm>
            <a:off x="364330" y="323038"/>
            <a:ext cx="6443663"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600"/>
              <a:buFont typeface="Roboto Black"/>
              <a:buNone/>
              <a:defRPr sz="36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dirty="0"/>
              <a:t>Non-Functional Requirement </a:t>
            </a:r>
          </a:p>
        </p:txBody>
      </p:sp>
      <p:graphicFrame>
        <p:nvGraphicFramePr>
          <p:cNvPr id="5" name="Table 4">
            <a:extLst>
              <a:ext uri="{FF2B5EF4-FFF2-40B4-BE49-F238E27FC236}">
                <a16:creationId xmlns:a16="http://schemas.microsoft.com/office/drawing/2014/main" id="{E9A04956-0849-49FD-83A6-9E6BE4CC32CF}"/>
              </a:ext>
            </a:extLst>
          </p:cNvPr>
          <p:cNvGraphicFramePr>
            <a:graphicFrameLocks noGrp="1"/>
          </p:cNvGraphicFramePr>
          <p:nvPr>
            <p:extLst>
              <p:ext uri="{D42A27DB-BD31-4B8C-83A1-F6EECF244321}">
                <p14:modId xmlns:p14="http://schemas.microsoft.com/office/powerpoint/2010/main" val="567430140"/>
              </p:ext>
            </p:extLst>
          </p:nvPr>
        </p:nvGraphicFramePr>
        <p:xfrm>
          <a:off x="621506" y="964742"/>
          <a:ext cx="4357688" cy="3855722"/>
        </p:xfrm>
        <a:graphic>
          <a:graphicData uri="http://schemas.openxmlformats.org/drawingml/2006/table">
            <a:tbl>
              <a:tblPr firstRow="1" firstCol="1" bandRow="1">
                <a:tableStyleId>{339508F1-9B37-4969-974E-010DD57D4002}</a:tableStyleId>
              </a:tblPr>
              <a:tblGrid>
                <a:gridCol w="1112649">
                  <a:extLst>
                    <a:ext uri="{9D8B030D-6E8A-4147-A177-3AD203B41FA5}">
                      <a16:colId xmlns:a16="http://schemas.microsoft.com/office/drawing/2014/main" val="2515786582"/>
                    </a:ext>
                  </a:extLst>
                </a:gridCol>
                <a:gridCol w="3245039">
                  <a:extLst>
                    <a:ext uri="{9D8B030D-6E8A-4147-A177-3AD203B41FA5}">
                      <a16:colId xmlns:a16="http://schemas.microsoft.com/office/drawing/2014/main" val="3087915169"/>
                    </a:ext>
                  </a:extLst>
                </a:gridCol>
              </a:tblGrid>
              <a:tr h="685060">
                <a:tc>
                  <a:txBody>
                    <a:bodyPr/>
                    <a:lstStyle/>
                    <a:p>
                      <a:pPr marL="0" marR="0" algn="ctr">
                        <a:spcBef>
                          <a:spcPts val="0"/>
                        </a:spcBef>
                        <a:spcAft>
                          <a:spcPts val="600"/>
                        </a:spcAft>
                      </a:pPr>
                      <a:r>
                        <a:rPr lang="en-US" sz="1100" b="1" dirty="0">
                          <a:solidFill>
                            <a:schemeClr val="bg1"/>
                          </a:solidFill>
                          <a:effectLst/>
                        </a:rPr>
                        <a:t>Accuracy of Face Recognition</a:t>
                      </a:r>
                      <a:endParaRPr lang="en-US" sz="1000" b="1"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tc>
                  <a:txBody>
                    <a:bodyPr/>
                    <a:lstStyle/>
                    <a:p>
                      <a:pPr marL="0" marR="0" algn="l">
                        <a:spcBef>
                          <a:spcPts val="0"/>
                        </a:spcBef>
                        <a:spcAft>
                          <a:spcPts val="600"/>
                        </a:spcAft>
                      </a:pPr>
                      <a:r>
                        <a:rPr lang="en-US" sz="1100">
                          <a:solidFill>
                            <a:schemeClr val="bg1"/>
                          </a:solidFill>
                          <a:effectLst/>
                        </a:rPr>
                        <a:t>The face recognition algorithm has a high accuracy rate to ensure reliable voter authentication. It refuse the unauthorized access for casting vote.</a:t>
                      </a:r>
                      <a:endParaRPr lang="en-US" sz="1000">
                        <a:solidFill>
                          <a:schemeClr val="bg1"/>
                        </a:solidFill>
                        <a:effectLst/>
                        <a:latin typeface="Times New Roman" panose="02020603050405020304" pitchFamily="18" charset="0"/>
                        <a:ea typeface="Times New Roman" panose="02020603050405020304" pitchFamily="18" charset="0"/>
                      </a:endParaRPr>
                    </a:p>
                  </a:txBody>
                  <a:tcPr marL="61005" marR="61005" marT="0" marB="0"/>
                </a:tc>
                <a:extLst>
                  <a:ext uri="{0D108BD9-81ED-4DB2-BD59-A6C34878D82A}">
                    <a16:rowId xmlns:a16="http://schemas.microsoft.com/office/drawing/2014/main" val="3901079885"/>
                  </a:ext>
                </a:extLst>
              </a:tr>
              <a:tr h="513795">
                <a:tc>
                  <a:txBody>
                    <a:bodyPr/>
                    <a:lstStyle/>
                    <a:p>
                      <a:pPr marL="0" marR="0" algn="ctr">
                        <a:spcBef>
                          <a:spcPts val="0"/>
                        </a:spcBef>
                        <a:spcAft>
                          <a:spcPts val="600"/>
                        </a:spcAft>
                      </a:pPr>
                      <a:r>
                        <a:rPr lang="en-US" sz="1100" b="1" dirty="0">
                          <a:solidFill>
                            <a:schemeClr val="bg1"/>
                          </a:solidFill>
                          <a:effectLst/>
                        </a:rPr>
                        <a:t>Security</a:t>
                      </a:r>
                      <a:endParaRPr lang="en-US" sz="1000" b="1"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tc>
                  <a:txBody>
                    <a:bodyPr/>
                    <a:lstStyle/>
                    <a:p>
                      <a:pPr marL="0" marR="0" algn="l">
                        <a:spcBef>
                          <a:spcPts val="0"/>
                        </a:spcBef>
                        <a:spcAft>
                          <a:spcPts val="600"/>
                        </a:spcAft>
                      </a:pPr>
                      <a:r>
                        <a:rPr lang="en-US" sz="1100" dirty="0">
                          <a:solidFill>
                            <a:schemeClr val="bg1"/>
                          </a:solidFill>
                          <a:effectLst/>
                        </a:rPr>
                        <a:t>The system should comply robust security measure to protect user data, prevent unauthorized access and insure ballot integrity</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extLst>
                  <a:ext uri="{0D108BD9-81ED-4DB2-BD59-A6C34878D82A}">
                    <a16:rowId xmlns:a16="http://schemas.microsoft.com/office/drawing/2014/main" val="21120214"/>
                  </a:ext>
                </a:extLst>
              </a:tr>
              <a:tr h="772952">
                <a:tc>
                  <a:txBody>
                    <a:bodyPr/>
                    <a:lstStyle/>
                    <a:p>
                      <a:pPr marL="0" marR="0" algn="ctr">
                        <a:spcBef>
                          <a:spcPts val="0"/>
                        </a:spcBef>
                        <a:spcAft>
                          <a:spcPts val="600"/>
                        </a:spcAft>
                      </a:pPr>
                      <a:r>
                        <a:rPr lang="en-US" sz="1100" b="1" dirty="0">
                          <a:solidFill>
                            <a:schemeClr val="bg1"/>
                          </a:solidFill>
                          <a:effectLst/>
                        </a:rPr>
                        <a:t>Performance</a:t>
                      </a:r>
                      <a:endParaRPr lang="en-US" sz="1000" b="1"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tc>
                  <a:txBody>
                    <a:bodyPr/>
                    <a:lstStyle/>
                    <a:p>
                      <a:pPr marL="0" marR="0" algn="l">
                        <a:spcBef>
                          <a:spcPts val="0"/>
                        </a:spcBef>
                        <a:spcAft>
                          <a:spcPts val="600"/>
                        </a:spcAft>
                      </a:pPr>
                      <a:r>
                        <a:rPr lang="en-US" sz="1100" dirty="0">
                          <a:solidFill>
                            <a:schemeClr val="bg1"/>
                          </a:solidFill>
                          <a:effectLst/>
                        </a:rPr>
                        <a:t>The system should handle the high volume of concurrent user during voting period that not decrease the performance of the system. Response time should be fast and efficient.</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extLst>
                  <a:ext uri="{0D108BD9-81ED-4DB2-BD59-A6C34878D82A}">
                    <a16:rowId xmlns:a16="http://schemas.microsoft.com/office/drawing/2014/main" val="2909713408"/>
                  </a:ext>
                </a:extLst>
              </a:tr>
              <a:tr h="685060">
                <a:tc>
                  <a:txBody>
                    <a:bodyPr/>
                    <a:lstStyle/>
                    <a:p>
                      <a:pPr marL="0" marR="0" algn="ctr">
                        <a:spcBef>
                          <a:spcPts val="0"/>
                        </a:spcBef>
                        <a:spcAft>
                          <a:spcPts val="600"/>
                        </a:spcAft>
                      </a:pPr>
                      <a:r>
                        <a:rPr lang="en-US" sz="1100" b="1" dirty="0">
                          <a:solidFill>
                            <a:schemeClr val="bg1"/>
                          </a:solidFill>
                          <a:effectLst/>
                        </a:rPr>
                        <a:t>Scalability</a:t>
                      </a:r>
                      <a:endParaRPr lang="en-US" sz="1000" b="1"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tc>
                  <a:txBody>
                    <a:bodyPr/>
                    <a:lstStyle/>
                    <a:p>
                      <a:pPr marL="0" marR="0" algn="l">
                        <a:spcBef>
                          <a:spcPts val="0"/>
                        </a:spcBef>
                        <a:spcAft>
                          <a:spcPts val="600"/>
                        </a:spcAft>
                      </a:pPr>
                      <a:r>
                        <a:rPr lang="en-US" sz="1100" dirty="0">
                          <a:solidFill>
                            <a:schemeClr val="bg1"/>
                          </a:solidFill>
                          <a:effectLst/>
                        </a:rPr>
                        <a:t>The system should be scalable if an increasing number of voters without compromising performance. It should handle the growing database load.</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extLst>
                  <a:ext uri="{0D108BD9-81ED-4DB2-BD59-A6C34878D82A}">
                    <a16:rowId xmlns:a16="http://schemas.microsoft.com/office/drawing/2014/main" val="898764861"/>
                  </a:ext>
                </a:extLst>
              </a:tr>
              <a:tr h="685060">
                <a:tc>
                  <a:txBody>
                    <a:bodyPr/>
                    <a:lstStyle/>
                    <a:p>
                      <a:pPr marL="0" marR="0" algn="ctr">
                        <a:spcBef>
                          <a:spcPts val="0"/>
                        </a:spcBef>
                        <a:spcAft>
                          <a:spcPts val="600"/>
                        </a:spcAft>
                      </a:pPr>
                      <a:r>
                        <a:rPr lang="en-US" sz="1100" b="1" dirty="0">
                          <a:solidFill>
                            <a:schemeClr val="bg1"/>
                          </a:solidFill>
                          <a:effectLst/>
                        </a:rPr>
                        <a:t>Reliability</a:t>
                      </a:r>
                      <a:endParaRPr lang="en-US" sz="1000" b="1"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tc>
                  <a:txBody>
                    <a:bodyPr/>
                    <a:lstStyle/>
                    <a:p>
                      <a:pPr marL="0" marR="0" algn="l">
                        <a:spcBef>
                          <a:spcPts val="0"/>
                        </a:spcBef>
                        <a:spcAft>
                          <a:spcPts val="600"/>
                        </a:spcAft>
                      </a:pPr>
                      <a:r>
                        <a:rPr lang="en-US" sz="1100" dirty="0">
                          <a:solidFill>
                            <a:schemeClr val="bg1"/>
                          </a:solidFill>
                          <a:effectLst/>
                        </a:rPr>
                        <a:t>The system should reliable and available for user to access and use during the voting period. It should handle system failures, data backup and disaster recovery</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extLst>
                  <a:ext uri="{0D108BD9-81ED-4DB2-BD59-A6C34878D82A}">
                    <a16:rowId xmlns:a16="http://schemas.microsoft.com/office/drawing/2014/main" val="1417953759"/>
                  </a:ext>
                </a:extLst>
              </a:tr>
              <a:tr h="513795">
                <a:tc>
                  <a:txBody>
                    <a:bodyPr/>
                    <a:lstStyle/>
                    <a:p>
                      <a:pPr marL="0" marR="0" algn="ctr">
                        <a:spcBef>
                          <a:spcPts val="0"/>
                        </a:spcBef>
                        <a:spcAft>
                          <a:spcPts val="600"/>
                        </a:spcAft>
                      </a:pPr>
                      <a:r>
                        <a:rPr lang="en-US" sz="1100" b="1" dirty="0">
                          <a:solidFill>
                            <a:schemeClr val="bg1"/>
                          </a:solidFill>
                          <a:effectLst/>
                        </a:rPr>
                        <a:t>Compatibility and accessibility</a:t>
                      </a:r>
                      <a:endParaRPr lang="en-US" sz="1000" b="1"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tc>
                  <a:txBody>
                    <a:bodyPr/>
                    <a:lstStyle/>
                    <a:p>
                      <a:pPr marL="0" marR="0" algn="l">
                        <a:spcBef>
                          <a:spcPts val="0"/>
                        </a:spcBef>
                        <a:spcAft>
                          <a:spcPts val="600"/>
                        </a:spcAft>
                      </a:pPr>
                      <a:r>
                        <a:rPr lang="en-US" sz="1100" dirty="0">
                          <a:solidFill>
                            <a:schemeClr val="bg1"/>
                          </a:solidFill>
                          <a:effectLst/>
                        </a:rPr>
                        <a:t>The system should be compatible with different web browser and accessible across different devices like mobile, tablet and desktops or laptop</a:t>
                      </a:r>
                      <a:endParaRPr lang="en-US" sz="1000" dirty="0">
                        <a:solidFill>
                          <a:schemeClr val="bg1"/>
                        </a:solidFill>
                        <a:effectLst/>
                        <a:latin typeface="Times New Roman" panose="02020603050405020304" pitchFamily="18" charset="0"/>
                        <a:ea typeface="Times New Roman" panose="02020603050405020304" pitchFamily="18" charset="0"/>
                      </a:endParaRPr>
                    </a:p>
                  </a:txBody>
                  <a:tcPr marL="61005" marR="61005" marT="0" marB="0"/>
                </a:tc>
                <a:extLst>
                  <a:ext uri="{0D108BD9-81ED-4DB2-BD59-A6C34878D82A}">
                    <a16:rowId xmlns:a16="http://schemas.microsoft.com/office/drawing/2014/main" val="759451424"/>
                  </a:ext>
                </a:extLst>
              </a:tr>
            </a:tbl>
          </a:graphicData>
        </a:graphic>
      </p:graphicFrame>
      <p:pic>
        <p:nvPicPr>
          <p:cNvPr id="6" name="Picture 5">
            <a:extLst>
              <a:ext uri="{FF2B5EF4-FFF2-40B4-BE49-F238E27FC236}">
                <a16:creationId xmlns:a16="http://schemas.microsoft.com/office/drawing/2014/main" id="{708E5325-4963-4C74-A670-3ACEA8759434}"/>
              </a:ext>
            </a:extLst>
          </p:cNvPr>
          <p:cNvPicPr>
            <a:picLocks noChangeAspect="1"/>
          </p:cNvPicPr>
          <p:nvPr/>
        </p:nvPicPr>
        <p:blipFill rotWithShape="1">
          <a:blip r:embed="rId2"/>
          <a:srcRect l="50000" t="50000"/>
          <a:stretch/>
        </p:blipFill>
        <p:spPr>
          <a:xfrm>
            <a:off x="5807869" y="1471613"/>
            <a:ext cx="2571750" cy="25717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809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1033-EB20-4BBD-8AC5-DED23EC1F519}"/>
              </a:ext>
            </a:extLst>
          </p:cNvPr>
          <p:cNvSpPr>
            <a:spLocks noGrp="1"/>
          </p:cNvSpPr>
          <p:nvPr>
            <p:ph type="ctrTitle"/>
          </p:nvPr>
        </p:nvSpPr>
        <p:spPr>
          <a:xfrm>
            <a:off x="299884" y="197458"/>
            <a:ext cx="4143144" cy="606600"/>
          </a:xfrm>
        </p:spPr>
        <p:txBody>
          <a:bodyPr/>
          <a:lstStyle/>
          <a:p>
            <a:r>
              <a:rPr lang="en-US" dirty="0"/>
              <a:t>Sequence Diagram</a:t>
            </a:r>
          </a:p>
        </p:txBody>
      </p:sp>
      <p:sp>
        <p:nvSpPr>
          <p:cNvPr id="3" name="Subtitle 2">
            <a:extLst>
              <a:ext uri="{FF2B5EF4-FFF2-40B4-BE49-F238E27FC236}">
                <a16:creationId xmlns:a16="http://schemas.microsoft.com/office/drawing/2014/main" id="{FE132505-6571-4068-9FA5-CE40076C55F9}"/>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F8D02344-3A74-40D3-867E-30FAE5CA42C9}"/>
              </a:ext>
            </a:extLst>
          </p:cNvPr>
          <p:cNvPicPr>
            <a:picLocks noChangeAspect="1"/>
          </p:cNvPicPr>
          <p:nvPr/>
        </p:nvPicPr>
        <p:blipFill>
          <a:blip r:embed="rId2"/>
          <a:stretch>
            <a:fillRect/>
          </a:stretch>
        </p:blipFill>
        <p:spPr>
          <a:xfrm>
            <a:off x="792800" y="804058"/>
            <a:ext cx="7486651" cy="4339442"/>
          </a:xfrm>
          <a:prstGeom prst="rect">
            <a:avLst/>
          </a:prstGeom>
        </p:spPr>
      </p:pic>
    </p:spTree>
    <p:extLst>
      <p:ext uri="{BB962C8B-B14F-4D97-AF65-F5344CB8AC3E}">
        <p14:creationId xmlns:p14="http://schemas.microsoft.com/office/powerpoint/2010/main" val="295338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C803-2673-4D8A-A577-11F7C7B30519}"/>
              </a:ext>
            </a:extLst>
          </p:cNvPr>
          <p:cNvSpPr>
            <a:spLocks noGrp="1"/>
          </p:cNvSpPr>
          <p:nvPr>
            <p:ph type="ctrTitle"/>
          </p:nvPr>
        </p:nvSpPr>
        <p:spPr>
          <a:xfrm>
            <a:off x="421712" y="558781"/>
            <a:ext cx="5800494" cy="606600"/>
          </a:xfrm>
        </p:spPr>
        <p:txBody>
          <a:bodyPr/>
          <a:lstStyle/>
          <a:p>
            <a:r>
              <a:rPr lang="en-US" dirty="0"/>
              <a:t>Beneficial's</a:t>
            </a:r>
          </a:p>
        </p:txBody>
      </p:sp>
      <p:sp>
        <p:nvSpPr>
          <p:cNvPr id="3" name="Subtitle 2">
            <a:extLst>
              <a:ext uri="{FF2B5EF4-FFF2-40B4-BE49-F238E27FC236}">
                <a16:creationId xmlns:a16="http://schemas.microsoft.com/office/drawing/2014/main" id="{7690FA2F-50F6-4072-90BE-D682F2C7913B}"/>
              </a:ext>
            </a:extLst>
          </p:cNvPr>
          <p:cNvSpPr>
            <a:spLocks noGrp="1"/>
          </p:cNvSpPr>
          <p:nvPr>
            <p:ph type="subTitle" idx="1"/>
          </p:nvPr>
        </p:nvSpPr>
        <p:spPr>
          <a:xfrm>
            <a:off x="421712" y="1453356"/>
            <a:ext cx="3457500" cy="1420500"/>
          </a:xfrm>
        </p:spPr>
        <p:txBody>
          <a:bodyPr/>
          <a:lstStyle/>
          <a:p>
            <a:pPr>
              <a:buFont typeface="Wingdings" panose="05000000000000000000" pitchFamily="2" charset="2"/>
              <a:buChar char="q"/>
            </a:pPr>
            <a:r>
              <a:rPr lang="en-US" sz="1800" dirty="0"/>
              <a:t>Voters</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Election officials</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Political parties and candidates</a:t>
            </a:r>
          </a:p>
          <a:p>
            <a:pPr>
              <a:buFont typeface="Wingdings" panose="05000000000000000000" pitchFamily="2" charset="2"/>
              <a:buChar char="q"/>
            </a:pPr>
            <a:endParaRPr lang="en-US" sz="1800" dirty="0"/>
          </a:p>
          <a:p>
            <a:pPr>
              <a:buFont typeface="Wingdings" panose="05000000000000000000" pitchFamily="2" charset="2"/>
              <a:buChar char="q"/>
            </a:pPr>
            <a:r>
              <a:rPr lang="en-US" sz="1800" dirty="0"/>
              <a:t>Governments</a:t>
            </a:r>
          </a:p>
          <a:p>
            <a:pPr marL="114300" indent="0"/>
            <a:endParaRPr lang="en-US" sz="1800" dirty="0"/>
          </a:p>
          <a:p>
            <a:pPr>
              <a:buFont typeface="Wingdings" panose="05000000000000000000" pitchFamily="2" charset="2"/>
              <a:buChar char="q"/>
            </a:pPr>
            <a:r>
              <a:rPr lang="en-US" sz="1800" dirty="0"/>
              <a:t>Technology providers</a:t>
            </a:r>
          </a:p>
        </p:txBody>
      </p:sp>
      <p:pic>
        <p:nvPicPr>
          <p:cNvPr id="4" name="Picture 3">
            <a:extLst>
              <a:ext uri="{FF2B5EF4-FFF2-40B4-BE49-F238E27FC236}">
                <a16:creationId xmlns:a16="http://schemas.microsoft.com/office/drawing/2014/main" id="{9781F59B-9CFB-4735-84DD-F15676DC5EDD}"/>
              </a:ext>
            </a:extLst>
          </p:cNvPr>
          <p:cNvPicPr>
            <a:picLocks noChangeAspect="1"/>
          </p:cNvPicPr>
          <p:nvPr/>
        </p:nvPicPr>
        <p:blipFill>
          <a:blip r:embed="rId2"/>
          <a:stretch>
            <a:fillRect/>
          </a:stretch>
        </p:blipFill>
        <p:spPr>
          <a:xfrm>
            <a:off x="5314796" y="1453356"/>
            <a:ext cx="2971800" cy="2714625"/>
          </a:xfrm>
          <a:prstGeom prst="rect">
            <a:avLst/>
          </a:prstGeom>
        </p:spPr>
      </p:pic>
    </p:spTree>
    <p:extLst>
      <p:ext uri="{BB962C8B-B14F-4D97-AF65-F5344CB8AC3E}">
        <p14:creationId xmlns:p14="http://schemas.microsoft.com/office/powerpoint/2010/main" val="1275711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BF2-1709-4EA8-BAD6-5208A3D1D702}"/>
              </a:ext>
            </a:extLst>
          </p:cNvPr>
          <p:cNvSpPr>
            <a:spLocks noGrp="1"/>
          </p:cNvSpPr>
          <p:nvPr>
            <p:ph type="ctrTitle"/>
          </p:nvPr>
        </p:nvSpPr>
        <p:spPr>
          <a:xfrm>
            <a:off x="271462" y="370025"/>
            <a:ext cx="4845081" cy="606600"/>
          </a:xfrm>
        </p:spPr>
        <p:txBody>
          <a:bodyPr/>
          <a:lstStyle/>
          <a:p>
            <a:r>
              <a:rPr lang="en-US" dirty="0"/>
              <a:t>Tool Technologies</a:t>
            </a:r>
          </a:p>
        </p:txBody>
      </p:sp>
      <p:sp>
        <p:nvSpPr>
          <p:cNvPr id="3" name="Subtitle 2">
            <a:extLst>
              <a:ext uri="{FF2B5EF4-FFF2-40B4-BE49-F238E27FC236}">
                <a16:creationId xmlns:a16="http://schemas.microsoft.com/office/drawing/2014/main" id="{02D24172-9953-4093-AE24-3B3152346B73}"/>
              </a:ext>
            </a:extLst>
          </p:cNvPr>
          <p:cNvSpPr>
            <a:spLocks noGrp="1"/>
          </p:cNvSpPr>
          <p:nvPr>
            <p:ph type="subTitle" idx="1"/>
          </p:nvPr>
        </p:nvSpPr>
        <p:spPr>
          <a:xfrm>
            <a:off x="471488" y="981700"/>
            <a:ext cx="6000906" cy="3245332"/>
          </a:xfrm>
        </p:spPr>
        <p:txBody>
          <a:bodyPr/>
          <a:lstStyle/>
          <a:p>
            <a:r>
              <a:rPr lang="en-US" sz="1200" dirty="0"/>
              <a:t>1.	</a:t>
            </a:r>
            <a:r>
              <a:rPr lang="en-US" sz="1200" b="1" dirty="0">
                <a:solidFill>
                  <a:schemeClr val="bg1"/>
                </a:solidFill>
              </a:rPr>
              <a:t>Programming Languages: </a:t>
            </a:r>
          </a:p>
          <a:p>
            <a:r>
              <a:rPr lang="en-US" sz="1200" dirty="0"/>
              <a:t>         The system may be developed using programming languages NodeJS, </a:t>
            </a:r>
            <a:r>
              <a:rPr lang="en-US" sz="1200" dirty="0" err="1"/>
              <a:t>JScript,,React</a:t>
            </a:r>
            <a:r>
              <a:rPr lang="en-US" sz="1200" dirty="0"/>
              <a:t>, boot strap.</a:t>
            </a:r>
          </a:p>
          <a:p>
            <a:r>
              <a:rPr lang="en-US" sz="1200" dirty="0"/>
              <a:t>2.	</a:t>
            </a:r>
            <a:r>
              <a:rPr lang="en-US" sz="1200" b="1" dirty="0"/>
              <a:t>Database Management System:</a:t>
            </a:r>
          </a:p>
          <a:p>
            <a:r>
              <a:rPr lang="en-US" sz="1200" dirty="0"/>
              <a:t>         A secure database management system Mongo DB will be used to store voter information and voting records.</a:t>
            </a:r>
          </a:p>
          <a:p>
            <a:r>
              <a:rPr lang="en-US" sz="1200" dirty="0"/>
              <a:t>3.	</a:t>
            </a:r>
            <a:r>
              <a:rPr lang="en-US" sz="1200" b="1" dirty="0"/>
              <a:t>Security Measures: </a:t>
            </a:r>
          </a:p>
          <a:p>
            <a:r>
              <a:rPr lang="en-US" sz="1200" dirty="0"/>
              <a:t>         The system will require various security measures such as encryption, secure authentication(2 factor ), and firewalls to prevent hacking, tampering, or unauthorized access.</a:t>
            </a:r>
          </a:p>
          <a:p>
            <a:r>
              <a:rPr lang="en-US" sz="1200" dirty="0"/>
              <a:t>4.	</a:t>
            </a:r>
            <a:r>
              <a:rPr lang="en-US" sz="1200" b="1" dirty="0"/>
              <a:t>Testing Frameworks: </a:t>
            </a:r>
          </a:p>
          <a:p>
            <a:r>
              <a:rPr lang="en-US" sz="1200" dirty="0"/>
              <a:t>         The system will require testing frameworks such as Selenium, </a:t>
            </a:r>
            <a:r>
              <a:rPr lang="en-US" sz="1200" dirty="0" err="1"/>
              <a:t>Pytest</a:t>
            </a:r>
            <a:r>
              <a:rPr lang="en-US" sz="1200" dirty="0"/>
              <a:t>, or </a:t>
            </a:r>
            <a:r>
              <a:rPr lang="en-US" sz="1200" dirty="0" err="1"/>
              <a:t>Unittest</a:t>
            </a:r>
            <a:r>
              <a:rPr lang="en-US" sz="1200" dirty="0"/>
              <a:t> to ensure the accuracy, reliability, and usability of the system.</a:t>
            </a:r>
          </a:p>
          <a:p>
            <a:r>
              <a:rPr lang="en-US" sz="1200" dirty="0"/>
              <a:t>5.	</a:t>
            </a:r>
            <a:r>
              <a:rPr lang="en-US" sz="1200" b="1" dirty="0"/>
              <a:t>Hardware: </a:t>
            </a:r>
          </a:p>
          <a:p>
            <a:r>
              <a:rPr lang="en-US" sz="1200" dirty="0"/>
              <a:t>         Mobile and computer with better data connection required </a:t>
            </a:r>
          </a:p>
          <a:p>
            <a:endParaRPr lang="en-US" sz="1200" dirty="0"/>
          </a:p>
        </p:txBody>
      </p:sp>
      <p:pic>
        <p:nvPicPr>
          <p:cNvPr id="4" name="Picture 3">
            <a:extLst>
              <a:ext uri="{FF2B5EF4-FFF2-40B4-BE49-F238E27FC236}">
                <a16:creationId xmlns:a16="http://schemas.microsoft.com/office/drawing/2014/main" id="{1FA93461-7E8C-4B72-B7DA-A8623A77D7E1}"/>
              </a:ext>
            </a:extLst>
          </p:cNvPr>
          <p:cNvPicPr>
            <a:picLocks noChangeAspect="1"/>
          </p:cNvPicPr>
          <p:nvPr/>
        </p:nvPicPr>
        <p:blipFill>
          <a:blip r:embed="rId2"/>
          <a:stretch>
            <a:fillRect/>
          </a:stretch>
        </p:blipFill>
        <p:spPr>
          <a:xfrm>
            <a:off x="6472394" y="521492"/>
            <a:ext cx="2466975" cy="335756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9981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002C-65F3-4B3A-AEE3-7E3E09BA5D94}"/>
              </a:ext>
            </a:extLst>
          </p:cNvPr>
          <p:cNvSpPr>
            <a:spLocks noGrp="1"/>
          </p:cNvSpPr>
          <p:nvPr>
            <p:ph type="ctrTitle"/>
          </p:nvPr>
        </p:nvSpPr>
        <p:spPr>
          <a:xfrm>
            <a:off x="364563" y="244456"/>
            <a:ext cx="4071706" cy="606600"/>
          </a:xfrm>
        </p:spPr>
        <p:txBody>
          <a:bodyPr/>
          <a:lstStyle/>
          <a:p>
            <a:r>
              <a:rPr lang="en-US" dirty="0"/>
              <a:t>Use Case Diagram</a:t>
            </a:r>
          </a:p>
        </p:txBody>
      </p:sp>
      <p:sp>
        <p:nvSpPr>
          <p:cNvPr id="3" name="Subtitle 2">
            <a:extLst>
              <a:ext uri="{FF2B5EF4-FFF2-40B4-BE49-F238E27FC236}">
                <a16:creationId xmlns:a16="http://schemas.microsoft.com/office/drawing/2014/main" id="{AA6D481E-5AF3-4033-8069-B4B2163E715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9AF95AE7-924D-4535-93B4-61391CCB1B6B}"/>
              </a:ext>
            </a:extLst>
          </p:cNvPr>
          <p:cNvPicPr>
            <a:picLocks noChangeAspect="1"/>
          </p:cNvPicPr>
          <p:nvPr/>
        </p:nvPicPr>
        <p:blipFill>
          <a:blip r:embed="rId2"/>
          <a:stretch>
            <a:fillRect/>
          </a:stretch>
        </p:blipFill>
        <p:spPr>
          <a:xfrm>
            <a:off x="1607106" y="875335"/>
            <a:ext cx="5486876" cy="4023709"/>
          </a:xfrm>
          <a:prstGeom prst="rect">
            <a:avLst/>
          </a:prstGeom>
        </p:spPr>
      </p:pic>
    </p:spTree>
    <p:extLst>
      <p:ext uri="{BB962C8B-B14F-4D97-AF65-F5344CB8AC3E}">
        <p14:creationId xmlns:p14="http://schemas.microsoft.com/office/powerpoint/2010/main" val="337713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4FAA-4033-4C82-A371-07A30010AD4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0B40B0D-06A6-4331-B423-C6DE2E5176D0}"/>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FD8B7087-2CC4-4ABD-8E94-027DF7C74F4B}"/>
              </a:ext>
            </a:extLst>
          </p:cNvPr>
          <p:cNvPicPr>
            <a:picLocks noChangeAspect="1"/>
          </p:cNvPicPr>
          <p:nvPr/>
        </p:nvPicPr>
        <p:blipFill>
          <a:blip r:embed="rId2"/>
          <a:stretch>
            <a:fillRect/>
          </a:stretch>
        </p:blipFill>
        <p:spPr>
          <a:xfrm>
            <a:off x="635556" y="437198"/>
            <a:ext cx="7715644" cy="4383404"/>
          </a:xfrm>
          <a:prstGeom prst="rect">
            <a:avLst/>
          </a:prstGeom>
        </p:spPr>
      </p:pic>
    </p:spTree>
    <p:extLst>
      <p:ext uri="{BB962C8B-B14F-4D97-AF65-F5344CB8AC3E}">
        <p14:creationId xmlns:p14="http://schemas.microsoft.com/office/powerpoint/2010/main" val="1285487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F3AA-50DB-4D67-8217-88D653DBED1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20C5C49-275C-46D6-B592-7DAC8B4F293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F885092C-BFC1-4AC2-8283-DC2A63B528E0}"/>
              </a:ext>
            </a:extLst>
          </p:cNvPr>
          <p:cNvPicPr>
            <a:picLocks noChangeAspect="1"/>
          </p:cNvPicPr>
          <p:nvPr/>
        </p:nvPicPr>
        <p:blipFill>
          <a:blip r:embed="rId2"/>
          <a:stretch>
            <a:fillRect/>
          </a:stretch>
        </p:blipFill>
        <p:spPr>
          <a:xfrm>
            <a:off x="528733" y="499397"/>
            <a:ext cx="8143779" cy="4359018"/>
          </a:xfrm>
          <a:prstGeom prst="rect">
            <a:avLst/>
          </a:prstGeom>
        </p:spPr>
      </p:pic>
    </p:spTree>
    <p:extLst>
      <p:ext uri="{BB962C8B-B14F-4D97-AF65-F5344CB8AC3E}">
        <p14:creationId xmlns:p14="http://schemas.microsoft.com/office/powerpoint/2010/main" val="53846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THE TEAM</a:t>
            </a:r>
            <a:endParaRPr/>
          </a:p>
        </p:txBody>
      </p:sp>
      <p:sp>
        <p:nvSpPr>
          <p:cNvPr id="1115" name="Google Shape;1115;p39"/>
          <p:cNvSpPr txBox="1">
            <a:spLocks noGrp="1"/>
          </p:cNvSpPr>
          <p:nvPr>
            <p:ph type="subTitle" idx="4294967295"/>
          </p:nvPr>
        </p:nvSpPr>
        <p:spPr>
          <a:xfrm>
            <a:off x="5745892" y="1909307"/>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050" b="1" dirty="0"/>
              <a:t>F2019065042</a:t>
            </a:r>
            <a:endParaRPr sz="1050" b="1" dirty="0">
              <a:solidFill>
                <a:srgbClr val="FFFFFF"/>
              </a:solidFill>
            </a:endParaRPr>
          </a:p>
        </p:txBody>
      </p:sp>
      <p:sp>
        <p:nvSpPr>
          <p:cNvPr id="1116" name="Google Shape;1116;p39"/>
          <p:cNvSpPr txBox="1">
            <a:spLocks noGrp="1"/>
          </p:cNvSpPr>
          <p:nvPr>
            <p:ph type="subTitle" idx="4294967295"/>
          </p:nvPr>
        </p:nvSpPr>
        <p:spPr>
          <a:xfrm>
            <a:off x="5745892" y="2733119"/>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50" b="1" dirty="0">
                <a:solidFill>
                  <a:srgbClr val="FFFFFF"/>
                </a:solidFill>
              </a:rPr>
              <a:t>S2020105012</a:t>
            </a:r>
            <a:endParaRPr sz="1050" b="1" dirty="0">
              <a:solidFill>
                <a:srgbClr val="FFFFFF"/>
              </a:solidFill>
            </a:endParaRPr>
          </a:p>
        </p:txBody>
      </p:sp>
      <p:sp>
        <p:nvSpPr>
          <p:cNvPr id="1117" name="Google Shape;1117;p39"/>
          <p:cNvSpPr txBox="1">
            <a:spLocks noGrp="1"/>
          </p:cNvSpPr>
          <p:nvPr>
            <p:ph type="subTitle" idx="4294967295"/>
          </p:nvPr>
        </p:nvSpPr>
        <p:spPr>
          <a:xfrm>
            <a:off x="5745892" y="3539347"/>
            <a:ext cx="2335200" cy="500700"/>
          </a:xfrm>
          <a:prstGeom prst="rect">
            <a:avLst/>
          </a:prstGeom>
        </p:spPr>
        <p:txBody>
          <a:bodyPr spcFirstLastPara="1" wrap="square" lIns="91425" tIns="91425" rIns="91425" bIns="91425" anchor="t" anchorCtr="0">
            <a:noAutofit/>
          </a:bodyPr>
          <a:lstStyle/>
          <a:p>
            <a:pPr marL="0" lvl="0" indent="0">
              <a:spcAft>
                <a:spcPts val="1600"/>
              </a:spcAft>
              <a:buNone/>
            </a:pPr>
            <a:r>
              <a:rPr lang="en-US" sz="1050" b="1" dirty="0"/>
              <a:t>F2019105092</a:t>
            </a:r>
          </a:p>
        </p:txBody>
      </p:sp>
      <p:sp>
        <p:nvSpPr>
          <p:cNvPr id="1118" name="Google Shape;1118;p39"/>
          <p:cNvSpPr txBox="1">
            <a:spLocks noGrp="1"/>
          </p:cNvSpPr>
          <p:nvPr>
            <p:ph type="ctrTitle" idx="4294967295"/>
          </p:nvPr>
        </p:nvSpPr>
        <p:spPr>
          <a:xfrm>
            <a:off x="5745906" y="17087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dirty="0"/>
              <a:t>Muhammad Tazeem Sajid</a:t>
            </a:r>
            <a:endParaRPr sz="1100" dirty="0">
              <a:solidFill>
                <a:srgbClr val="FFFFFF"/>
              </a:solidFill>
            </a:endParaRPr>
          </a:p>
        </p:txBody>
      </p:sp>
      <p:sp>
        <p:nvSpPr>
          <p:cNvPr id="1119" name="Google Shape;1119;p39"/>
          <p:cNvSpPr txBox="1">
            <a:spLocks noGrp="1"/>
          </p:cNvSpPr>
          <p:nvPr>
            <p:ph type="ctrTitle" idx="4294967295"/>
          </p:nvPr>
        </p:nvSpPr>
        <p:spPr>
          <a:xfrm>
            <a:off x="5745892" y="2530934"/>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100" dirty="0"/>
              <a:t>Hamza Mudassir</a:t>
            </a:r>
            <a:endParaRPr sz="1100" dirty="0">
              <a:solidFill>
                <a:srgbClr val="FFFFFF"/>
              </a:solidFill>
            </a:endParaRPr>
          </a:p>
        </p:txBody>
      </p:sp>
      <p:sp>
        <p:nvSpPr>
          <p:cNvPr id="1120" name="Google Shape;1120;p39"/>
          <p:cNvSpPr txBox="1">
            <a:spLocks noGrp="1"/>
          </p:cNvSpPr>
          <p:nvPr>
            <p:ph type="ctrTitle" idx="4294967295"/>
          </p:nvPr>
        </p:nvSpPr>
        <p:spPr>
          <a:xfrm>
            <a:off x="5745892" y="3351311"/>
            <a:ext cx="2076000" cy="196200"/>
          </a:xfrm>
          <a:prstGeom prst="rect">
            <a:avLst/>
          </a:prstGeom>
        </p:spPr>
        <p:txBody>
          <a:bodyPr spcFirstLastPara="1" wrap="square" lIns="91425" tIns="91425" rIns="91425" bIns="91425" anchor="t" anchorCtr="0">
            <a:noAutofit/>
          </a:bodyPr>
          <a:lstStyle/>
          <a:p>
            <a:pPr lvl="0"/>
            <a:r>
              <a:rPr lang="en-US" sz="1000" dirty="0" err="1"/>
              <a:t>Sohaib</a:t>
            </a:r>
            <a:r>
              <a:rPr lang="en-US" sz="1000" dirty="0"/>
              <a:t> Naveed</a:t>
            </a: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cxnSp>
        <p:nvCxnSpPr>
          <p:cNvPr id="28" name="Google Shape;1112;p39">
            <a:extLst>
              <a:ext uri="{FF2B5EF4-FFF2-40B4-BE49-F238E27FC236}">
                <a16:creationId xmlns:a16="http://schemas.microsoft.com/office/drawing/2014/main" id="{7CAC7758-0B5A-4831-8A66-FE917A3A2FBA}"/>
              </a:ext>
            </a:extLst>
          </p:cNvPr>
          <p:cNvCxnSpPr/>
          <p:nvPr/>
        </p:nvCxnSpPr>
        <p:spPr>
          <a:xfrm>
            <a:off x="4038600" y="1904988"/>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29" name="Google Shape;1113;p39">
            <a:extLst>
              <a:ext uri="{FF2B5EF4-FFF2-40B4-BE49-F238E27FC236}">
                <a16:creationId xmlns:a16="http://schemas.microsoft.com/office/drawing/2014/main" id="{1AD652F0-DBDA-410F-8E8D-135611DE75E0}"/>
              </a:ext>
            </a:extLst>
          </p:cNvPr>
          <p:cNvCxnSpPr>
            <a:cxnSpLocks/>
          </p:cNvCxnSpPr>
          <p:nvPr/>
        </p:nvCxnSpPr>
        <p:spPr>
          <a:xfrm>
            <a:off x="2821781" y="2758885"/>
            <a:ext cx="2674219" cy="8532"/>
          </a:xfrm>
          <a:prstGeom prst="straightConnector1">
            <a:avLst/>
          </a:prstGeom>
          <a:noFill/>
          <a:ln w="28575" cap="flat" cmpd="sng">
            <a:solidFill>
              <a:srgbClr val="FFFFFF"/>
            </a:solidFill>
            <a:prstDash val="solid"/>
            <a:round/>
            <a:headEnd type="oval" w="med" len="med"/>
            <a:tailEnd type="oval" w="med" len="med"/>
          </a:ln>
        </p:spPr>
      </p:cxnSp>
      <p:cxnSp>
        <p:nvCxnSpPr>
          <p:cNvPr id="34" name="Google Shape;1114;p39">
            <a:extLst>
              <a:ext uri="{FF2B5EF4-FFF2-40B4-BE49-F238E27FC236}">
                <a16:creationId xmlns:a16="http://schemas.microsoft.com/office/drawing/2014/main" id="{FC297773-F01B-425C-A166-4894F3F8B4BF}"/>
              </a:ext>
            </a:extLst>
          </p:cNvPr>
          <p:cNvCxnSpPr>
            <a:cxnSpLocks/>
          </p:cNvCxnSpPr>
          <p:nvPr/>
        </p:nvCxnSpPr>
        <p:spPr>
          <a:xfrm>
            <a:off x="1728788" y="3539347"/>
            <a:ext cx="3767212" cy="0"/>
          </a:xfrm>
          <a:prstGeom prst="straightConnector1">
            <a:avLst/>
          </a:prstGeom>
          <a:noFill/>
          <a:ln w="28575" cap="flat" cmpd="sng">
            <a:solidFill>
              <a:srgbClr val="FFFFFF"/>
            </a:solidFill>
            <a:prstDash val="solid"/>
            <a:round/>
            <a:headEnd type="oval" w="med" len="med"/>
            <a:tailEnd type="oval" w="med" len="med"/>
          </a:ln>
        </p:spPr>
      </p:cxnSp>
      <p:cxnSp>
        <p:nvCxnSpPr>
          <p:cNvPr id="35" name="Google Shape;1114;p39">
            <a:extLst>
              <a:ext uri="{FF2B5EF4-FFF2-40B4-BE49-F238E27FC236}">
                <a16:creationId xmlns:a16="http://schemas.microsoft.com/office/drawing/2014/main" id="{B3A5864C-8DF8-4017-9BB4-F3416746476E}"/>
              </a:ext>
            </a:extLst>
          </p:cNvPr>
          <p:cNvCxnSpPr>
            <a:cxnSpLocks/>
          </p:cNvCxnSpPr>
          <p:nvPr/>
        </p:nvCxnSpPr>
        <p:spPr>
          <a:xfrm>
            <a:off x="760894" y="4288950"/>
            <a:ext cx="4760193" cy="0"/>
          </a:xfrm>
          <a:prstGeom prst="straightConnector1">
            <a:avLst/>
          </a:prstGeom>
          <a:noFill/>
          <a:ln w="28575" cap="flat" cmpd="sng">
            <a:solidFill>
              <a:srgbClr val="FFFFFF"/>
            </a:solidFill>
            <a:prstDash val="solid"/>
            <a:round/>
            <a:headEnd type="oval" w="med" len="med"/>
            <a:tailEnd type="oval" w="med" len="med"/>
          </a:ln>
        </p:spPr>
      </p:cxnSp>
      <p:sp>
        <p:nvSpPr>
          <p:cNvPr id="21" name="Rectangle 20">
            <a:extLst>
              <a:ext uri="{FF2B5EF4-FFF2-40B4-BE49-F238E27FC236}">
                <a16:creationId xmlns:a16="http://schemas.microsoft.com/office/drawing/2014/main" id="{E6113237-1C10-4B85-B9EC-9D8F5890AC5A}"/>
              </a:ext>
            </a:extLst>
          </p:cNvPr>
          <p:cNvSpPr/>
          <p:nvPr/>
        </p:nvSpPr>
        <p:spPr>
          <a:xfrm>
            <a:off x="5745892" y="4083965"/>
            <a:ext cx="1317990" cy="261610"/>
          </a:xfrm>
          <a:prstGeom prst="rect">
            <a:avLst/>
          </a:prstGeom>
        </p:spPr>
        <p:txBody>
          <a:bodyPr wrap="none">
            <a:spAutoFit/>
          </a:bodyPr>
          <a:lstStyle/>
          <a:p>
            <a:pPr lvl="0"/>
            <a:r>
              <a:rPr lang="en-US" sz="1100" b="1" dirty="0" err="1">
                <a:solidFill>
                  <a:schemeClr val="bg1"/>
                </a:solidFill>
              </a:rPr>
              <a:t>Ghullam</a:t>
            </a:r>
            <a:r>
              <a:rPr lang="en-US" sz="1100" b="1" dirty="0">
                <a:solidFill>
                  <a:schemeClr val="bg1"/>
                </a:solidFill>
              </a:rPr>
              <a:t> Mustafa</a:t>
            </a:r>
          </a:p>
        </p:txBody>
      </p:sp>
      <p:sp>
        <p:nvSpPr>
          <p:cNvPr id="22" name="Rectangle 21">
            <a:extLst>
              <a:ext uri="{FF2B5EF4-FFF2-40B4-BE49-F238E27FC236}">
                <a16:creationId xmlns:a16="http://schemas.microsoft.com/office/drawing/2014/main" id="{E9D138B8-6CB6-4380-B034-11001A7F2E15}"/>
              </a:ext>
            </a:extLst>
          </p:cNvPr>
          <p:cNvSpPr/>
          <p:nvPr/>
        </p:nvSpPr>
        <p:spPr>
          <a:xfrm>
            <a:off x="5745892" y="4288950"/>
            <a:ext cx="1019831" cy="253916"/>
          </a:xfrm>
          <a:prstGeom prst="rect">
            <a:avLst/>
          </a:prstGeom>
        </p:spPr>
        <p:txBody>
          <a:bodyPr wrap="none">
            <a:spAutoFit/>
          </a:bodyPr>
          <a:lstStyle/>
          <a:p>
            <a:pPr lvl="0">
              <a:spcAft>
                <a:spcPts val="1600"/>
              </a:spcAft>
            </a:pPr>
            <a:r>
              <a:rPr lang="en-US" sz="1050" b="1" dirty="0">
                <a:solidFill>
                  <a:srgbClr val="FFFFFF"/>
                </a:solidFill>
              </a:rPr>
              <a:t>F2019065103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sz="1000" dirty="0"/>
              <a:t>+92 3055792780</a:t>
            </a:r>
            <a:endParaRPr sz="1000" dirty="0"/>
          </a:p>
          <a:p>
            <a:pPr marL="0" lvl="0" indent="0" algn="l" rtl="0">
              <a:spcBef>
                <a:spcPts val="0"/>
              </a:spcBef>
              <a:spcAft>
                <a:spcPts val="0"/>
              </a:spcAft>
              <a:buNone/>
            </a:pPr>
            <a:r>
              <a:rPr lang="es" dirty="0"/>
              <a:t>tazeemsajid22@gmail.com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086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56100" y="223569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Problem Statment</a:t>
            </a:r>
            <a:endParaRPr dirty="0"/>
          </a:p>
        </p:txBody>
      </p:sp>
      <p:sp>
        <p:nvSpPr>
          <p:cNvPr id="232" name="Google Shape;232;p23"/>
          <p:cNvSpPr txBox="1">
            <a:spLocks noGrp="1"/>
          </p:cNvSpPr>
          <p:nvPr>
            <p:ph type="ctrTitle" idx="17"/>
          </p:nvPr>
        </p:nvSpPr>
        <p:spPr>
          <a:xfrm>
            <a:off x="680737" y="312475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Solution of the Prob</a:t>
            </a:r>
            <a:r>
              <a:rPr lang="en-US" dirty="0" err="1"/>
              <a:t>lem</a:t>
            </a:r>
            <a:endParaRPr dirty="0"/>
          </a:p>
        </p:txBody>
      </p:sp>
      <p:sp>
        <p:nvSpPr>
          <p:cNvPr id="233" name="Google Shape;233;p23"/>
          <p:cNvSpPr txBox="1">
            <a:spLocks noGrp="1"/>
          </p:cNvSpPr>
          <p:nvPr>
            <p:ph type="ctrTitle" idx="18"/>
          </p:nvPr>
        </p:nvSpPr>
        <p:spPr>
          <a:xfrm>
            <a:off x="643487" y="404945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About Project</a:t>
            </a:r>
            <a:endParaRPr dirty="0"/>
          </a:p>
        </p:txBody>
      </p:sp>
      <p:sp>
        <p:nvSpPr>
          <p:cNvPr id="234" name="Google Shape;234;p23"/>
          <p:cNvSpPr txBox="1">
            <a:spLocks noGrp="1"/>
          </p:cNvSpPr>
          <p:nvPr>
            <p:ph type="ctrTitle" idx="19"/>
          </p:nvPr>
        </p:nvSpPr>
        <p:spPr>
          <a:xfrm>
            <a:off x="6424513" y="2208641"/>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Technologies</a:t>
            </a:r>
            <a:endParaRPr dirty="0"/>
          </a:p>
        </p:txBody>
      </p:sp>
      <p:sp>
        <p:nvSpPr>
          <p:cNvPr id="235" name="Google Shape;235;p23"/>
          <p:cNvSpPr txBox="1">
            <a:spLocks noGrp="1"/>
          </p:cNvSpPr>
          <p:nvPr>
            <p:ph type="ctrTitle" idx="20"/>
          </p:nvPr>
        </p:nvSpPr>
        <p:spPr>
          <a:xfrm>
            <a:off x="6424423" y="313725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Scop of project</a:t>
            </a:r>
            <a:endParaRPr dirty="0"/>
          </a:p>
        </p:txBody>
      </p:sp>
      <p:sp>
        <p:nvSpPr>
          <p:cNvPr id="236" name="Google Shape;236;p23"/>
          <p:cNvSpPr txBox="1">
            <a:spLocks noGrp="1"/>
          </p:cNvSpPr>
          <p:nvPr>
            <p:ph type="ctrTitle" idx="21"/>
          </p:nvPr>
        </p:nvSpPr>
        <p:spPr>
          <a:xfrm>
            <a:off x="6424423" y="39980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Requirements</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2" name="Title 1">
            <a:extLst>
              <a:ext uri="{FF2B5EF4-FFF2-40B4-BE49-F238E27FC236}">
                <a16:creationId xmlns:a16="http://schemas.microsoft.com/office/drawing/2014/main" id="{E80287BE-97EC-4D4A-A538-32203BE22F1E}"/>
              </a:ext>
            </a:extLst>
          </p:cNvPr>
          <p:cNvSpPr>
            <a:spLocks noGrp="1"/>
          </p:cNvSpPr>
          <p:nvPr>
            <p:ph type="title" idx="6"/>
          </p:nvPr>
        </p:nvSpPr>
        <p:spPr/>
        <p:txBody>
          <a:bodyPr/>
          <a:lstStyle/>
          <a:p>
            <a:r>
              <a:rPr lang="en-US" dirty="0"/>
              <a:t>06</a:t>
            </a:r>
          </a:p>
        </p:txBody>
      </p:sp>
      <p:sp>
        <p:nvSpPr>
          <p:cNvPr id="41" name="Google Shape;247;p23">
            <a:extLst>
              <a:ext uri="{FF2B5EF4-FFF2-40B4-BE49-F238E27FC236}">
                <a16:creationId xmlns:a16="http://schemas.microsoft.com/office/drawing/2014/main" id="{2DAD9D62-2FD3-4F8F-BB33-F6EB057731D5}"/>
              </a:ext>
            </a:extLst>
          </p:cNvPr>
          <p:cNvSpPr/>
          <p:nvPr/>
        </p:nvSpPr>
        <p:spPr>
          <a:xfrm>
            <a:off x="5113508" y="3818173"/>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333369" y="367679"/>
            <a:ext cx="4438656"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Problem Statment </a:t>
            </a:r>
            <a:endParaRPr sz="3000" dirty="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48FFD5"/>
              </a:solidFill>
              <a:latin typeface="Impact"/>
              <a:ea typeface="Impact"/>
              <a:cs typeface="Impact"/>
              <a:sym typeface="Impact"/>
            </a:endParaRPr>
          </a:p>
        </p:txBody>
      </p:sp>
      <p:pic>
        <p:nvPicPr>
          <p:cNvPr id="2" name="Picture 1">
            <a:extLst>
              <a:ext uri="{FF2B5EF4-FFF2-40B4-BE49-F238E27FC236}">
                <a16:creationId xmlns:a16="http://schemas.microsoft.com/office/drawing/2014/main" id="{AF81C04A-FC32-4758-B3BD-3D689F432E56}"/>
              </a:ext>
            </a:extLst>
          </p:cNvPr>
          <p:cNvPicPr>
            <a:picLocks noChangeAspect="1"/>
          </p:cNvPicPr>
          <p:nvPr/>
        </p:nvPicPr>
        <p:blipFill>
          <a:blip r:embed="rId3"/>
          <a:stretch>
            <a:fillRect/>
          </a:stretch>
        </p:blipFill>
        <p:spPr>
          <a:xfrm>
            <a:off x="4893700" y="1528763"/>
            <a:ext cx="2795550" cy="263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1308D3D6-0182-4803-9853-CE70C209DF37}"/>
              </a:ext>
            </a:extLst>
          </p:cNvPr>
          <p:cNvPicPr>
            <a:picLocks noChangeAspect="1"/>
          </p:cNvPicPr>
          <p:nvPr/>
        </p:nvPicPr>
        <p:blipFill>
          <a:blip r:embed="rId4"/>
          <a:stretch>
            <a:fillRect/>
          </a:stretch>
        </p:blipFill>
        <p:spPr>
          <a:xfrm>
            <a:off x="700087" y="1528763"/>
            <a:ext cx="2953081" cy="2638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0796-F006-4781-9E22-8BD31E088683}"/>
              </a:ext>
            </a:extLst>
          </p:cNvPr>
          <p:cNvSpPr>
            <a:spLocks noGrp="1"/>
          </p:cNvSpPr>
          <p:nvPr>
            <p:ph type="ctrTitle"/>
          </p:nvPr>
        </p:nvSpPr>
        <p:spPr>
          <a:xfrm>
            <a:off x="314324" y="401618"/>
            <a:ext cx="8829676" cy="606600"/>
          </a:xfrm>
        </p:spPr>
        <p:txBody>
          <a:bodyPr/>
          <a:lstStyle/>
          <a:p>
            <a:r>
              <a:rPr lang="en-US" dirty="0"/>
              <a:t>Problem with EVM</a:t>
            </a:r>
          </a:p>
        </p:txBody>
      </p:sp>
      <p:sp>
        <p:nvSpPr>
          <p:cNvPr id="4" name="Rectangle 3">
            <a:extLst>
              <a:ext uri="{FF2B5EF4-FFF2-40B4-BE49-F238E27FC236}">
                <a16:creationId xmlns:a16="http://schemas.microsoft.com/office/drawing/2014/main" id="{196FE0C9-038A-43C6-8D9F-B651C20582F9}"/>
              </a:ext>
            </a:extLst>
          </p:cNvPr>
          <p:cNvSpPr/>
          <p:nvPr/>
        </p:nvSpPr>
        <p:spPr>
          <a:xfrm>
            <a:off x="314325" y="1182230"/>
            <a:ext cx="2271776" cy="307777"/>
          </a:xfrm>
          <a:prstGeom prst="rect">
            <a:avLst/>
          </a:prstGeom>
        </p:spPr>
        <p:txBody>
          <a:bodyPr wrap="none">
            <a:spAutoFit/>
          </a:bodyPr>
          <a:lstStyle/>
          <a:p>
            <a:pPr marL="285750" indent="-285750">
              <a:buFont typeface="Wingdings" panose="05000000000000000000" pitchFamily="2" charset="2"/>
              <a:buChar char="q"/>
            </a:pPr>
            <a:r>
              <a:rPr lang="en-US" b="1" dirty="0">
                <a:solidFill>
                  <a:schemeClr val="bg1"/>
                </a:solidFill>
              </a:rPr>
              <a:t>Lack of transparency</a:t>
            </a:r>
          </a:p>
        </p:txBody>
      </p:sp>
      <p:sp>
        <p:nvSpPr>
          <p:cNvPr id="5" name="Rectangle 4">
            <a:extLst>
              <a:ext uri="{FF2B5EF4-FFF2-40B4-BE49-F238E27FC236}">
                <a16:creationId xmlns:a16="http://schemas.microsoft.com/office/drawing/2014/main" id="{113B4EAA-BFFB-4842-8D5F-FF76CBF591CA}"/>
              </a:ext>
            </a:extLst>
          </p:cNvPr>
          <p:cNvSpPr/>
          <p:nvPr/>
        </p:nvSpPr>
        <p:spPr>
          <a:xfrm>
            <a:off x="314324" y="1741503"/>
            <a:ext cx="1781257" cy="307777"/>
          </a:xfrm>
          <a:prstGeom prst="rect">
            <a:avLst/>
          </a:prstGeom>
        </p:spPr>
        <p:txBody>
          <a:bodyPr wrap="none">
            <a:spAutoFit/>
          </a:bodyPr>
          <a:lstStyle/>
          <a:p>
            <a:pPr marL="285750" indent="-285750">
              <a:buFont typeface="Wingdings" panose="05000000000000000000" pitchFamily="2" charset="2"/>
              <a:buChar char="q"/>
            </a:pPr>
            <a:r>
              <a:rPr lang="en-US" b="1" dirty="0">
                <a:solidFill>
                  <a:schemeClr val="bg1"/>
                </a:solidFill>
                <a:latin typeface="Söhne"/>
              </a:rPr>
              <a:t>Security concerns</a:t>
            </a:r>
            <a:endParaRPr lang="en-US" b="1" dirty="0">
              <a:solidFill>
                <a:schemeClr val="bg1"/>
              </a:solidFill>
            </a:endParaRPr>
          </a:p>
        </p:txBody>
      </p:sp>
      <p:sp>
        <p:nvSpPr>
          <p:cNvPr id="6" name="Rectangle 5">
            <a:extLst>
              <a:ext uri="{FF2B5EF4-FFF2-40B4-BE49-F238E27FC236}">
                <a16:creationId xmlns:a16="http://schemas.microsoft.com/office/drawing/2014/main" id="{A88E5C53-7255-4B6E-8D8D-C855F891E9A1}"/>
              </a:ext>
            </a:extLst>
          </p:cNvPr>
          <p:cNvSpPr/>
          <p:nvPr/>
        </p:nvSpPr>
        <p:spPr>
          <a:xfrm>
            <a:off x="299897" y="2270097"/>
            <a:ext cx="1983235" cy="307777"/>
          </a:xfrm>
          <a:prstGeom prst="rect">
            <a:avLst/>
          </a:prstGeom>
        </p:spPr>
        <p:txBody>
          <a:bodyPr wrap="none">
            <a:spAutoFit/>
          </a:bodyPr>
          <a:lstStyle/>
          <a:p>
            <a:pPr marL="285750" indent="-285750">
              <a:buFont typeface="Wingdings" panose="05000000000000000000" pitchFamily="2" charset="2"/>
              <a:buChar char="q"/>
            </a:pPr>
            <a:r>
              <a:rPr lang="en-US" b="1" dirty="0">
                <a:solidFill>
                  <a:schemeClr val="bg1"/>
                </a:solidFill>
              </a:rPr>
              <a:t>Technical failures</a:t>
            </a:r>
          </a:p>
        </p:txBody>
      </p:sp>
      <p:sp>
        <p:nvSpPr>
          <p:cNvPr id="7" name="Rectangle 6">
            <a:extLst>
              <a:ext uri="{FF2B5EF4-FFF2-40B4-BE49-F238E27FC236}">
                <a16:creationId xmlns:a16="http://schemas.microsoft.com/office/drawing/2014/main" id="{11DCF1AA-DE91-402A-886C-D32FEF245FBF}"/>
              </a:ext>
            </a:extLst>
          </p:cNvPr>
          <p:cNvSpPr/>
          <p:nvPr/>
        </p:nvSpPr>
        <p:spPr>
          <a:xfrm>
            <a:off x="285471" y="2781764"/>
            <a:ext cx="861133" cy="307777"/>
          </a:xfrm>
          <a:prstGeom prst="rect">
            <a:avLst/>
          </a:prstGeom>
        </p:spPr>
        <p:txBody>
          <a:bodyPr wrap="none">
            <a:spAutoFit/>
          </a:bodyPr>
          <a:lstStyle/>
          <a:p>
            <a:pPr marL="285750" indent="-285750">
              <a:buFont typeface="Wingdings" panose="05000000000000000000" pitchFamily="2" charset="2"/>
              <a:buChar char="q"/>
            </a:pPr>
            <a:r>
              <a:rPr lang="en-US" b="1" dirty="0">
                <a:solidFill>
                  <a:schemeClr val="bg1"/>
                </a:solidFill>
              </a:rPr>
              <a:t>Cos</a:t>
            </a:r>
            <a:r>
              <a:rPr lang="en-US" dirty="0">
                <a:solidFill>
                  <a:schemeClr val="bg1"/>
                </a:solidFill>
              </a:rPr>
              <a:t>t</a:t>
            </a:r>
          </a:p>
        </p:txBody>
      </p:sp>
      <p:sp>
        <p:nvSpPr>
          <p:cNvPr id="8" name="Rectangle 7">
            <a:extLst>
              <a:ext uri="{FF2B5EF4-FFF2-40B4-BE49-F238E27FC236}">
                <a16:creationId xmlns:a16="http://schemas.microsoft.com/office/drawing/2014/main" id="{C201C06A-6A48-43DE-B471-E1A7C45934DD}"/>
              </a:ext>
            </a:extLst>
          </p:cNvPr>
          <p:cNvSpPr/>
          <p:nvPr/>
        </p:nvSpPr>
        <p:spPr>
          <a:xfrm>
            <a:off x="285471" y="3302736"/>
            <a:ext cx="1566454" cy="307777"/>
          </a:xfrm>
          <a:prstGeom prst="rect">
            <a:avLst/>
          </a:prstGeom>
        </p:spPr>
        <p:txBody>
          <a:bodyPr wrap="none">
            <a:spAutoFit/>
          </a:bodyPr>
          <a:lstStyle/>
          <a:p>
            <a:pPr marL="285750" indent="-285750">
              <a:buFont typeface="Wingdings" panose="05000000000000000000" pitchFamily="2" charset="2"/>
              <a:buChar char="q"/>
            </a:pPr>
            <a:r>
              <a:rPr lang="en-US" b="1" dirty="0">
                <a:solidFill>
                  <a:schemeClr val="bg1"/>
                </a:solidFill>
              </a:rPr>
              <a:t>Accessibility</a:t>
            </a:r>
          </a:p>
        </p:txBody>
      </p:sp>
      <p:sp>
        <p:nvSpPr>
          <p:cNvPr id="9" name="Rectangle 8">
            <a:extLst>
              <a:ext uri="{FF2B5EF4-FFF2-40B4-BE49-F238E27FC236}">
                <a16:creationId xmlns:a16="http://schemas.microsoft.com/office/drawing/2014/main" id="{7CC16574-1AD8-4DB2-8F40-B5E371DB89F0}"/>
              </a:ext>
            </a:extLst>
          </p:cNvPr>
          <p:cNvSpPr/>
          <p:nvPr/>
        </p:nvSpPr>
        <p:spPr>
          <a:xfrm>
            <a:off x="285471" y="3823708"/>
            <a:ext cx="2013693" cy="307777"/>
          </a:xfrm>
          <a:prstGeom prst="rect">
            <a:avLst/>
          </a:prstGeom>
        </p:spPr>
        <p:txBody>
          <a:bodyPr wrap="none">
            <a:spAutoFit/>
          </a:bodyPr>
          <a:lstStyle/>
          <a:p>
            <a:pPr marL="285750" indent="-285750">
              <a:buFont typeface="Wingdings" panose="05000000000000000000" pitchFamily="2" charset="2"/>
              <a:buChar char="q"/>
            </a:pPr>
            <a:r>
              <a:rPr lang="en-US" b="1" dirty="0">
                <a:solidFill>
                  <a:schemeClr val="bg1"/>
                </a:solidFill>
              </a:rPr>
              <a:t>Lack of paper trail</a:t>
            </a:r>
          </a:p>
        </p:txBody>
      </p:sp>
      <p:pic>
        <p:nvPicPr>
          <p:cNvPr id="10" name="Picture 9">
            <a:extLst>
              <a:ext uri="{FF2B5EF4-FFF2-40B4-BE49-F238E27FC236}">
                <a16:creationId xmlns:a16="http://schemas.microsoft.com/office/drawing/2014/main" id="{8BC6994A-2DD4-4260-A375-9021ABFE781A}"/>
              </a:ext>
            </a:extLst>
          </p:cNvPr>
          <p:cNvPicPr>
            <a:picLocks noChangeAspect="1"/>
          </p:cNvPicPr>
          <p:nvPr/>
        </p:nvPicPr>
        <p:blipFill>
          <a:blip r:embed="rId2"/>
          <a:stretch>
            <a:fillRect/>
          </a:stretch>
        </p:blipFill>
        <p:spPr>
          <a:xfrm>
            <a:off x="4486275" y="1435894"/>
            <a:ext cx="3571875" cy="228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2612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CA12-9F4A-4B14-89BE-A014B9B2B492}"/>
              </a:ext>
            </a:extLst>
          </p:cNvPr>
          <p:cNvSpPr>
            <a:spLocks noGrp="1"/>
          </p:cNvSpPr>
          <p:nvPr>
            <p:ph type="ctrTitle"/>
          </p:nvPr>
        </p:nvSpPr>
        <p:spPr>
          <a:xfrm>
            <a:off x="509134" y="168199"/>
            <a:ext cx="5645181" cy="606600"/>
          </a:xfrm>
        </p:spPr>
        <p:txBody>
          <a:bodyPr/>
          <a:lstStyle/>
          <a:p>
            <a:r>
              <a:rPr lang="en-US" dirty="0"/>
              <a:t>Problem With Ballot Paper</a:t>
            </a:r>
          </a:p>
        </p:txBody>
      </p:sp>
      <p:sp>
        <p:nvSpPr>
          <p:cNvPr id="3" name="Subtitle 2">
            <a:extLst>
              <a:ext uri="{FF2B5EF4-FFF2-40B4-BE49-F238E27FC236}">
                <a16:creationId xmlns:a16="http://schemas.microsoft.com/office/drawing/2014/main" id="{60E651C9-B2DD-43AA-8791-D81BF62FF101}"/>
              </a:ext>
            </a:extLst>
          </p:cNvPr>
          <p:cNvSpPr>
            <a:spLocks noGrp="1"/>
          </p:cNvSpPr>
          <p:nvPr>
            <p:ph type="subTitle" idx="1"/>
          </p:nvPr>
        </p:nvSpPr>
        <p:spPr/>
        <p:txBody>
          <a:bodyPr/>
          <a:lstStyle/>
          <a:p>
            <a:endParaRPr lang="en-US"/>
          </a:p>
        </p:txBody>
      </p:sp>
      <p:sp>
        <p:nvSpPr>
          <p:cNvPr id="8" name="Rectangle 7">
            <a:extLst>
              <a:ext uri="{FF2B5EF4-FFF2-40B4-BE49-F238E27FC236}">
                <a16:creationId xmlns:a16="http://schemas.microsoft.com/office/drawing/2014/main" id="{27770795-84D7-4A59-84F4-9A6BBA0CBFC5}"/>
              </a:ext>
            </a:extLst>
          </p:cNvPr>
          <p:cNvSpPr/>
          <p:nvPr/>
        </p:nvSpPr>
        <p:spPr>
          <a:xfrm>
            <a:off x="509134" y="903387"/>
            <a:ext cx="1883849" cy="3139321"/>
          </a:xfrm>
          <a:prstGeom prst="rect">
            <a:avLst/>
          </a:prstGeom>
        </p:spPr>
        <p:txBody>
          <a:bodyPr wrap="none">
            <a:spAutoFit/>
          </a:bodyPr>
          <a:lstStyle/>
          <a:p>
            <a:pPr marL="285750" indent="-285750">
              <a:buFont typeface="Wingdings" panose="05000000000000000000" pitchFamily="2" charset="2"/>
              <a:buChar char="§"/>
            </a:pPr>
            <a:r>
              <a:rPr lang="en-US" sz="1800" b="1" dirty="0">
                <a:solidFill>
                  <a:schemeClr val="bg1"/>
                </a:solidFill>
              </a:rPr>
              <a:t>Cost</a:t>
            </a:r>
          </a:p>
          <a:p>
            <a:pPr marL="285750" indent="-285750">
              <a:buFont typeface="Wingdings" panose="05000000000000000000" pitchFamily="2" charset="2"/>
              <a:buChar char="§"/>
            </a:pPr>
            <a:endParaRPr lang="en-US" sz="1800" b="1" dirty="0">
              <a:solidFill>
                <a:schemeClr val="bg1"/>
              </a:solidFill>
            </a:endParaRPr>
          </a:p>
          <a:p>
            <a:pPr marL="285750" indent="-285750">
              <a:buFont typeface="Wingdings" panose="05000000000000000000" pitchFamily="2" charset="2"/>
              <a:buChar char="§"/>
            </a:pPr>
            <a:r>
              <a:rPr lang="en-US" sz="1800" b="1" dirty="0">
                <a:solidFill>
                  <a:schemeClr val="bg1"/>
                </a:solidFill>
              </a:rPr>
              <a:t>Voter error</a:t>
            </a:r>
          </a:p>
          <a:p>
            <a:pPr marL="285750" indent="-285750">
              <a:buFont typeface="Wingdings" panose="05000000000000000000" pitchFamily="2" charset="2"/>
              <a:buChar char="§"/>
            </a:pPr>
            <a:endParaRPr lang="en-US" sz="1800" b="1" dirty="0">
              <a:solidFill>
                <a:schemeClr val="bg1"/>
              </a:solidFill>
            </a:endParaRPr>
          </a:p>
          <a:p>
            <a:pPr marL="285750" indent="-285750">
              <a:buFont typeface="Wingdings" panose="05000000000000000000" pitchFamily="2" charset="2"/>
              <a:buChar char="§"/>
            </a:pPr>
            <a:r>
              <a:rPr lang="en-US" sz="1800" b="1" dirty="0">
                <a:solidFill>
                  <a:schemeClr val="bg1"/>
                </a:solidFill>
                <a:latin typeface="Söhne"/>
              </a:rPr>
              <a:t>Inaccuracies</a:t>
            </a:r>
          </a:p>
          <a:p>
            <a:pPr marL="285750" indent="-285750">
              <a:buFont typeface="Wingdings" panose="05000000000000000000" pitchFamily="2" charset="2"/>
              <a:buChar char="§"/>
            </a:pPr>
            <a:endParaRPr lang="en-US" sz="1800" b="1" dirty="0">
              <a:solidFill>
                <a:schemeClr val="bg1"/>
              </a:solidFill>
            </a:endParaRPr>
          </a:p>
          <a:p>
            <a:pPr marL="285750" indent="-285750">
              <a:buFont typeface="Wingdings" panose="05000000000000000000" pitchFamily="2" charset="2"/>
              <a:buChar char="§"/>
            </a:pPr>
            <a:r>
              <a:rPr lang="en-US" sz="1800" b="1" dirty="0">
                <a:solidFill>
                  <a:schemeClr val="bg1"/>
                </a:solidFill>
              </a:rPr>
              <a:t>Inaccuracies</a:t>
            </a:r>
          </a:p>
          <a:p>
            <a:pPr marL="285750" indent="-285750">
              <a:buFont typeface="Wingdings" panose="05000000000000000000" pitchFamily="2" charset="2"/>
              <a:buChar char="§"/>
            </a:pPr>
            <a:endParaRPr lang="en-US" sz="1800" b="1" dirty="0">
              <a:solidFill>
                <a:schemeClr val="bg1"/>
              </a:solidFill>
            </a:endParaRPr>
          </a:p>
          <a:p>
            <a:pPr marL="285750" indent="-285750">
              <a:buFont typeface="Wingdings" panose="05000000000000000000" pitchFamily="2" charset="2"/>
              <a:buChar char="§"/>
            </a:pPr>
            <a:r>
              <a:rPr lang="en-US" sz="1800" b="1" dirty="0">
                <a:solidFill>
                  <a:schemeClr val="bg1"/>
                </a:solidFill>
              </a:rPr>
              <a:t>Accessibility</a:t>
            </a:r>
          </a:p>
          <a:p>
            <a:pPr marL="285750" indent="-285750">
              <a:buFont typeface="Wingdings" panose="05000000000000000000" pitchFamily="2" charset="2"/>
              <a:buChar char="§"/>
            </a:pPr>
            <a:endParaRPr lang="en-US" sz="1800" b="1" dirty="0">
              <a:solidFill>
                <a:schemeClr val="bg1"/>
              </a:solidFill>
            </a:endParaRPr>
          </a:p>
          <a:p>
            <a:pPr marL="285750" indent="-285750">
              <a:buFont typeface="Wingdings" panose="05000000000000000000" pitchFamily="2" charset="2"/>
              <a:buChar char="§"/>
            </a:pPr>
            <a:r>
              <a:rPr lang="en-US" sz="1800" b="1" dirty="0">
                <a:solidFill>
                  <a:schemeClr val="bg1"/>
                </a:solidFill>
              </a:rPr>
              <a:t>Corruption</a:t>
            </a:r>
          </a:p>
        </p:txBody>
      </p:sp>
      <p:pic>
        <p:nvPicPr>
          <p:cNvPr id="12" name="Picture 11">
            <a:extLst>
              <a:ext uri="{FF2B5EF4-FFF2-40B4-BE49-F238E27FC236}">
                <a16:creationId xmlns:a16="http://schemas.microsoft.com/office/drawing/2014/main" id="{D871098A-707A-4ED1-A34B-AC90C18F412C}"/>
              </a:ext>
            </a:extLst>
          </p:cNvPr>
          <p:cNvPicPr>
            <a:picLocks noChangeAspect="1"/>
          </p:cNvPicPr>
          <p:nvPr/>
        </p:nvPicPr>
        <p:blipFill>
          <a:blip r:embed="rId2"/>
          <a:stretch>
            <a:fillRect/>
          </a:stretch>
        </p:blipFill>
        <p:spPr>
          <a:xfrm>
            <a:off x="4572000" y="1743075"/>
            <a:ext cx="2762250" cy="1657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801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143D-7BB2-4E9F-A0B3-A3429527349F}"/>
              </a:ext>
            </a:extLst>
          </p:cNvPr>
          <p:cNvSpPr>
            <a:spLocks noGrp="1"/>
          </p:cNvSpPr>
          <p:nvPr>
            <p:ph type="ctrTitle"/>
          </p:nvPr>
        </p:nvSpPr>
        <p:spPr>
          <a:xfrm>
            <a:off x="485775" y="308750"/>
            <a:ext cx="5623750" cy="606600"/>
          </a:xfrm>
        </p:spPr>
        <p:txBody>
          <a:bodyPr/>
          <a:lstStyle/>
          <a:p>
            <a:r>
              <a:rPr lang="en-US" dirty="0"/>
              <a:t>Solution of The Problem </a:t>
            </a:r>
          </a:p>
        </p:txBody>
      </p:sp>
      <p:sp>
        <p:nvSpPr>
          <p:cNvPr id="3" name="Subtitle 2">
            <a:extLst>
              <a:ext uri="{FF2B5EF4-FFF2-40B4-BE49-F238E27FC236}">
                <a16:creationId xmlns:a16="http://schemas.microsoft.com/office/drawing/2014/main" id="{1C87C184-E6AD-4F3F-A1CA-D795388F20B6}"/>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66A8C460-8E21-47D3-959A-3DEE9609DA87}"/>
              </a:ext>
            </a:extLst>
          </p:cNvPr>
          <p:cNvPicPr>
            <a:picLocks noChangeAspect="1"/>
          </p:cNvPicPr>
          <p:nvPr/>
        </p:nvPicPr>
        <p:blipFill>
          <a:blip r:embed="rId2"/>
          <a:stretch>
            <a:fillRect/>
          </a:stretch>
        </p:blipFill>
        <p:spPr>
          <a:xfrm>
            <a:off x="1385888" y="1137619"/>
            <a:ext cx="6119582" cy="35772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20530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7B57-54BA-447D-BB45-382CED0EF750}"/>
              </a:ext>
            </a:extLst>
          </p:cNvPr>
          <p:cNvSpPr>
            <a:spLocks noGrp="1"/>
          </p:cNvSpPr>
          <p:nvPr>
            <p:ph type="ctrTitle"/>
          </p:nvPr>
        </p:nvSpPr>
        <p:spPr>
          <a:xfrm>
            <a:off x="378850" y="437338"/>
            <a:ext cx="3530400" cy="606600"/>
          </a:xfrm>
        </p:spPr>
        <p:txBody>
          <a:bodyPr/>
          <a:lstStyle/>
          <a:p>
            <a:r>
              <a:rPr lang="en-US" dirty="0"/>
              <a:t>About Project</a:t>
            </a:r>
          </a:p>
        </p:txBody>
      </p:sp>
      <p:sp>
        <p:nvSpPr>
          <p:cNvPr id="3" name="Subtitle 2">
            <a:extLst>
              <a:ext uri="{FF2B5EF4-FFF2-40B4-BE49-F238E27FC236}">
                <a16:creationId xmlns:a16="http://schemas.microsoft.com/office/drawing/2014/main" id="{DEFB8862-9505-42EE-AA92-C3F406C8BC3D}"/>
              </a:ext>
            </a:extLst>
          </p:cNvPr>
          <p:cNvSpPr>
            <a:spLocks noGrp="1"/>
          </p:cNvSpPr>
          <p:nvPr>
            <p:ph type="subTitle" idx="1"/>
          </p:nvPr>
        </p:nvSpPr>
        <p:spPr>
          <a:xfrm>
            <a:off x="147987" y="1043938"/>
            <a:ext cx="8553101" cy="2645256"/>
          </a:xfrm>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An online voting system using face recognition technology is an innovative approach to conducting secure and accessible elections. This system allows voters to cast their votes online from anywhere in the world using their mobile devices or computers, while also ensuring the integrity of the election process. The system incorporates facial recognition technology to authenticate voters, preventing fraud and ensuring that only eligible voters can cast their votes.</a:t>
            </a:r>
          </a:p>
        </p:txBody>
      </p:sp>
      <p:pic>
        <p:nvPicPr>
          <p:cNvPr id="4" name="Picture 3">
            <a:extLst>
              <a:ext uri="{FF2B5EF4-FFF2-40B4-BE49-F238E27FC236}">
                <a16:creationId xmlns:a16="http://schemas.microsoft.com/office/drawing/2014/main" id="{B3D195AA-3874-416C-AE44-52FC240C3412}"/>
              </a:ext>
            </a:extLst>
          </p:cNvPr>
          <p:cNvPicPr>
            <a:picLocks noChangeAspect="1"/>
          </p:cNvPicPr>
          <p:nvPr/>
        </p:nvPicPr>
        <p:blipFill>
          <a:blip r:embed="rId2"/>
          <a:stretch>
            <a:fillRect/>
          </a:stretch>
        </p:blipFill>
        <p:spPr>
          <a:xfrm>
            <a:off x="434868" y="2366566"/>
            <a:ext cx="7979337" cy="2393155"/>
          </a:xfrm>
          <a:prstGeom prst="rect">
            <a:avLst/>
          </a:prstGeom>
        </p:spPr>
      </p:pic>
    </p:spTree>
    <p:extLst>
      <p:ext uri="{BB962C8B-B14F-4D97-AF65-F5344CB8AC3E}">
        <p14:creationId xmlns:p14="http://schemas.microsoft.com/office/powerpoint/2010/main" val="425239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3197-2E6C-48B5-85FD-71F6F9D41739}"/>
              </a:ext>
            </a:extLst>
          </p:cNvPr>
          <p:cNvSpPr>
            <a:spLocks noGrp="1"/>
          </p:cNvSpPr>
          <p:nvPr>
            <p:ph type="ctrTitle"/>
          </p:nvPr>
        </p:nvSpPr>
        <p:spPr>
          <a:xfrm>
            <a:off x="507437" y="370025"/>
            <a:ext cx="3530400" cy="606600"/>
          </a:xfrm>
        </p:spPr>
        <p:txBody>
          <a:bodyPr/>
          <a:lstStyle/>
          <a:p>
            <a:r>
              <a:rPr lang="en-US" dirty="0"/>
              <a:t>Architecture</a:t>
            </a:r>
          </a:p>
        </p:txBody>
      </p:sp>
      <p:sp>
        <p:nvSpPr>
          <p:cNvPr id="3" name="Subtitle 2">
            <a:extLst>
              <a:ext uri="{FF2B5EF4-FFF2-40B4-BE49-F238E27FC236}">
                <a16:creationId xmlns:a16="http://schemas.microsoft.com/office/drawing/2014/main" id="{3ACB88D5-3A45-4CCF-8834-5D7F7C1FAD4A}"/>
              </a:ext>
            </a:extLst>
          </p:cNvPr>
          <p:cNvSpPr>
            <a:spLocks noGrp="1"/>
          </p:cNvSpPr>
          <p:nvPr>
            <p:ph type="subTitle" idx="1"/>
          </p:nvPr>
        </p:nvSpPr>
        <p:spPr>
          <a:xfrm>
            <a:off x="614362" y="1260475"/>
            <a:ext cx="8051007" cy="1420500"/>
          </a:xfrm>
        </p:spPr>
        <p:txBody>
          <a:bodyPr/>
          <a:lstStyle/>
          <a:p>
            <a:r>
              <a:rPr lang="en-US" sz="1400" dirty="0"/>
              <a:t> The online voting system using face recognition consists of three main components: the user interface, the facial recognition module, and the voting module. The user interface is the front-end application that allows voters to access the system and cast their votes. The facial recognition module is the back-end application that verifies the identity of the voter, while the voting module stores and processes the votes.</a:t>
            </a:r>
          </a:p>
          <a:p>
            <a:br>
              <a:rPr lang="en-US" sz="1400" dirty="0"/>
            </a:br>
            <a:endParaRPr lang="en-US" sz="1400" dirty="0"/>
          </a:p>
        </p:txBody>
      </p:sp>
      <p:pic>
        <p:nvPicPr>
          <p:cNvPr id="5" name="Picture 4">
            <a:extLst>
              <a:ext uri="{FF2B5EF4-FFF2-40B4-BE49-F238E27FC236}">
                <a16:creationId xmlns:a16="http://schemas.microsoft.com/office/drawing/2014/main" id="{1F24956B-051C-4AD1-B1E1-775942AF74CC}"/>
              </a:ext>
            </a:extLst>
          </p:cNvPr>
          <p:cNvPicPr>
            <a:picLocks noChangeAspect="1"/>
          </p:cNvPicPr>
          <p:nvPr/>
        </p:nvPicPr>
        <p:blipFill>
          <a:blip r:embed="rId2"/>
          <a:stretch>
            <a:fillRect/>
          </a:stretch>
        </p:blipFill>
        <p:spPr>
          <a:xfrm>
            <a:off x="1195387" y="2501763"/>
            <a:ext cx="6753225" cy="2286000"/>
          </a:xfrm>
          <a:prstGeom prst="rect">
            <a:avLst/>
          </a:prstGeom>
        </p:spPr>
      </p:pic>
    </p:spTree>
    <p:extLst>
      <p:ext uri="{BB962C8B-B14F-4D97-AF65-F5344CB8AC3E}">
        <p14:creationId xmlns:p14="http://schemas.microsoft.com/office/powerpoint/2010/main" val="10881195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670</Words>
  <Application>Microsoft Office PowerPoint</Application>
  <PresentationFormat>On-screen Show (16:9)</PresentationFormat>
  <Paragraphs>114</Paragraphs>
  <Slides>20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Söhne</vt:lpstr>
      <vt:lpstr>Roboto Thin</vt:lpstr>
      <vt:lpstr>Roboto Black</vt:lpstr>
      <vt:lpstr>Bree Serif</vt:lpstr>
      <vt:lpstr>Times New Roman</vt:lpstr>
      <vt:lpstr>Roboto Mono Thin</vt:lpstr>
      <vt:lpstr>Calibri</vt:lpstr>
      <vt:lpstr>Arial</vt:lpstr>
      <vt:lpstr>Impact</vt:lpstr>
      <vt:lpstr>Roboto Light</vt:lpstr>
      <vt:lpstr>Wingdings</vt:lpstr>
      <vt:lpstr>WEB PROPOSAL</vt:lpstr>
      <vt:lpstr>Online Voting System Using Face Recognition</vt:lpstr>
      <vt:lpstr>THE TEAM</vt:lpstr>
      <vt:lpstr>TABLE OF CONTENTS</vt:lpstr>
      <vt:lpstr>Problem Statment </vt:lpstr>
      <vt:lpstr>Problem with EVM</vt:lpstr>
      <vt:lpstr>Problem With Ballot Paper</vt:lpstr>
      <vt:lpstr>Solution of The Problem </vt:lpstr>
      <vt:lpstr>About Project</vt:lpstr>
      <vt:lpstr>Architecture</vt:lpstr>
      <vt:lpstr>Working of  Project</vt:lpstr>
      <vt:lpstr>Scope of Project</vt:lpstr>
      <vt:lpstr>PowerPoint Presentation</vt:lpstr>
      <vt:lpstr>PowerPoint Presentation</vt:lpstr>
      <vt:lpstr>Sequence Diagram</vt:lpstr>
      <vt:lpstr>Beneficial's</vt:lpstr>
      <vt:lpstr>Tool Technologies</vt:lpstr>
      <vt:lpstr>Use Case Diagram</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 Using Face Recognation</dc:title>
  <cp:lastModifiedBy>Tazeem</cp:lastModifiedBy>
  <cp:revision>28</cp:revision>
  <dcterms:modified xsi:type="dcterms:W3CDTF">2023-11-06T03:18:59Z</dcterms:modified>
</cp:coreProperties>
</file>