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63" r:id="rId7"/>
    <p:sldId id="261" r:id="rId8"/>
    <p:sldId id="258" r:id="rId9"/>
    <p:sldId id="266" r:id="rId10"/>
    <p:sldId id="267" r:id="rId11"/>
    <p:sldId id="265" r:id="rId12"/>
    <p:sldId id="268" r:id="rId13"/>
    <p:sldId id="269" r:id="rId14"/>
    <p:sldId id="264" r:id="rId15"/>
    <p:sldId id="273" r:id="rId16"/>
    <p:sldId id="270" r:id="rId17"/>
    <p:sldId id="274"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7547-1544-451C-90BB-D3AAB7B9B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90ADA-227E-4CC7-B02A-F466D6592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F7D66-902E-4916-B35D-ED3C3A7E8048}"/>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5" name="Footer Placeholder 4">
            <a:extLst>
              <a:ext uri="{FF2B5EF4-FFF2-40B4-BE49-F238E27FC236}">
                <a16:creationId xmlns:a16="http://schemas.microsoft.com/office/drawing/2014/main" id="{466471CD-B15E-4871-BDAF-081EB51F6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3B9BF-FF5A-455C-B4AC-68F3E72CC888}"/>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143411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44E-8D8E-4D9B-B5F9-0BA010F22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8D9619-E5C3-4223-8338-88F0CDA7E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E3C91-06FE-46DA-B444-9F2B99C65BFC}"/>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5" name="Footer Placeholder 4">
            <a:extLst>
              <a:ext uri="{FF2B5EF4-FFF2-40B4-BE49-F238E27FC236}">
                <a16:creationId xmlns:a16="http://schemas.microsoft.com/office/drawing/2014/main" id="{09B42567-0E1C-4145-AF4C-22648A5DB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76EA9-995D-48F7-B38C-B4D2B2E1F37E}"/>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57873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CB1CE-19A0-4BBA-B6B3-C0D85059E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8AA35-40E6-4B32-B875-EDD8641F0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D2AD8-EC4B-48F5-A8AF-27EA93E76732}"/>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5" name="Footer Placeholder 4">
            <a:extLst>
              <a:ext uri="{FF2B5EF4-FFF2-40B4-BE49-F238E27FC236}">
                <a16:creationId xmlns:a16="http://schemas.microsoft.com/office/drawing/2014/main" id="{D52C6630-E968-483C-A979-A9B8E5E02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465AF-79FC-47E6-9C8A-E4C3A32D6A00}"/>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320481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0AA-C3DB-4E37-9BB0-013F25534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982ED-6C5B-455A-ADC5-0EAB58FB8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43F65-371F-4C66-AF14-8D2FB1AD6213}"/>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5" name="Footer Placeholder 4">
            <a:extLst>
              <a:ext uri="{FF2B5EF4-FFF2-40B4-BE49-F238E27FC236}">
                <a16:creationId xmlns:a16="http://schemas.microsoft.com/office/drawing/2014/main" id="{5CCA5147-7D12-40B2-8DCA-A1CB7F32F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D29B3-BE96-418F-9BB2-439431BADDDE}"/>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366460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D6A3-73B7-4014-B15A-7280F7A657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5D608-2E34-4B7B-BA13-90A774507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7F6FCE-D0AF-48F0-9E76-7D67E0CCC317}"/>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5" name="Footer Placeholder 4">
            <a:extLst>
              <a:ext uri="{FF2B5EF4-FFF2-40B4-BE49-F238E27FC236}">
                <a16:creationId xmlns:a16="http://schemas.microsoft.com/office/drawing/2014/main" id="{DF9E46A8-E7FB-4F34-BE53-1216C32A3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3D1B2-8763-4BD2-9FAA-A6832B92E88D}"/>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308460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ABED-3011-47D8-B127-193C409AD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E98DC-0EAE-4F7A-9CB7-48DC194CD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CEBDF-1BFD-4201-B593-9AFF09CAB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20B00D-817E-48F2-A70C-741DB4EF5458}"/>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6" name="Footer Placeholder 5">
            <a:extLst>
              <a:ext uri="{FF2B5EF4-FFF2-40B4-BE49-F238E27FC236}">
                <a16:creationId xmlns:a16="http://schemas.microsoft.com/office/drawing/2014/main" id="{FDB4640A-EF51-4F6A-B793-8C5BDE783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397EC-EDE0-4576-A4F4-32AFEE7EED56}"/>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100047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75CD-F112-4B24-AEA1-500E673AD0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EB9945-1E66-497F-AB92-3F9B7BF73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29409-FD9B-4641-8856-C3F426CA1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8E439-1272-47C4-9147-A4FEBE17D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D53E8-4CDE-47CA-BCF7-482CA1B89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96CCB0-EF28-42AA-839F-EC42C9B29D43}"/>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8" name="Footer Placeholder 7">
            <a:extLst>
              <a:ext uri="{FF2B5EF4-FFF2-40B4-BE49-F238E27FC236}">
                <a16:creationId xmlns:a16="http://schemas.microsoft.com/office/drawing/2014/main" id="{CF836E01-4E07-47BC-A61C-D175722B6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75B43F-91C7-4B18-8769-28104E52A393}"/>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139332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E506-4CDB-4BA5-B0EC-AA7318ED47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D2BD20-3070-4155-80D5-C6C3EB93C3F1}"/>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4" name="Footer Placeholder 3">
            <a:extLst>
              <a:ext uri="{FF2B5EF4-FFF2-40B4-BE49-F238E27FC236}">
                <a16:creationId xmlns:a16="http://schemas.microsoft.com/office/drawing/2014/main" id="{19B7BCD6-7EF7-49E2-974D-2DEEDF7B3D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1B366-F3D0-4CBE-B3A9-358F30045184}"/>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68884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2D6D8-94E3-47BD-8799-9AFE366340AB}"/>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3" name="Footer Placeholder 2">
            <a:extLst>
              <a:ext uri="{FF2B5EF4-FFF2-40B4-BE49-F238E27FC236}">
                <a16:creationId xmlns:a16="http://schemas.microsoft.com/office/drawing/2014/main" id="{DF2CDE69-B5FA-448B-841F-2811F93BE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DE581-D5C8-44ED-A032-1FF455F4ECE6}"/>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416632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7605-52F5-4042-A2E1-02F8F5B17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449580-0015-4DE1-AE57-F84B61EDC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73309A-2889-414F-9C3F-94A05841F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2EA70-A138-4386-84EF-3D2902A4D437}"/>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6" name="Footer Placeholder 5">
            <a:extLst>
              <a:ext uri="{FF2B5EF4-FFF2-40B4-BE49-F238E27FC236}">
                <a16:creationId xmlns:a16="http://schemas.microsoft.com/office/drawing/2014/main" id="{17F610A0-63AB-4446-A24D-27208F393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4DB3F-7072-4BE7-AE74-1EC552BBAC59}"/>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238323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C880-EE67-4E24-AFBD-1A7E43FD6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79FFE-B0DC-4BB7-AAD9-8281FED77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59871-5C07-4C94-8DDA-C92AB9CDA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8D5E7-BB08-4E52-96F1-80506832CB0F}"/>
              </a:ext>
            </a:extLst>
          </p:cNvPr>
          <p:cNvSpPr>
            <a:spLocks noGrp="1"/>
          </p:cNvSpPr>
          <p:nvPr>
            <p:ph type="dt" sz="half" idx="10"/>
          </p:nvPr>
        </p:nvSpPr>
        <p:spPr/>
        <p:txBody>
          <a:bodyPr/>
          <a:lstStyle/>
          <a:p>
            <a:fld id="{9ED7DDE0-BE84-43CD-99B1-9B0417F82C68}" type="datetimeFigureOut">
              <a:rPr lang="en-US" smtClean="0"/>
              <a:t>3/18/2022</a:t>
            </a:fld>
            <a:endParaRPr lang="en-US"/>
          </a:p>
        </p:txBody>
      </p:sp>
      <p:sp>
        <p:nvSpPr>
          <p:cNvPr id="6" name="Footer Placeholder 5">
            <a:extLst>
              <a:ext uri="{FF2B5EF4-FFF2-40B4-BE49-F238E27FC236}">
                <a16:creationId xmlns:a16="http://schemas.microsoft.com/office/drawing/2014/main" id="{7AA8CDFE-715E-4DBE-8385-F28C4C5DE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5990E-2330-49CB-BAD9-5BF0EDA57941}"/>
              </a:ext>
            </a:extLst>
          </p:cNvPr>
          <p:cNvSpPr>
            <a:spLocks noGrp="1"/>
          </p:cNvSpPr>
          <p:nvPr>
            <p:ph type="sldNum" sz="quarter" idx="12"/>
          </p:nvPr>
        </p:nvSpPr>
        <p:spPr/>
        <p:txBody>
          <a:bodyPr/>
          <a:lstStyle/>
          <a:p>
            <a:fld id="{1E48CAF3-DA2B-4006-B6C2-A2579F9E1123}" type="slidenum">
              <a:rPr lang="en-US" smtClean="0"/>
              <a:t>‹#›</a:t>
            </a:fld>
            <a:endParaRPr lang="en-US"/>
          </a:p>
        </p:txBody>
      </p:sp>
    </p:spTree>
    <p:extLst>
      <p:ext uri="{BB962C8B-B14F-4D97-AF65-F5344CB8AC3E}">
        <p14:creationId xmlns:p14="http://schemas.microsoft.com/office/powerpoint/2010/main" val="220478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049EEB-A072-4761-927B-923A9804C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EDBE4A-D9B3-4FDC-932B-AF755EDA3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537D0-EC76-40C0-BA9A-D9F5A0083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7DDE0-BE84-43CD-99B1-9B0417F82C68}" type="datetimeFigureOut">
              <a:rPr lang="en-US" smtClean="0"/>
              <a:t>3/18/2022</a:t>
            </a:fld>
            <a:endParaRPr lang="en-US"/>
          </a:p>
        </p:txBody>
      </p:sp>
      <p:sp>
        <p:nvSpPr>
          <p:cNvPr id="5" name="Footer Placeholder 4">
            <a:extLst>
              <a:ext uri="{FF2B5EF4-FFF2-40B4-BE49-F238E27FC236}">
                <a16:creationId xmlns:a16="http://schemas.microsoft.com/office/drawing/2014/main" id="{3BB021AF-8265-4740-A325-0A883E404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A30A74-38B6-45F5-ABDC-B8E9AA5F6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8CAF3-DA2B-4006-B6C2-A2579F9E1123}" type="slidenum">
              <a:rPr lang="en-US" smtClean="0"/>
              <a:t>‹#›</a:t>
            </a:fld>
            <a:endParaRPr lang="en-US"/>
          </a:p>
        </p:txBody>
      </p:sp>
    </p:spTree>
    <p:extLst>
      <p:ext uri="{BB962C8B-B14F-4D97-AF65-F5344CB8AC3E}">
        <p14:creationId xmlns:p14="http://schemas.microsoft.com/office/powerpoint/2010/main" val="4118099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B0F2-6068-4A59-9B5C-D5782129447C}"/>
              </a:ext>
            </a:extLst>
          </p:cNvPr>
          <p:cNvSpPr>
            <a:spLocks noGrp="1"/>
          </p:cNvSpPr>
          <p:nvPr>
            <p:ph type="ctrTitle"/>
          </p:nvPr>
        </p:nvSpPr>
        <p:spPr/>
        <p:txBody>
          <a:bodyPr>
            <a:normAutofit fontScale="90000"/>
          </a:bodyPr>
          <a:lstStyle/>
          <a:p>
            <a:r>
              <a:rPr lang="en-US" b="1" i="1" dirty="0"/>
              <a:t>Design and Simulation of Different Types of Infinite Impulse Response (IIR) Filters</a:t>
            </a:r>
            <a:endParaRPr lang="en-US" dirty="0"/>
          </a:p>
        </p:txBody>
      </p:sp>
      <p:sp>
        <p:nvSpPr>
          <p:cNvPr id="3" name="Subtitle 2">
            <a:extLst>
              <a:ext uri="{FF2B5EF4-FFF2-40B4-BE49-F238E27FC236}">
                <a16:creationId xmlns:a16="http://schemas.microsoft.com/office/drawing/2014/main" id="{DD65ED5A-7AA1-4316-9A59-2F77D0F5CF77}"/>
              </a:ext>
            </a:extLst>
          </p:cNvPr>
          <p:cNvSpPr>
            <a:spLocks noGrp="1"/>
          </p:cNvSpPr>
          <p:nvPr>
            <p:ph type="subTitle" idx="1"/>
          </p:nvPr>
        </p:nvSpPr>
        <p:spPr/>
        <p:txBody>
          <a:bodyPr/>
          <a:lstStyle/>
          <a:p>
            <a:r>
              <a:rPr lang="en-US" dirty="0"/>
              <a:t>Experiment no#3</a:t>
            </a:r>
          </a:p>
        </p:txBody>
      </p:sp>
    </p:spTree>
    <p:extLst>
      <p:ext uri="{BB962C8B-B14F-4D97-AF65-F5344CB8AC3E}">
        <p14:creationId xmlns:p14="http://schemas.microsoft.com/office/powerpoint/2010/main" val="684616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095C58-9B53-44FC-847F-7D981FAE5271}"/>
              </a:ext>
            </a:extLst>
          </p:cNvPr>
          <p:cNvSpPr/>
          <p:nvPr/>
        </p:nvSpPr>
        <p:spPr>
          <a:xfrm>
            <a:off x="3048000" y="1230963"/>
            <a:ext cx="6096000" cy="4149854"/>
          </a:xfrm>
          <a:prstGeom prst="rect">
            <a:avLst/>
          </a:prstGeom>
        </p:spPr>
        <p:txBody>
          <a:bodyPr>
            <a:spAutoFit/>
          </a:bodyPr>
          <a:lstStyle/>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Fs=1000;</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n=10;			</a:t>
            </a:r>
            <a:endParaRPr lang="en-US" sz="1600" dirty="0">
              <a:effectLst/>
              <a:latin typeface="Times New Roman" panose="02020603050405020304" pitchFamily="18" charset="0"/>
              <a:ea typeface="Times New Roman" panose="02020603050405020304" pitchFamily="18" charset="0"/>
            </a:endParaRPr>
          </a:p>
          <a:p>
            <a:pPr>
              <a:lnSpc>
                <a:spcPts val="13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Rp</a:t>
            </a:r>
            <a:r>
              <a:rPr lang="en-US" b="1" dirty="0">
                <a:latin typeface="Times New Roman" panose="02020603050405020304" pitchFamily="18" charset="0"/>
                <a:ea typeface="Times New Roman" panose="02020603050405020304" pitchFamily="18" charset="0"/>
              </a:rPr>
              <a:t>=25;</a:t>
            </a:r>
            <a:endParaRPr lang="en-US" sz="1600" dirty="0">
              <a:effectLst/>
              <a:latin typeface="Times New Roman" panose="02020603050405020304" pitchFamily="18" charset="0"/>
              <a:ea typeface="Times New Roman" panose="02020603050405020304" pitchFamily="18" charset="0"/>
            </a:endParaRPr>
          </a:p>
          <a:p>
            <a:pPr>
              <a:lnSpc>
                <a:spcPts val="15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Wn</a:t>
            </a:r>
            <a:r>
              <a:rPr lang="en-US" b="1" dirty="0">
                <a:latin typeface="Times New Roman" panose="02020603050405020304" pitchFamily="18" charset="0"/>
                <a:ea typeface="Times New Roman" panose="02020603050405020304" pitchFamily="18" charset="0"/>
              </a:rPr>
              <a:t>=[100 200]/(Fs/2);</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tabLst>
                <a:tab pos="1917700" algn="l"/>
              </a:tabLs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b,a</a:t>
            </a:r>
            <a:r>
              <a:rPr lang="en-US" b="1" dirty="0">
                <a:latin typeface="Times New Roman" panose="02020603050405020304" pitchFamily="18" charset="0"/>
                <a:ea typeface="Times New Roman" panose="02020603050405020304" pitchFamily="18" charset="0"/>
              </a:rPr>
              <a:t>]=cheby1(</a:t>
            </a:r>
            <a:r>
              <a:rPr lang="en-US" b="1" dirty="0" err="1">
                <a:latin typeface="Times New Roman" panose="02020603050405020304" pitchFamily="18" charset="0"/>
                <a:ea typeface="Times New Roman" panose="02020603050405020304" pitchFamily="18" charset="0"/>
              </a:rPr>
              <a:t>n,Rp,Wn</a:t>
            </a:r>
            <a:r>
              <a:rPr lang="en-US" b="1" dirty="0">
                <a:latin typeface="Times New Roman" panose="02020603050405020304" pitchFamily="18" charset="0"/>
                <a:ea typeface="Times New Roman" panose="02020603050405020304" pitchFamily="18" charset="0"/>
              </a:rPr>
              <a:t>);	% For stop band [</a:t>
            </a:r>
            <a:r>
              <a:rPr lang="en-US" b="1" dirty="0" err="1">
                <a:latin typeface="Times New Roman" panose="02020603050405020304" pitchFamily="18" charset="0"/>
                <a:ea typeface="Times New Roman" panose="02020603050405020304" pitchFamily="18" charset="0"/>
              </a:rPr>
              <a:t>b,a</a:t>
            </a:r>
            <a:r>
              <a:rPr lang="en-US" b="1" dirty="0">
                <a:latin typeface="Times New Roman" panose="02020603050405020304" pitchFamily="18" charset="0"/>
                <a:ea typeface="Times New Roman" panose="02020603050405020304" pitchFamily="18" charset="0"/>
              </a:rPr>
              <a:t>]=cheby1(n,Rp,</a:t>
            </a:r>
            <a:r>
              <a:rPr lang="en-US" b="1" dirty="0" err="1">
                <a:latin typeface="Times New Roman" panose="02020603050405020304" pitchFamily="18" charset="0"/>
                <a:ea typeface="Times New Roman" panose="02020603050405020304" pitchFamily="18" charset="0"/>
              </a:rPr>
              <a:t>Wn</a:t>
            </a:r>
            <a:r>
              <a:rPr lang="en-US" b="1" dirty="0">
                <a:latin typeface="Times New Roman" panose="02020603050405020304" pitchFamily="18" charset="0"/>
                <a:ea typeface="Times New Roman" panose="02020603050405020304" pitchFamily="18" charset="0"/>
              </a:rPr>
              <a:t>,’stop’);</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y,t</a:t>
            </a: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impz</a:t>
            </a:r>
            <a:r>
              <a:rPr lang="en-US" b="1" dirty="0">
                <a:latin typeface="Times New Roman" panose="02020603050405020304" pitchFamily="18" charset="0"/>
                <a:ea typeface="Times New Roman" panose="02020603050405020304" pitchFamily="18" charset="0"/>
              </a:rPr>
              <a:t>(b,a,101);</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figure(1)</a:t>
            </a:r>
            <a:endParaRPr lang="en-US" sz="1600" dirty="0">
              <a:effectLst/>
              <a:latin typeface="Times New Roman" panose="02020603050405020304" pitchFamily="18" charset="0"/>
              <a:ea typeface="Times New Roman" panose="02020603050405020304" pitchFamily="18" charset="0"/>
            </a:endParaRPr>
          </a:p>
          <a:p>
            <a:pPr>
              <a:lnSpc>
                <a:spcPts val="16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plot(</a:t>
            </a:r>
            <a:r>
              <a:rPr lang="en-US" b="1" dirty="0" err="1">
                <a:latin typeface="Times New Roman" panose="02020603050405020304" pitchFamily="18" charset="0"/>
                <a:ea typeface="Times New Roman" panose="02020603050405020304" pitchFamily="18" charset="0"/>
              </a:rPr>
              <a:t>t,y</a:t>
            </a:r>
            <a:r>
              <a:rPr lang="en-US" b="1" dirty="0">
                <a:latin typeface="Times New Roman" panose="02020603050405020304" pitchFamily="18" charset="0"/>
                <a:ea typeface="Times New Roman" panose="02020603050405020304" pitchFamily="18" charset="0"/>
              </a:rPr>
              <a:t>)</a:t>
            </a:r>
            <a:br>
              <a:rPr lang="en-US" sz="1600" dirty="0">
                <a:effectLst/>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grid on</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title('Impulse Response')</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figure(2)</a:t>
            </a:r>
            <a:endParaRPr lang="en-US" sz="1600" dirty="0">
              <a:effectLst/>
              <a:latin typeface="Times New Roman" panose="02020603050405020304" pitchFamily="18" charset="0"/>
              <a:ea typeface="Times New Roman" panose="02020603050405020304" pitchFamily="18" charset="0"/>
            </a:endParaRPr>
          </a:p>
          <a:p>
            <a:pPr>
              <a:lnSpc>
                <a:spcPts val="16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freqz</a:t>
            </a:r>
            <a:r>
              <a:rPr lang="en-US" b="1" dirty="0">
                <a:latin typeface="Times New Roman" panose="02020603050405020304" pitchFamily="18" charset="0"/>
                <a:ea typeface="Times New Roman" panose="02020603050405020304" pitchFamily="18" charset="0"/>
              </a:rPr>
              <a:t>(b, a, 512, Fs)</a:t>
            </a:r>
            <a:endParaRPr lang="en-US" sz="1600" dirty="0">
              <a:effectLst/>
              <a:latin typeface="Times New Roman" panose="02020603050405020304" pitchFamily="18" charset="0"/>
              <a:ea typeface="Times New Roman" panose="02020603050405020304" pitchFamily="18" charset="0"/>
            </a:endParaRPr>
          </a:p>
          <a:p>
            <a:pPr>
              <a:lnSpc>
                <a:spcPts val="1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title('Frequency Response')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839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C7F0-E55F-48C4-8F24-24305D94D23D}"/>
              </a:ext>
            </a:extLst>
          </p:cNvPr>
          <p:cNvSpPr>
            <a:spLocks noGrp="1"/>
          </p:cNvSpPr>
          <p:nvPr>
            <p:ph type="title"/>
          </p:nvPr>
        </p:nvSpPr>
        <p:spPr/>
        <p:txBody>
          <a:bodyPr/>
          <a:lstStyle/>
          <a:p>
            <a:r>
              <a:rPr lang="en-US" dirty="0"/>
              <a:t>Chebyshev Filter</a:t>
            </a:r>
          </a:p>
        </p:txBody>
      </p:sp>
      <p:pic>
        <p:nvPicPr>
          <p:cNvPr id="4" name="Content Placeholder 3">
            <a:extLst>
              <a:ext uri="{FF2B5EF4-FFF2-40B4-BE49-F238E27FC236}">
                <a16:creationId xmlns:a16="http://schemas.microsoft.com/office/drawing/2014/main" id="{B1324189-814C-472A-9B73-CA8C858D3259}"/>
              </a:ext>
            </a:extLst>
          </p:cNvPr>
          <p:cNvPicPr>
            <a:picLocks noGrp="1" noChangeAspect="1"/>
          </p:cNvPicPr>
          <p:nvPr>
            <p:ph idx="1"/>
          </p:nvPr>
        </p:nvPicPr>
        <p:blipFill>
          <a:blip r:embed="rId2"/>
          <a:stretch>
            <a:fillRect/>
          </a:stretch>
        </p:blipFill>
        <p:spPr>
          <a:xfrm>
            <a:off x="977153" y="1690688"/>
            <a:ext cx="8839200" cy="4477029"/>
          </a:xfrm>
          <a:prstGeom prst="rect">
            <a:avLst/>
          </a:prstGeom>
        </p:spPr>
      </p:pic>
    </p:spTree>
    <p:extLst>
      <p:ext uri="{BB962C8B-B14F-4D97-AF65-F5344CB8AC3E}">
        <p14:creationId xmlns:p14="http://schemas.microsoft.com/office/powerpoint/2010/main" val="285727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BC99-09EA-4B04-97E1-A0C7FCE4046B}"/>
              </a:ext>
            </a:extLst>
          </p:cNvPr>
          <p:cNvSpPr>
            <a:spLocks noGrp="1"/>
          </p:cNvSpPr>
          <p:nvPr>
            <p:ph type="title"/>
          </p:nvPr>
        </p:nvSpPr>
        <p:spPr/>
        <p:txBody>
          <a:bodyPr/>
          <a:lstStyle/>
          <a:p>
            <a:r>
              <a:rPr lang="en-US" dirty="0"/>
              <a:t>Elliptic Filter: Question 3</a:t>
            </a:r>
          </a:p>
        </p:txBody>
      </p:sp>
      <p:sp>
        <p:nvSpPr>
          <p:cNvPr id="4" name="Rectangle 3">
            <a:extLst>
              <a:ext uri="{FF2B5EF4-FFF2-40B4-BE49-F238E27FC236}">
                <a16:creationId xmlns:a16="http://schemas.microsoft.com/office/drawing/2014/main" id="{AABCFD3A-F38D-4153-9EB9-019B5719F573}"/>
              </a:ext>
            </a:extLst>
          </p:cNvPr>
          <p:cNvSpPr/>
          <p:nvPr/>
        </p:nvSpPr>
        <p:spPr>
          <a:xfrm>
            <a:off x="1138518" y="1999130"/>
            <a:ext cx="8005482" cy="1007327"/>
          </a:xfrm>
          <a:prstGeom prst="rect">
            <a:avLst/>
          </a:prstGeom>
        </p:spPr>
        <p:txBody>
          <a:bodyPr wrap="square">
            <a:spAutoFit/>
          </a:bodyPr>
          <a:lstStyle/>
          <a:p>
            <a:pPr marL="342900" marR="228600" lvl="0" indent="-342900" algn="just">
              <a:lnSpc>
                <a:spcPct val="113000"/>
              </a:lnSpc>
              <a:spcBef>
                <a:spcPts val="0"/>
              </a:spcBef>
              <a:spcAft>
                <a:spcPts val="0"/>
              </a:spcAft>
              <a:buFont typeface="+mj-lt"/>
              <a:buAutoNum type="arabicPeriod" startAt="3"/>
              <a:tabLst>
                <a:tab pos="457200" algn="l"/>
              </a:tabLst>
            </a:pPr>
            <a:r>
              <a:rPr lang="en-US" b="1" dirty="0">
                <a:latin typeface="Times New Roman" panose="02020603050405020304" pitchFamily="18" charset="0"/>
                <a:ea typeface="Times New Roman" panose="02020603050405020304" pitchFamily="18" charset="0"/>
              </a:rPr>
              <a:t>Design a 10th order BP elliptic filter with passband in the range of 100 to 200 Hz. Plot the frequency response and impulse response of the filter. Consider 5dB ripple in passband and 20dB attenuation in stopband.</a:t>
            </a:r>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044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ED81-F088-4441-BB4F-45A01276C0B5}"/>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FB8427F9-C291-4531-AA09-52D98894F8AB}"/>
              </a:ext>
            </a:extLst>
          </p:cNvPr>
          <p:cNvSpPr/>
          <p:nvPr/>
        </p:nvSpPr>
        <p:spPr>
          <a:xfrm>
            <a:off x="1102658" y="1799308"/>
            <a:ext cx="6096000" cy="4801314"/>
          </a:xfrm>
          <a:prstGeom prst="rect">
            <a:avLst/>
          </a:prstGeom>
        </p:spPr>
        <p:txBody>
          <a:bodyPr>
            <a:spAutoFit/>
          </a:bodyPr>
          <a:lstStyle/>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Fs=1000; %Sampling Frequency</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br>
              <a:rPr lang="en-US" sz="1600" dirty="0">
                <a:effectLst/>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n=10;</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Rp</a:t>
            </a:r>
            <a:r>
              <a:rPr lang="en-US" b="1" dirty="0">
                <a:latin typeface="Times New Roman" panose="02020603050405020304" pitchFamily="18" charset="0"/>
                <a:ea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Rs=20; % Rs dB down from peak value in pass-band</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Wn</a:t>
            </a:r>
            <a:r>
              <a:rPr lang="en-US" b="1" dirty="0">
                <a:latin typeface="Times New Roman" panose="02020603050405020304" pitchFamily="18" charset="0"/>
                <a:ea typeface="Times New Roman" panose="02020603050405020304" pitchFamily="18" charset="0"/>
              </a:rPr>
              <a:t>=[100 200]/(Fs/2);</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b,a</a:t>
            </a: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ellip</a:t>
            </a: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n,Rp,Rs,Wn</a:t>
            </a:r>
            <a:r>
              <a:rPr lang="en-US" b="1"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ts val="23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figure(1);</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freqz</a:t>
            </a:r>
            <a:r>
              <a:rPr lang="en-US" b="1" dirty="0">
                <a:latin typeface="Times New Roman" panose="02020603050405020304" pitchFamily="18" charset="0"/>
                <a:ea typeface="Times New Roman" panose="02020603050405020304" pitchFamily="18" charset="0"/>
              </a:rPr>
              <a:t>(b,a,512,Fs); %512 samples</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title('Frequency Response')</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figure(2);</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y,t</a:t>
            </a: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impz</a:t>
            </a:r>
            <a:r>
              <a:rPr lang="en-US" b="1" dirty="0">
                <a:latin typeface="Times New Roman" panose="02020603050405020304" pitchFamily="18" charset="0"/>
                <a:ea typeface="Times New Roman" panose="02020603050405020304" pitchFamily="18" charset="0"/>
              </a:rPr>
              <a:t>(b, a, 500); % here 500 means number of samples</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plot(</a:t>
            </a:r>
            <a:r>
              <a:rPr lang="en-US" b="1" dirty="0" err="1">
                <a:latin typeface="Times New Roman" panose="02020603050405020304" pitchFamily="18" charset="0"/>
                <a:ea typeface="Times New Roman" panose="02020603050405020304" pitchFamily="18" charset="0"/>
              </a:rPr>
              <a:t>t,y</a:t>
            </a:r>
            <a:r>
              <a:rPr lang="en-US" b="1"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grid on</a:t>
            </a:r>
            <a:endParaRPr lang="en-US" sz="1600" dirty="0">
              <a:effectLst/>
              <a:latin typeface="Times New Roman" panose="02020603050405020304" pitchFamily="18" charset="0"/>
              <a:ea typeface="Times New Roman" panose="02020603050405020304" pitchFamily="18" charset="0"/>
            </a:endParaRPr>
          </a:p>
          <a:p>
            <a:pPr>
              <a:lnSpc>
                <a:spcPts val="20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title('Impulse response of Elliptic filter')</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476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A496-5FFF-4B90-B0D2-7EC7D7E29A28}"/>
              </a:ext>
            </a:extLst>
          </p:cNvPr>
          <p:cNvSpPr>
            <a:spLocks noGrp="1"/>
          </p:cNvSpPr>
          <p:nvPr>
            <p:ph type="title"/>
          </p:nvPr>
        </p:nvSpPr>
        <p:spPr/>
        <p:txBody>
          <a:bodyPr/>
          <a:lstStyle/>
          <a:p>
            <a:r>
              <a:rPr lang="en-US" dirty="0"/>
              <a:t>Comparison</a:t>
            </a:r>
          </a:p>
        </p:txBody>
      </p:sp>
      <p:pic>
        <p:nvPicPr>
          <p:cNvPr id="4" name="Content Placeholder 3">
            <a:extLst>
              <a:ext uri="{FF2B5EF4-FFF2-40B4-BE49-F238E27FC236}">
                <a16:creationId xmlns:a16="http://schemas.microsoft.com/office/drawing/2014/main" id="{04C65557-3EDD-4F11-A171-CA2A4803F0AF}"/>
              </a:ext>
            </a:extLst>
          </p:cNvPr>
          <p:cNvPicPr>
            <a:picLocks noGrp="1" noChangeAspect="1"/>
          </p:cNvPicPr>
          <p:nvPr>
            <p:ph idx="1"/>
          </p:nvPr>
        </p:nvPicPr>
        <p:blipFill>
          <a:blip r:embed="rId2"/>
          <a:stretch>
            <a:fillRect/>
          </a:stretch>
        </p:blipFill>
        <p:spPr>
          <a:xfrm>
            <a:off x="1640540" y="1825625"/>
            <a:ext cx="8722659" cy="4667250"/>
          </a:xfrm>
          <a:prstGeom prst="rect">
            <a:avLst/>
          </a:prstGeom>
        </p:spPr>
      </p:pic>
    </p:spTree>
    <p:extLst>
      <p:ext uri="{BB962C8B-B14F-4D97-AF65-F5344CB8AC3E}">
        <p14:creationId xmlns:p14="http://schemas.microsoft.com/office/powerpoint/2010/main" val="149031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6442-2322-415A-A60A-69CF87FB1586}"/>
              </a:ext>
            </a:extLst>
          </p:cNvPr>
          <p:cNvSpPr>
            <a:spLocks noGrp="1"/>
          </p:cNvSpPr>
          <p:nvPr>
            <p:ph type="title"/>
          </p:nvPr>
        </p:nvSpPr>
        <p:spPr/>
        <p:txBody>
          <a:bodyPr/>
          <a:lstStyle/>
          <a:p>
            <a:r>
              <a:rPr lang="en-US" dirty="0"/>
              <a:t>Notch filter (</a:t>
            </a:r>
            <a:r>
              <a:rPr lang="en-US" dirty="0" err="1"/>
              <a:t>Bandstop</a:t>
            </a:r>
            <a:r>
              <a:rPr lang="en-US" dirty="0"/>
              <a:t>)</a:t>
            </a:r>
          </a:p>
        </p:txBody>
      </p:sp>
      <p:pic>
        <p:nvPicPr>
          <p:cNvPr id="5" name="Picture 4">
            <a:extLst>
              <a:ext uri="{FF2B5EF4-FFF2-40B4-BE49-F238E27FC236}">
                <a16:creationId xmlns:a16="http://schemas.microsoft.com/office/drawing/2014/main" id="{357FFB8F-F069-4FC4-9369-BEFD1F4D6713}"/>
              </a:ext>
            </a:extLst>
          </p:cNvPr>
          <p:cNvPicPr>
            <a:picLocks noChangeAspect="1"/>
          </p:cNvPicPr>
          <p:nvPr/>
        </p:nvPicPr>
        <p:blipFill>
          <a:blip r:embed="rId2"/>
          <a:stretch>
            <a:fillRect/>
          </a:stretch>
        </p:blipFill>
        <p:spPr>
          <a:xfrm>
            <a:off x="167126" y="1806190"/>
            <a:ext cx="5928874" cy="4572396"/>
          </a:xfrm>
          <a:prstGeom prst="rect">
            <a:avLst/>
          </a:prstGeom>
        </p:spPr>
      </p:pic>
      <p:pic>
        <p:nvPicPr>
          <p:cNvPr id="6" name="Picture 5">
            <a:extLst>
              <a:ext uri="{FF2B5EF4-FFF2-40B4-BE49-F238E27FC236}">
                <a16:creationId xmlns:a16="http://schemas.microsoft.com/office/drawing/2014/main" id="{B978A49C-BC68-45E7-85D4-5CBB46DF0B77}"/>
              </a:ext>
            </a:extLst>
          </p:cNvPr>
          <p:cNvPicPr>
            <a:picLocks noChangeAspect="1"/>
          </p:cNvPicPr>
          <p:nvPr/>
        </p:nvPicPr>
        <p:blipFill>
          <a:blip r:embed="rId3"/>
          <a:stretch>
            <a:fillRect/>
          </a:stretch>
        </p:blipFill>
        <p:spPr>
          <a:xfrm>
            <a:off x="6271275" y="1775707"/>
            <a:ext cx="5753599" cy="4633362"/>
          </a:xfrm>
          <a:prstGeom prst="rect">
            <a:avLst/>
          </a:prstGeom>
        </p:spPr>
      </p:pic>
    </p:spTree>
    <p:extLst>
      <p:ext uri="{BB962C8B-B14F-4D97-AF65-F5344CB8AC3E}">
        <p14:creationId xmlns:p14="http://schemas.microsoft.com/office/powerpoint/2010/main" val="143159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939E-83BE-4911-8ABF-63E9000C0F5A}"/>
              </a:ext>
            </a:extLst>
          </p:cNvPr>
          <p:cNvSpPr>
            <a:spLocks noGrp="1"/>
          </p:cNvSpPr>
          <p:nvPr>
            <p:ph type="title"/>
          </p:nvPr>
        </p:nvSpPr>
        <p:spPr/>
        <p:txBody>
          <a:bodyPr/>
          <a:lstStyle/>
          <a:p>
            <a:r>
              <a:rPr lang="en-US" dirty="0"/>
              <a:t>Question 4</a:t>
            </a:r>
          </a:p>
        </p:txBody>
      </p:sp>
      <p:pic>
        <p:nvPicPr>
          <p:cNvPr id="4" name="Content Placeholder 3">
            <a:extLst>
              <a:ext uri="{FF2B5EF4-FFF2-40B4-BE49-F238E27FC236}">
                <a16:creationId xmlns:a16="http://schemas.microsoft.com/office/drawing/2014/main" id="{47019111-E208-45C9-9C08-2AC4A9964AD3}"/>
              </a:ext>
            </a:extLst>
          </p:cNvPr>
          <p:cNvPicPr>
            <a:picLocks noGrp="1" noChangeAspect="1"/>
          </p:cNvPicPr>
          <p:nvPr>
            <p:ph idx="1"/>
          </p:nvPr>
        </p:nvPicPr>
        <p:blipFill>
          <a:blip r:embed="rId2"/>
          <a:stretch>
            <a:fillRect/>
          </a:stretch>
        </p:blipFill>
        <p:spPr>
          <a:xfrm>
            <a:off x="1029005" y="1875262"/>
            <a:ext cx="8466554" cy="1204064"/>
          </a:xfrm>
          <a:prstGeom prst="rect">
            <a:avLst/>
          </a:prstGeom>
        </p:spPr>
      </p:pic>
      <p:pic>
        <p:nvPicPr>
          <p:cNvPr id="5" name="Picture 4">
            <a:extLst>
              <a:ext uri="{FF2B5EF4-FFF2-40B4-BE49-F238E27FC236}">
                <a16:creationId xmlns:a16="http://schemas.microsoft.com/office/drawing/2014/main" id="{D32899F0-59CD-41C5-9B0B-867B9421688E}"/>
              </a:ext>
            </a:extLst>
          </p:cNvPr>
          <p:cNvPicPr>
            <a:picLocks noChangeAspect="1"/>
          </p:cNvPicPr>
          <p:nvPr/>
        </p:nvPicPr>
        <p:blipFill>
          <a:blip r:embed="rId3"/>
          <a:stretch>
            <a:fillRect/>
          </a:stretch>
        </p:blipFill>
        <p:spPr>
          <a:xfrm>
            <a:off x="838200" y="3451361"/>
            <a:ext cx="6447079" cy="739204"/>
          </a:xfrm>
          <a:prstGeom prst="rect">
            <a:avLst/>
          </a:prstGeom>
        </p:spPr>
      </p:pic>
      <p:sp>
        <p:nvSpPr>
          <p:cNvPr id="6" name="Rectangle 5">
            <a:extLst>
              <a:ext uri="{FF2B5EF4-FFF2-40B4-BE49-F238E27FC236}">
                <a16:creationId xmlns:a16="http://schemas.microsoft.com/office/drawing/2014/main" id="{621703B7-0995-456A-ABD6-3189F1C140EC}"/>
              </a:ext>
            </a:extLst>
          </p:cNvPr>
          <p:cNvSpPr/>
          <p:nvPr/>
        </p:nvSpPr>
        <p:spPr>
          <a:xfrm>
            <a:off x="838200" y="4007195"/>
            <a:ext cx="6096000" cy="2485680"/>
          </a:xfrm>
          <a:prstGeom prst="rect">
            <a:avLst/>
          </a:prstGeom>
        </p:spPr>
        <p:txBody>
          <a:bodyPr>
            <a:spAutoFit/>
          </a:bodyPr>
          <a:lstStyle/>
          <a:p>
            <a:pPr marL="457200" marR="0">
              <a:spcBef>
                <a:spcPts val="0"/>
              </a:spcBef>
              <a:spcAft>
                <a:spcPts val="0"/>
              </a:spcAft>
            </a:pPr>
            <a:r>
              <a:rPr lang="en-US" dirty="0">
                <a:latin typeface="Times New Roman" panose="02020603050405020304" pitchFamily="18" charset="0"/>
                <a:ea typeface="Times New Roman" panose="02020603050405020304" pitchFamily="18" charset="0"/>
              </a:rPr>
              <a:t>P =</a:t>
            </a:r>
            <a:endParaRPr lang="en-US" sz="1600" dirty="0">
              <a:effectLst/>
              <a:latin typeface="Times New Roman" panose="02020603050405020304" pitchFamily="18" charset="0"/>
              <a:ea typeface="Times New Roman" panose="02020603050405020304" pitchFamily="18" charset="0"/>
            </a:endParaRPr>
          </a:p>
          <a:p>
            <a:pPr>
              <a:lnSpc>
                <a:spcPts val="4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762000" marR="0">
              <a:spcBef>
                <a:spcPts val="0"/>
              </a:spcBef>
              <a:spcAft>
                <a:spcPts val="0"/>
              </a:spcAft>
            </a:pPr>
            <a:r>
              <a:rPr lang="en-US" dirty="0">
                <a:latin typeface="Times New Roman" panose="02020603050405020304" pitchFamily="18" charset="0"/>
                <a:ea typeface="Times New Roman" panose="02020603050405020304" pitchFamily="18" charset="0"/>
              </a:rPr>
              <a:t>0 + 0.9365i</a:t>
            </a:r>
            <a:endParaRPr lang="en-US" sz="1600" dirty="0">
              <a:effectLst/>
              <a:latin typeface="Times New Roman" panose="02020603050405020304" pitchFamily="18" charset="0"/>
              <a:ea typeface="Times New Roman" panose="02020603050405020304" pitchFamily="18" charset="0"/>
            </a:endParaRPr>
          </a:p>
          <a:p>
            <a:pPr>
              <a:lnSpc>
                <a:spcPts val="42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762000" marR="0">
              <a:spcBef>
                <a:spcPts val="0"/>
              </a:spcBef>
              <a:spcAft>
                <a:spcPts val="0"/>
              </a:spcAft>
            </a:pPr>
            <a:r>
              <a:rPr lang="en-US" dirty="0">
                <a:latin typeface="Times New Roman" panose="02020603050405020304" pitchFamily="18" charset="0"/>
                <a:ea typeface="Times New Roman" panose="02020603050405020304" pitchFamily="18" charset="0"/>
              </a:rPr>
              <a:t>0 - 0.9365i</a:t>
            </a:r>
            <a:endParaRPr lang="en-US" sz="1600" dirty="0">
              <a:effectLst/>
              <a:latin typeface="Times New Roman" panose="02020603050405020304" pitchFamily="18" charset="0"/>
              <a:ea typeface="Times New Roman" panose="02020603050405020304" pitchFamily="18" charset="0"/>
            </a:endParaRPr>
          </a:p>
          <a:p>
            <a:pPr>
              <a:lnSpc>
                <a:spcPts val="42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UcPeriod" startAt="26"/>
              <a:tabLst>
                <a:tab pos="584200" algn="l"/>
              </a:tabLst>
            </a:pPr>
            <a:r>
              <a:rPr lang="en-US"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ts val="480"/>
              </a:lnSpc>
            </a:pPr>
            <a:r>
              <a:rPr lang="en-US"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647700" marR="5207000" indent="-36830" algn="just">
              <a:lnSpc>
                <a:spcPct val="133000"/>
              </a:lnSpc>
              <a:spcBef>
                <a:spcPts val="0"/>
              </a:spcBef>
              <a:spcAft>
                <a:spcPts val="0"/>
              </a:spcAft>
            </a:pPr>
            <a:r>
              <a:rPr lang="en-US" dirty="0">
                <a:latin typeface="Times New Roman" panose="02020603050405020304" pitchFamily="18" charset="0"/>
                <a:ea typeface="Times New Roman" panose="02020603050405020304" pitchFamily="18" charset="0"/>
              </a:rPr>
              <a:t>-1 1</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56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B911-308C-4C70-8A5B-6DD5BFEC2A06}"/>
              </a:ext>
            </a:extLst>
          </p:cNvPr>
          <p:cNvSpPr>
            <a:spLocks noGrp="1"/>
          </p:cNvSpPr>
          <p:nvPr>
            <p:ph type="title"/>
          </p:nvPr>
        </p:nvSpPr>
        <p:spPr/>
        <p:txBody>
          <a:bodyPr/>
          <a:lstStyle/>
          <a:p>
            <a:r>
              <a:rPr lang="en-US" dirty="0"/>
              <a:t>Pole-zero diagram</a:t>
            </a:r>
          </a:p>
        </p:txBody>
      </p:sp>
      <p:pic>
        <p:nvPicPr>
          <p:cNvPr id="5" name="Picture 4">
            <a:extLst>
              <a:ext uri="{FF2B5EF4-FFF2-40B4-BE49-F238E27FC236}">
                <a16:creationId xmlns:a16="http://schemas.microsoft.com/office/drawing/2014/main" id="{37D26CDA-38F9-43B7-8540-A9488698FC7F}"/>
              </a:ext>
            </a:extLst>
          </p:cNvPr>
          <p:cNvPicPr>
            <a:picLocks noChangeAspect="1"/>
          </p:cNvPicPr>
          <p:nvPr/>
        </p:nvPicPr>
        <p:blipFill>
          <a:blip r:embed="rId2"/>
          <a:stretch>
            <a:fillRect/>
          </a:stretch>
        </p:blipFill>
        <p:spPr>
          <a:xfrm>
            <a:off x="1999129" y="1798649"/>
            <a:ext cx="7853083" cy="4171846"/>
          </a:xfrm>
          <a:prstGeom prst="rect">
            <a:avLst/>
          </a:prstGeom>
        </p:spPr>
      </p:pic>
    </p:spTree>
    <p:extLst>
      <p:ext uri="{BB962C8B-B14F-4D97-AF65-F5344CB8AC3E}">
        <p14:creationId xmlns:p14="http://schemas.microsoft.com/office/powerpoint/2010/main" val="156925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768D-724E-43A2-9B25-E6D0751065B6}"/>
              </a:ext>
            </a:extLst>
          </p:cNvPr>
          <p:cNvSpPr>
            <a:spLocks noGrp="1"/>
          </p:cNvSpPr>
          <p:nvPr>
            <p:ph type="title"/>
          </p:nvPr>
        </p:nvSpPr>
        <p:spPr/>
        <p:txBody>
          <a:bodyPr/>
          <a:lstStyle/>
          <a:p>
            <a:r>
              <a:rPr lang="en-US" dirty="0"/>
              <a:t>Solution</a:t>
            </a:r>
          </a:p>
        </p:txBody>
      </p:sp>
      <p:sp>
        <p:nvSpPr>
          <p:cNvPr id="4" name="Rectangle 3">
            <a:extLst>
              <a:ext uri="{FF2B5EF4-FFF2-40B4-BE49-F238E27FC236}">
                <a16:creationId xmlns:a16="http://schemas.microsoft.com/office/drawing/2014/main" id="{F5ECA1E4-3879-4360-97B3-D9C75339FB4B}"/>
              </a:ext>
            </a:extLst>
          </p:cNvPr>
          <p:cNvSpPr/>
          <p:nvPr/>
        </p:nvSpPr>
        <p:spPr>
          <a:xfrm>
            <a:off x="838200" y="1959367"/>
            <a:ext cx="6096000" cy="1469633"/>
          </a:xfrm>
          <a:prstGeom prst="rect">
            <a:avLst/>
          </a:prstGeom>
        </p:spPr>
        <p:txBody>
          <a:bodyPr>
            <a:spAutoFit/>
          </a:bodyPr>
          <a:lstStyle/>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b=[1, 0, 1]; %numerator</a:t>
            </a:r>
            <a:endParaRPr lang="en-US" sz="1600" dirty="0">
              <a:effectLst/>
              <a:latin typeface="Times New Roman" panose="02020603050405020304" pitchFamily="18" charset="0"/>
              <a:ea typeface="Times New Roman" panose="02020603050405020304" pitchFamily="18" charset="0"/>
            </a:endParaRPr>
          </a:p>
          <a:p>
            <a:pPr>
              <a:lnSpc>
                <a:spcPts val="68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a=[1, 0, 0.877];% denominator</a:t>
            </a:r>
            <a:endParaRPr lang="en-US" sz="1600" dirty="0">
              <a:effectLst/>
              <a:latin typeface="Times New Roman" panose="02020603050405020304" pitchFamily="18" charset="0"/>
              <a:ea typeface="Times New Roman" panose="02020603050405020304" pitchFamily="18" charset="0"/>
            </a:endParaRPr>
          </a:p>
          <a:p>
            <a:pPr>
              <a:lnSpc>
                <a:spcPts val="68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Fs=500;</a:t>
            </a:r>
            <a:endParaRPr lang="en-US" sz="1600" dirty="0">
              <a:effectLst/>
              <a:latin typeface="Times New Roman" panose="02020603050405020304" pitchFamily="18" charset="0"/>
              <a:ea typeface="Times New Roman" panose="02020603050405020304" pitchFamily="18" charset="0"/>
            </a:endParaRPr>
          </a:p>
          <a:p>
            <a:pPr>
              <a:lnSpc>
                <a:spcPts val="71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freqz</a:t>
            </a:r>
            <a:r>
              <a:rPr lang="en-US" b="1" dirty="0">
                <a:latin typeface="Times New Roman" panose="02020603050405020304" pitchFamily="18" charset="0"/>
                <a:ea typeface="Times New Roman" panose="02020603050405020304" pitchFamily="18" charset="0"/>
              </a:rPr>
              <a:t>(b, a, 512, Fs); %512 samples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211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05FA-BE8A-499B-9296-B95F7373720C}"/>
              </a:ext>
            </a:extLst>
          </p:cNvPr>
          <p:cNvSpPr>
            <a:spLocks noGrp="1"/>
          </p:cNvSpPr>
          <p:nvPr>
            <p:ph type="title"/>
          </p:nvPr>
        </p:nvSpPr>
        <p:spPr>
          <a:xfrm>
            <a:off x="1062318" y="929902"/>
            <a:ext cx="10515600" cy="1325563"/>
          </a:xfrm>
        </p:spPr>
        <p:txBody>
          <a:bodyPr/>
          <a:lstStyle/>
          <a:p>
            <a:r>
              <a:rPr lang="en-US" dirty="0"/>
              <a:t>Question 5</a:t>
            </a:r>
          </a:p>
        </p:txBody>
      </p:sp>
      <p:pic>
        <p:nvPicPr>
          <p:cNvPr id="13" name="Picture 12">
            <a:extLst>
              <a:ext uri="{FF2B5EF4-FFF2-40B4-BE49-F238E27FC236}">
                <a16:creationId xmlns:a16="http://schemas.microsoft.com/office/drawing/2014/main" id="{FDAEC2F0-FC0A-4913-8A86-D504359A0F89}"/>
              </a:ext>
            </a:extLst>
          </p:cNvPr>
          <p:cNvPicPr>
            <a:picLocks noChangeAspect="1"/>
          </p:cNvPicPr>
          <p:nvPr/>
        </p:nvPicPr>
        <p:blipFill>
          <a:blip r:embed="rId2"/>
          <a:stretch>
            <a:fillRect/>
          </a:stretch>
        </p:blipFill>
        <p:spPr>
          <a:xfrm>
            <a:off x="1223683" y="2031187"/>
            <a:ext cx="8306520" cy="662997"/>
          </a:xfrm>
          <a:prstGeom prst="rect">
            <a:avLst/>
          </a:prstGeom>
        </p:spPr>
      </p:pic>
      <p:sp>
        <p:nvSpPr>
          <p:cNvPr id="14" name="Rectangle 13">
            <a:extLst>
              <a:ext uri="{FF2B5EF4-FFF2-40B4-BE49-F238E27FC236}">
                <a16:creationId xmlns:a16="http://schemas.microsoft.com/office/drawing/2014/main" id="{AB82EA26-957C-470F-958C-C56D3394EADE}"/>
              </a:ext>
            </a:extLst>
          </p:cNvPr>
          <p:cNvSpPr/>
          <p:nvPr/>
        </p:nvSpPr>
        <p:spPr>
          <a:xfrm>
            <a:off x="1156447" y="2918302"/>
            <a:ext cx="6096000" cy="1469633"/>
          </a:xfrm>
          <a:prstGeom prst="rect">
            <a:avLst/>
          </a:prstGeom>
        </p:spPr>
        <p:txBody>
          <a:bodyPr>
            <a:spAutoFit/>
          </a:bodyPr>
          <a:lstStyle/>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b=[1, 0, 1]; %numerator</a:t>
            </a:r>
            <a:endParaRPr lang="en-US" sz="1600" dirty="0">
              <a:effectLst/>
              <a:latin typeface="Times New Roman" panose="02020603050405020304" pitchFamily="18" charset="0"/>
              <a:ea typeface="Times New Roman" panose="02020603050405020304" pitchFamily="18" charset="0"/>
            </a:endParaRPr>
          </a:p>
          <a:p>
            <a:pPr>
              <a:lnSpc>
                <a:spcPts val="68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a=[1, 0, -0.877];% denominator</a:t>
            </a:r>
            <a:endParaRPr lang="en-US" sz="1600" dirty="0">
              <a:effectLst/>
              <a:latin typeface="Times New Roman" panose="02020603050405020304" pitchFamily="18" charset="0"/>
              <a:ea typeface="Times New Roman" panose="02020603050405020304" pitchFamily="18" charset="0"/>
            </a:endParaRPr>
          </a:p>
          <a:p>
            <a:pPr>
              <a:lnSpc>
                <a:spcPts val="68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Fs=500;</a:t>
            </a:r>
            <a:endParaRPr lang="en-US" sz="1600" dirty="0">
              <a:effectLst/>
              <a:latin typeface="Times New Roman" panose="02020603050405020304" pitchFamily="18" charset="0"/>
              <a:ea typeface="Times New Roman" panose="02020603050405020304" pitchFamily="18" charset="0"/>
            </a:endParaRPr>
          </a:p>
          <a:p>
            <a:pPr>
              <a:lnSpc>
                <a:spcPts val="71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freqz</a:t>
            </a:r>
            <a:r>
              <a:rPr lang="en-US" b="1" dirty="0">
                <a:latin typeface="Times New Roman" panose="02020603050405020304" pitchFamily="18" charset="0"/>
                <a:ea typeface="Times New Roman" panose="02020603050405020304" pitchFamily="18" charset="0"/>
              </a:rPr>
              <a:t>(b, a, 512, Fs); %512 samples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029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EE5E-CC8F-4624-BEFC-13904BBDF0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CE530-1676-414E-AFFC-FA5D41BD9D23}"/>
              </a:ext>
            </a:extLst>
          </p:cNvPr>
          <p:cNvSpPr>
            <a:spLocks noGrp="1"/>
          </p:cNvSpPr>
          <p:nvPr>
            <p:ph idx="1"/>
          </p:nvPr>
        </p:nvSpPr>
        <p:spPr/>
        <p:txBody>
          <a:bodyPr/>
          <a:lstStyle/>
          <a:p>
            <a:r>
              <a:rPr lang="en-US" dirty="0"/>
              <a:t>Butterworth Filter</a:t>
            </a:r>
          </a:p>
          <a:p>
            <a:r>
              <a:rPr lang="en-US" dirty="0"/>
              <a:t>Chebyshev Filter : Type -1 and Type-2</a:t>
            </a:r>
          </a:p>
          <a:p>
            <a:r>
              <a:rPr lang="en-US" dirty="0"/>
              <a:t>Elliptic Filter</a:t>
            </a:r>
          </a:p>
        </p:txBody>
      </p:sp>
    </p:spTree>
    <p:extLst>
      <p:ext uri="{BB962C8B-B14F-4D97-AF65-F5344CB8AC3E}">
        <p14:creationId xmlns:p14="http://schemas.microsoft.com/office/powerpoint/2010/main" val="424976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9C11-4F65-4507-930D-668057A01CDA}"/>
              </a:ext>
            </a:extLst>
          </p:cNvPr>
          <p:cNvSpPr>
            <a:spLocks noGrp="1"/>
          </p:cNvSpPr>
          <p:nvPr>
            <p:ph type="title"/>
          </p:nvPr>
        </p:nvSpPr>
        <p:spPr/>
        <p:txBody>
          <a:bodyPr/>
          <a:lstStyle/>
          <a:p>
            <a:r>
              <a:rPr lang="en-US" dirty="0"/>
              <a:t>Various order of Butterworth filter</a:t>
            </a:r>
          </a:p>
        </p:txBody>
      </p:sp>
      <p:pic>
        <p:nvPicPr>
          <p:cNvPr id="4" name="Picture 3">
            <a:extLst>
              <a:ext uri="{FF2B5EF4-FFF2-40B4-BE49-F238E27FC236}">
                <a16:creationId xmlns:a16="http://schemas.microsoft.com/office/drawing/2014/main" id="{BA647B43-265E-43A9-A3EE-91C562281BA0}"/>
              </a:ext>
            </a:extLst>
          </p:cNvPr>
          <p:cNvPicPr>
            <a:picLocks noChangeAspect="1"/>
          </p:cNvPicPr>
          <p:nvPr/>
        </p:nvPicPr>
        <p:blipFill>
          <a:blip r:embed="rId2"/>
          <a:stretch>
            <a:fillRect/>
          </a:stretch>
        </p:blipFill>
        <p:spPr>
          <a:xfrm>
            <a:off x="1461831" y="1690688"/>
            <a:ext cx="7224386" cy="4701947"/>
          </a:xfrm>
          <a:prstGeom prst="rect">
            <a:avLst/>
          </a:prstGeom>
        </p:spPr>
      </p:pic>
    </p:spTree>
    <p:extLst>
      <p:ext uri="{BB962C8B-B14F-4D97-AF65-F5344CB8AC3E}">
        <p14:creationId xmlns:p14="http://schemas.microsoft.com/office/powerpoint/2010/main" val="404255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F696-CFAF-4F0C-88EC-4E213FF43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A7A8CF-06EA-4A75-B5B9-48E7F1A6D521}"/>
              </a:ext>
            </a:extLst>
          </p:cNvPr>
          <p:cNvSpPr>
            <a:spLocks noGrp="1"/>
          </p:cNvSpPr>
          <p:nvPr>
            <p:ph idx="1"/>
          </p:nvPr>
        </p:nvSpPr>
        <p:spPr/>
        <p:txBody>
          <a:bodyPr/>
          <a:lstStyle/>
          <a:p>
            <a:pPr lvl="0"/>
            <a:r>
              <a:rPr lang="en-US" dirty="0"/>
              <a:t>Design a 10th order band pass (BP) Butterworth filter with a passband from 100 to 200 Hz and plot both impulse response and frequency response.</a:t>
            </a:r>
          </a:p>
          <a:p>
            <a:endParaRPr lang="en-US" dirty="0"/>
          </a:p>
        </p:txBody>
      </p:sp>
    </p:spTree>
    <p:extLst>
      <p:ext uri="{BB962C8B-B14F-4D97-AF65-F5344CB8AC3E}">
        <p14:creationId xmlns:p14="http://schemas.microsoft.com/office/powerpoint/2010/main" val="150941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2E4C-2619-4C0A-BFF1-524D1A997FE9}"/>
              </a:ext>
            </a:extLst>
          </p:cNvPr>
          <p:cNvSpPr>
            <a:spLocks noGrp="1"/>
          </p:cNvSpPr>
          <p:nvPr>
            <p:ph type="title"/>
          </p:nvPr>
        </p:nvSpPr>
        <p:spPr/>
        <p:txBody>
          <a:bodyPr/>
          <a:lstStyle/>
          <a:p>
            <a:r>
              <a:rPr lang="en-US" dirty="0"/>
              <a:t>Impulse response and frequency response</a:t>
            </a:r>
          </a:p>
        </p:txBody>
      </p:sp>
      <p:sp>
        <p:nvSpPr>
          <p:cNvPr id="4" name="Rectangle 3">
            <a:extLst>
              <a:ext uri="{FF2B5EF4-FFF2-40B4-BE49-F238E27FC236}">
                <a16:creationId xmlns:a16="http://schemas.microsoft.com/office/drawing/2014/main" id="{0BA940A1-079F-4567-B9F9-C1C1ECA97AAB}"/>
              </a:ext>
            </a:extLst>
          </p:cNvPr>
          <p:cNvSpPr/>
          <p:nvPr/>
        </p:nvSpPr>
        <p:spPr>
          <a:xfrm>
            <a:off x="1281953" y="1775460"/>
            <a:ext cx="8139953" cy="4783745"/>
          </a:xfrm>
          <a:prstGeom prst="rect">
            <a:avLst/>
          </a:prstGeom>
        </p:spPr>
        <p:txBody>
          <a:bodyPr wrap="square">
            <a:spAutoFit/>
          </a:bodyPr>
          <a:lstStyle/>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Fs=1000;% Fs=1000 i.e. sampling frequency</a:t>
            </a:r>
            <a:endParaRPr lang="en-US" sz="1600" dirty="0">
              <a:effectLst/>
              <a:latin typeface="Times New Roman" panose="02020603050405020304" pitchFamily="18" charset="0"/>
              <a:ea typeface="Times New Roman" panose="02020603050405020304" pitchFamily="18" charset="0"/>
            </a:endParaRPr>
          </a:p>
          <a:p>
            <a:pPr>
              <a:lnSpc>
                <a:spcPts val="68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n=10; %order of the filter</a:t>
            </a:r>
            <a:endParaRPr lang="en-US" sz="1600" dirty="0">
              <a:effectLst/>
              <a:latin typeface="Times New Roman" panose="02020603050405020304" pitchFamily="18" charset="0"/>
              <a:ea typeface="Times New Roman" panose="02020603050405020304" pitchFamily="18" charset="0"/>
            </a:endParaRPr>
          </a:p>
          <a:p>
            <a:pPr>
              <a:lnSpc>
                <a:spcPts val="68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err="1">
                <a:latin typeface="Times New Roman" panose="02020603050405020304" pitchFamily="18" charset="0"/>
                <a:ea typeface="Times New Roman" panose="02020603050405020304" pitchFamily="18" charset="0"/>
              </a:rPr>
              <a:t>Wn</a:t>
            </a:r>
            <a:r>
              <a:rPr lang="en-US" b="1" dirty="0">
                <a:latin typeface="Times New Roman" panose="02020603050405020304" pitchFamily="18" charset="0"/>
                <a:ea typeface="Times New Roman" panose="02020603050405020304" pitchFamily="18" charset="0"/>
              </a:rPr>
              <a:t>=[100 200]/500; %normalized by Fs/2</a:t>
            </a:r>
            <a:endParaRPr lang="en-US" sz="1600" dirty="0">
              <a:effectLst/>
              <a:latin typeface="Times New Roman" panose="02020603050405020304" pitchFamily="18" charset="0"/>
              <a:ea typeface="Times New Roman" panose="02020603050405020304" pitchFamily="18" charset="0"/>
            </a:endParaRPr>
          </a:p>
          <a:p>
            <a:pPr>
              <a:lnSpc>
                <a:spcPts val="745"/>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342900" marR="2108200" lvl="0" indent="-342900">
              <a:lnSpc>
                <a:spcPct val="147000"/>
              </a:lnSpc>
              <a:spcBef>
                <a:spcPts val="0"/>
              </a:spcBef>
              <a:spcAft>
                <a:spcPts val="0"/>
              </a:spcAft>
              <a:buFont typeface="Arial" panose="020B0604020202020204" pitchFamily="34" charset="0"/>
              <a:buChar char="%"/>
              <a:tabLst>
                <a:tab pos="417195" algn="l"/>
              </a:tabLst>
            </a:pPr>
            <a:r>
              <a:rPr lang="en-US" b="1" dirty="0">
                <a:latin typeface="Times New Roman" panose="02020603050405020304" pitchFamily="18" charset="0"/>
                <a:ea typeface="Times New Roman" panose="02020603050405020304" pitchFamily="18" charset="0"/>
              </a:rPr>
              <a:t>Normalized frequency </a:t>
            </a:r>
            <a:r>
              <a:rPr lang="en-US" b="1" dirty="0" err="1">
                <a:latin typeface="Times New Roman" panose="02020603050405020304" pitchFamily="18" charset="0"/>
                <a:ea typeface="Times New Roman" panose="02020603050405020304" pitchFamily="18" charset="0"/>
              </a:rPr>
              <a:t>Wn</a:t>
            </a:r>
            <a:r>
              <a:rPr lang="en-US" b="1" dirty="0">
                <a:latin typeface="Times New Roman" panose="02020603050405020304" pitchFamily="18" charset="0"/>
                <a:ea typeface="Times New Roman" panose="02020603050405020304" pitchFamily="18" charset="0"/>
              </a:rPr>
              <a:t> can vary between 0 and 1 %Normalization is done by Fs/2, here </a:t>
            </a:r>
            <a:r>
              <a:rPr lang="en-US" b="1" dirty="0" err="1">
                <a:latin typeface="Times New Roman" panose="02020603050405020304" pitchFamily="18" charset="0"/>
                <a:ea typeface="Times New Roman" panose="02020603050405020304" pitchFamily="18" charset="0"/>
              </a:rPr>
              <a:t>Wn</a:t>
            </a:r>
            <a:r>
              <a:rPr lang="en-US" b="1" dirty="0">
                <a:latin typeface="Times New Roman" panose="02020603050405020304" pitchFamily="18" charset="0"/>
                <a:ea typeface="Times New Roman" panose="02020603050405020304" pitchFamily="18" charset="0"/>
              </a:rPr>
              <a:t> = 0.2 to 0.4 [</a:t>
            </a:r>
            <a:r>
              <a:rPr lang="en-US" b="1" dirty="0" err="1">
                <a:latin typeface="Times New Roman" panose="02020603050405020304" pitchFamily="18" charset="0"/>
                <a:ea typeface="Times New Roman" panose="02020603050405020304" pitchFamily="18" charset="0"/>
              </a:rPr>
              <a:t>b,a</a:t>
            </a:r>
            <a:r>
              <a:rPr lang="en-US" b="1" dirty="0">
                <a:latin typeface="Times New Roman" panose="02020603050405020304" pitchFamily="18" charset="0"/>
                <a:ea typeface="Times New Roman" panose="02020603050405020304" pitchFamily="18" charset="0"/>
              </a:rPr>
              <a:t>]=butter(</a:t>
            </a:r>
            <a:r>
              <a:rPr lang="en-US" b="1" dirty="0" err="1">
                <a:latin typeface="Times New Roman" panose="02020603050405020304" pitchFamily="18" charset="0"/>
                <a:ea typeface="Times New Roman" panose="02020603050405020304" pitchFamily="18" charset="0"/>
              </a:rPr>
              <a:t>n,Wn</a:t>
            </a:r>
            <a:r>
              <a:rPr lang="en-US" b="1"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ts val="30"/>
              </a:lnSpc>
            </a:pP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b="1" dirty="0">
                <a:latin typeface="Times New Roman" panose="02020603050405020304" pitchFamily="18" charset="0"/>
                <a:ea typeface="Times New Roman" panose="02020603050405020304" pitchFamily="18" charset="0"/>
              </a:rPr>
              <a:t>figure(1)</a:t>
            </a:r>
            <a:endParaRPr lang="en-US" sz="1600" dirty="0">
              <a:effectLst/>
              <a:latin typeface="Times New Roman" panose="02020603050405020304" pitchFamily="18" charset="0"/>
              <a:ea typeface="Times New Roman" panose="02020603050405020304" pitchFamily="18" charset="0"/>
            </a:endParaRPr>
          </a:p>
          <a:p>
            <a:pPr>
              <a:lnSpc>
                <a:spcPts val="745"/>
              </a:lnSpc>
            </a:pP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2057400">
              <a:lnSpc>
                <a:spcPct val="146000"/>
              </a:lnSpc>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y,t</a:t>
            </a: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impz</a:t>
            </a:r>
            <a:r>
              <a:rPr lang="en-US" b="1" dirty="0">
                <a:latin typeface="Times New Roman" panose="02020603050405020304" pitchFamily="18" charset="0"/>
                <a:ea typeface="Times New Roman" panose="02020603050405020304" pitchFamily="18" charset="0"/>
              </a:rPr>
              <a:t>(b,a,101); % 101 samples of impulse response plot(</a:t>
            </a:r>
            <a:r>
              <a:rPr lang="en-US" b="1" dirty="0" err="1">
                <a:latin typeface="Times New Roman" panose="02020603050405020304" pitchFamily="18" charset="0"/>
                <a:ea typeface="Times New Roman" panose="02020603050405020304" pitchFamily="18" charset="0"/>
              </a:rPr>
              <a:t>t,y</a:t>
            </a:r>
            <a:r>
              <a:rPr lang="en-US" b="1"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ts val="100"/>
              </a:lnSpc>
            </a:pP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4102100">
              <a:lnSpc>
                <a:spcPct val="145000"/>
              </a:lnSpc>
              <a:spcBef>
                <a:spcPts val="0"/>
              </a:spcBef>
              <a:spcAft>
                <a:spcPts val="0"/>
              </a:spcAft>
            </a:pPr>
            <a:r>
              <a:rPr lang="en-US" b="1" dirty="0">
                <a:latin typeface="Times New Roman" panose="02020603050405020304" pitchFamily="18" charset="0"/>
                <a:ea typeface="Times New Roman" panose="02020603050405020304" pitchFamily="18" charset="0"/>
              </a:rPr>
              <a:t>title('Impulse Response') grid on</a:t>
            </a:r>
            <a:endParaRPr lang="en-US" sz="1600" dirty="0">
              <a:effectLst/>
              <a:latin typeface="Times New Roman" panose="02020603050405020304" pitchFamily="18" charset="0"/>
              <a:ea typeface="Times New Roman" panose="02020603050405020304" pitchFamily="18" charset="0"/>
            </a:endParaRPr>
          </a:p>
          <a:p>
            <a:pPr>
              <a:lnSpc>
                <a:spcPts val="125"/>
              </a:lnSpc>
            </a:pP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228600" marR="3937000">
              <a:lnSpc>
                <a:spcPct val="147000"/>
              </a:lnSpc>
              <a:spcBef>
                <a:spcPts val="0"/>
              </a:spcBef>
              <a:spcAft>
                <a:spcPts val="0"/>
              </a:spcAft>
            </a:pPr>
            <a:r>
              <a:rPr lang="en-US" b="1" dirty="0">
                <a:latin typeface="Times New Roman" panose="02020603050405020304" pitchFamily="18" charset="0"/>
                <a:ea typeface="Times New Roman" panose="02020603050405020304" pitchFamily="18" charset="0"/>
              </a:rPr>
              <a:t>figure(2) </a:t>
            </a:r>
            <a:r>
              <a:rPr lang="en-US" b="1" dirty="0" err="1">
                <a:latin typeface="Times New Roman" panose="02020603050405020304" pitchFamily="18" charset="0"/>
                <a:ea typeface="Times New Roman" panose="02020603050405020304" pitchFamily="18" charset="0"/>
              </a:rPr>
              <a:t>freqz</a:t>
            </a:r>
            <a:r>
              <a:rPr lang="en-US" b="1" dirty="0">
                <a:latin typeface="Times New Roman" panose="02020603050405020304" pitchFamily="18" charset="0"/>
                <a:ea typeface="Times New Roman" panose="02020603050405020304" pitchFamily="18" charset="0"/>
              </a:rPr>
              <a:t>(b,a,512, Fs) title('Frequency Response')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684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EA72-F7BC-47A6-B3A9-C39A5EA1E5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EF9F4F1-F740-4099-9D21-7AE20660F02E}"/>
              </a:ext>
            </a:extLst>
          </p:cNvPr>
          <p:cNvSpPr>
            <a:spLocks noGrp="1"/>
          </p:cNvSpPr>
          <p:nvPr>
            <p:ph idx="1"/>
          </p:nvPr>
        </p:nvSpPr>
        <p:spPr/>
        <p:txBody>
          <a:bodyPr/>
          <a:lstStyle/>
          <a:p>
            <a:r>
              <a:rPr lang="en-US" dirty="0"/>
              <a:t>Step response??</a:t>
            </a:r>
          </a:p>
          <a:p>
            <a:r>
              <a:rPr lang="en-US" dirty="0"/>
              <a:t>For the above mentioned problem</a:t>
            </a:r>
          </a:p>
          <a:p>
            <a:r>
              <a:rPr lang="en-US" dirty="0"/>
              <a:t>Step response &lt;&lt;- &gt;&gt; Impulse response</a:t>
            </a:r>
          </a:p>
        </p:txBody>
      </p:sp>
    </p:spTree>
    <p:extLst>
      <p:ext uri="{BB962C8B-B14F-4D97-AF65-F5344CB8AC3E}">
        <p14:creationId xmlns:p14="http://schemas.microsoft.com/office/powerpoint/2010/main" val="375259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A4F0-97C1-4FEF-B151-F1956803E0AB}"/>
              </a:ext>
            </a:extLst>
          </p:cNvPr>
          <p:cNvSpPr>
            <a:spLocks noGrp="1"/>
          </p:cNvSpPr>
          <p:nvPr>
            <p:ph type="title"/>
          </p:nvPr>
        </p:nvSpPr>
        <p:spPr/>
        <p:txBody>
          <a:bodyPr/>
          <a:lstStyle/>
          <a:p>
            <a:r>
              <a:rPr lang="en-US" dirty="0"/>
              <a:t>Step Response</a:t>
            </a:r>
          </a:p>
        </p:txBody>
      </p:sp>
      <p:sp>
        <p:nvSpPr>
          <p:cNvPr id="3" name="Content Placeholder 2">
            <a:extLst>
              <a:ext uri="{FF2B5EF4-FFF2-40B4-BE49-F238E27FC236}">
                <a16:creationId xmlns:a16="http://schemas.microsoft.com/office/drawing/2014/main" id="{F32DF081-BFB5-4017-AE61-88B0A4B51D00}"/>
              </a:ext>
            </a:extLst>
          </p:cNvPr>
          <p:cNvSpPr>
            <a:spLocks noGrp="1"/>
          </p:cNvSpPr>
          <p:nvPr>
            <p:ph idx="1"/>
          </p:nvPr>
        </p:nvSpPr>
        <p:spPr/>
        <p:txBody>
          <a:bodyPr>
            <a:normAutofit fontScale="85000" lnSpcReduction="20000"/>
          </a:bodyPr>
          <a:lstStyle/>
          <a:p>
            <a:r>
              <a:rPr lang="en-US" b="1" dirty="0"/>
              <a:t>Fs=1000;% Fs=1000 i.e. sampling frequency</a:t>
            </a:r>
            <a:endParaRPr lang="en-US" dirty="0"/>
          </a:p>
          <a:p>
            <a:endParaRPr lang="en-US" dirty="0"/>
          </a:p>
          <a:p>
            <a:r>
              <a:rPr lang="en-US" b="1" dirty="0"/>
              <a:t>n=10; %order of the filter</a:t>
            </a:r>
          </a:p>
          <a:p>
            <a:endParaRPr lang="en-US" b="1" dirty="0"/>
          </a:p>
          <a:p>
            <a:r>
              <a:rPr lang="en-US" b="1" dirty="0" err="1"/>
              <a:t>Wn</a:t>
            </a:r>
            <a:r>
              <a:rPr lang="en-US" b="1" dirty="0"/>
              <a:t>=[100 200]/500; %normalized by Fs/2</a:t>
            </a:r>
            <a:endParaRPr lang="en-US" dirty="0"/>
          </a:p>
          <a:p>
            <a:endParaRPr lang="en-US" dirty="0"/>
          </a:p>
          <a:p>
            <a:r>
              <a:rPr lang="en-US" b="1" dirty="0"/>
              <a:t>[</a:t>
            </a:r>
            <a:r>
              <a:rPr lang="en-US" b="1" dirty="0" err="1"/>
              <a:t>b,a</a:t>
            </a:r>
            <a:r>
              <a:rPr lang="en-US" b="1" dirty="0"/>
              <a:t>]=butter(</a:t>
            </a:r>
            <a:r>
              <a:rPr lang="en-US" b="1" dirty="0" err="1"/>
              <a:t>n,Wn</a:t>
            </a:r>
            <a:r>
              <a:rPr lang="en-US" b="1" dirty="0"/>
              <a:t>);</a:t>
            </a:r>
            <a:endParaRPr lang="en-US" dirty="0"/>
          </a:p>
          <a:p>
            <a:endParaRPr lang="en-US" dirty="0"/>
          </a:p>
          <a:p>
            <a:r>
              <a:rPr lang="en-US" b="1" dirty="0" err="1"/>
              <a:t>stepz</a:t>
            </a:r>
            <a:r>
              <a:rPr lang="en-US" b="1" dirty="0"/>
              <a:t>(</a:t>
            </a:r>
            <a:r>
              <a:rPr lang="en-US" b="1" dirty="0" err="1"/>
              <a:t>b,a</a:t>
            </a:r>
            <a:r>
              <a:rPr lang="en-US" b="1" dirty="0"/>
              <a:t>)</a:t>
            </a:r>
            <a:endParaRPr lang="en-US" dirty="0"/>
          </a:p>
          <a:p>
            <a:endParaRPr lang="en-US" dirty="0"/>
          </a:p>
          <a:p>
            <a:r>
              <a:rPr lang="en-US" b="1" dirty="0"/>
              <a:t>grid on</a:t>
            </a:r>
            <a:endParaRPr lang="en-US" dirty="0"/>
          </a:p>
          <a:p>
            <a:endParaRPr lang="en-US" dirty="0"/>
          </a:p>
        </p:txBody>
      </p:sp>
    </p:spTree>
    <p:extLst>
      <p:ext uri="{BB962C8B-B14F-4D97-AF65-F5344CB8AC3E}">
        <p14:creationId xmlns:p14="http://schemas.microsoft.com/office/powerpoint/2010/main" val="179993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5BD1-E954-41DB-8711-D6E222C56A4A}"/>
              </a:ext>
            </a:extLst>
          </p:cNvPr>
          <p:cNvSpPr>
            <a:spLocks noGrp="1"/>
          </p:cNvSpPr>
          <p:nvPr>
            <p:ph type="title"/>
          </p:nvPr>
        </p:nvSpPr>
        <p:spPr/>
        <p:txBody>
          <a:bodyPr/>
          <a:lstStyle/>
          <a:p>
            <a:r>
              <a:rPr lang="en-US" dirty="0"/>
              <a:t>Differences between Butterworth and Chebyshev filter</a:t>
            </a:r>
          </a:p>
        </p:txBody>
      </p:sp>
      <p:pic>
        <p:nvPicPr>
          <p:cNvPr id="4" name="Picture 3">
            <a:extLst>
              <a:ext uri="{FF2B5EF4-FFF2-40B4-BE49-F238E27FC236}">
                <a16:creationId xmlns:a16="http://schemas.microsoft.com/office/drawing/2014/main" id="{E0FC5AEB-B0AF-4A2C-ACB0-67A6D6193B7B}"/>
              </a:ext>
            </a:extLst>
          </p:cNvPr>
          <p:cNvPicPr>
            <a:picLocks noChangeAspect="1"/>
          </p:cNvPicPr>
          <p:nvPr/>
        </p:nvPicPr>
        <p:blipFill>
          <a:blip r:embed="rId2"/>
          <a:stretch>
            <a:fillRect/>
          </a:stretch>
        </p:blipFill>
        <p:spPr>
          <a:xfrm>
            <a:off x="1013013" y="1541929"/>
            <a:ext cx="8641976" cy="4778190"/>
          </a:xfrm>
          <a:prstGeom prst="rect">
            <a:avLst/>
          </a:prstGeom>
        </p:spPr>
      </p:pic>
    </p:spTree>
    <p:extLst>
      <p:ext uri="{BB962C8B-B14F-4D97-AF65-F5344CB8AC3E}">
        <p14:creationId xmlns:p14="http://schemas.microsoft.com/office/powerpoint/2010/main" val="275946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211B-BD73-4CCB-B678-95280280C3D1}"/>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B0B73D96-8F72-435A-BE16-429EEE8E867C}"/>
              </a:ext>
            </a:extLst>
          </p:cNvPr>
          <p:cNvSpPr>
            <a:spLocks noGrp="1"/>
          </p:cNvSpPr>
          <p:nvPr>
            <p:ph idx="1"/>
          </p:nvPr>
        </p:nvSpPr>
        <p:spPr/>
        <p:txBody>
          <a:bodyPr/>
          <a:lstStyle/>
          <a:p>
            <a:r>
              <a:rPr lang="en-US" dirty="0"/>
              <a:t>Design a 10th order BP Chebyshev filter of type-I with a passband from 100 to 200 Hz and plot the impulse response and frequency response. Consider 25dB ripple in passband.</a:t>
            </a:r>
          </a:p>
          <a:p>
            <a:endParaRPr lang="en-US" dirty="0"/>
          </a:p>
        </p:txBody>
      </p:sp>
    </p:spTree>
    <p:extLst>
      <p:ext uri="{BB962C8B-B14F-4D97-AF65-F5344CB8AC3E}">
        <p14:creationId xmlns:p14="http://schemas.microsoft.com/office/powerpoint/2010/main" val="1227557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284</Words>
  <Application>Microsoft Office PowerPoint</Application>
  <PresentationFormat>Widescreen</PresentationFormat>
  <Paragraphs>122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Design and Simulation of Different Types of Infinite Impulse Response (IIR) Filters</vt:lpstr>
      <vt:lpstr>PowerPoint Presentation</vt:lpstr>
      <vt:lpstr>Various order of Butterworth filter</vt:lpstr>
      <vt:lpstr>PowerPoint Presentation</vt:lpstr>
      <vt:lpstr>Impulse response and frequency response</vt:lpstr>
      <vt:lpstr>PowerPoint Presentation</vt:lpstr>
      <vt:lpstr>Step Response</vt:lpstr>
      <vt:lpstr>Differences between Butterworth and Chebyshev filter</vt:lpstr>
      <vt:lpstr>Question 2</vt:lpstr>
      <vt:lpstr>PowerPoint Presentation</vt:lpstr>
      <vt:lpstr>Chebyshev Filter</vt:lpstr>
      <vt:lpstr>Elliptic Filter: Question 3</vt:lpstr>
      <vt:lpstr>PowerPoint Presentation</vt:lpstr>
      <vt:lpstr>Comparison</vt:lpstr>
      <vt:lpstr>Notch filter (Bandstop)</vt:lpstr>
      <vt:lpstr>Question 4</vt:lpstr>
      <vt:lpstr>Pole-zero diagram</vt:lpstr>
      <vt:lpstr>Solution</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IIR Filter Design</dc:title>
  <dc:creator>sarnali.cse@gmail.com</dc:creator>
  <cp:lastModifiedBy>Tazel Hossan</cp:lastModifiedBy>
  <cp:revision>18</cp:revision>
  <dcterms:created xsi:type="dcterms:W3CDTF">2022-03-15T12:50:03Z</dcterms:created>
  <dcterms:modified xsi:type="dcterms:W3CDTF">2022-03-18T09:15:24Z</dcterms:modified>
</cp:coreProperties>
</file>